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Mali Bold" charset="1" panose="00000800000000000000"/>
      <p:regular r:id="rId22"/>
    </p:embeddedFont>
    <p:embeddedFont>
      <p:font typeface="Mali" charset="1" panose="00000500000000000000"/>
      <p:regular r:id="rId23"/>
    </p:embeddedFont>
    <p:embeddedFont>
      <p:font typeface="Prompt Light" charset="1" panose="00000400000000000000"/>
      <p:regular r:id="rId24"/>
    </p:embeddedFont>
    <p:embeddedFont>
      <p:font typeface="Prompt" charset="1" panose="00000500000000000000"/>
      <p:regular r:id="rId25"/>
    </p:embeddedFont>
    <p:embeddedFont>
      <p:font typeface="ITC Benguiat" charset="1" panose="02030603050306020704"/>
      <p:regular r:id="rId26"/>
    </p:embeddedFont>
    <p:embeddedFont>
      <p:font typeface="ITC Benguiat Bold Italics" charset="1" panose="02030905050306090704"/>
      <p:regular r:id="rId27"/>
    </p:embeddedFont>
    <p:embeddedFont>
      <p:font typeface="Prompt Light Italics" charset="1" panose="00000400000000000000"/>
      <p:regular r:id="rId28"/>
    </p:embeddedFont>
    <p:embeddedFont>
      <p:font typeface="Prompt Heavy" charset="1" panose="00000A00000000000000"/>
      <p:regular r:id="rId29"/>
    </p:embeddedFont>
    <p:embeddedFont>
      <p:font typeface="Prompt Bold" charset="1" panose="00000800000000000000"/>
      <p:regular r:id="rId30"/>
    </p:embeddedFont>
    <p:embeddedFont>
      <p:font typeface="Sriracha" charset="1" panose="0000050000000000000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7.png" Type="http://schemas.openxmlformats.org/officeDocument/2006/relationships/image"/><Relationship Id="rId11" Target="../media/image78.pn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71.png" Type="http://schemas.openxmlformats.org/officeDocument/2006/relationships/image"/><Relationship Id="rId5" Target="../media/image72.png" Type="http://schemas.openxmlformats.org/officeDocument/2006/relationships/image"/><Relationship Id="rId6" Target="../media/image73.svg" Type="http://schemas.openxmlformats.org/officeDocument/2006/relationships/image"/><Relationship Id="rId7" Target="../media/image74.png" Type="http://schemas.openxmlformats.org/officeDocument/2006/relationships/image"/><Relationship Id="rId8" Target="../media/image75.png" Type="http://schemas.openxmlformats.org/officeDocument/2006/relationships/image"/><Relationship Id="rId9" Target="../media/image76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7.svg" Type="http://schemas.openxmlformats.org/officeDocument/2006/relationships/image"/><Relationship Id="rId11" Target="../media/image88.png" Type="http://schemas.openxmlformats.org/officeDocument/2006/relationships/image"/><Relationship Id="rId12" Target="../media/image89.png" Type="http://schemas.openxmlformats.org/officeDocument/2006/relationships/image"/><Relationship Id="rId13" Target="../media/image90.png" Type="http://schemas.openxmlformats.org/officeDocument/2006/relationships/image"/><Relationship Id="rId14" Target="../media/image91.png" Type="http://schemas.openxmlformats.org/officeDocument/2006/relationships/image"/><Relationship Id="rId2" Target="../media/image79.png" Type="http://schemas.openxmlformats.org/officeDocument/2006/relationships/image"/><Relationship Id="rId3" Target="../media/image80.svg" Type="http://schemas.openxmlformats.org/officeDocument/2006/relationships/image"/><Relationship Id="rId4" Target="../media/image81.png" Type="http://schemas.openxmlformats.org/officeDocument/2006/relationships/image"/><Relationship Id="rId5" Target="../media/image82.svg" Type="http://schemas.openxmlformats.org/officeDocument/2006/relationships/image"/><Relationship Id="rId6" Target="../media/image83.png" Type="http://schemas.openxmlformats.org/officeDocument/2006/relationships/image"/><Relationship Id="rId7" Target="../media/image84.png" Type="http://schemas.openxmlformats.org/officeDocument/2006/relationships/image"/><Relationship Id="rId8" Target="../media/image85.svg" Type="http://schemas.openxmlformats.org/officeDocument/2006/relationships/image"/><Relationship Id="rId9" Target="../media/image8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2.png" Type="http://schemas.openxmlformats.org/officeDocument/2006/relationships/image"/><Relationship Id="rId11" Target="../media/image93.png" Type="http://schemas.openxmlformats.org/officeDocument/2006/relationships/image"/><Relationship Id="rId12" Target="../media/image94.png" Type="http://schemas.openxmlformats.org/officeDocument/2006/relationships/image"/><Relationship Id="rId13" Target="../media/image95.png" Type="http://schemas.openxmlformats.org/officeDocument/2006/relationships/image"/><Relationship Id="rId2" Target="../media/image63.png" Type="http://schemas.openxmlformats.org/officeDocument/2006/relationships/image"/><Relationship Id="rId3" Target="../media/image64.svg" Type="http://schemas.openxmlformats.org/officeDocument/2006/relationships/image"/><Relationship Id="rId4" Target="../media/image56.png" Type="http://schemas.openxmlformats.org/officeDocument/2006/relationships/image"/><Relationship Id="rId5" Target="../media/image57.svg" Type="http://schemas.openxmlformats.org/officeDocument/2006/relationships/image"/><Relationship Id="rId6" Target="../media/image65.png" Type="http://schemas.openxmlformats.org/officeDocument/2006/relationships/image"/><Relationship Id="rId7" Target="../media/image66.svg" Type="http://schemas.openxmlformats.org/officeDocument/2006/relationships/image"/><Relationship Id="rId8" Target="../media/image53.png" Type="http://schemas.openxmlformats.org/officeDocument/2006/relationships/image"/><Relationship Id="rId9" Target="../media/image54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1.svg" Type="http://schemas.openxmlformats.org/officeDocument/2006/relationships/image"/><Relationship Id="rId11" Target="../media/image102.png" Type="http://schemas.openxmlformats.org/officeDocument/2006/relationships/image"/><Relationship Id="rId12" Target="../media/image103.svg" Type="http://schemas.openxmlformats.org/officeDocument/2006/relationships/image"/><Relationship Id="rId13" Target="../media/image104.png" Type="http://schemas.openxmlformats.org/officeDocument/2006/relationships/image"/><Relationship Id="rId14" Target="../media/image105.sv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71.png" Type="http://schemas.openxmlformats.org/officeDocument/2006/relationships/image"/><Relationship Id="rId5" Target="../media/image96.png" Type="http://schemas.openxmlformats.org/officeDocument/2006/relationships/image"/><Relationship Id="rId6" Target="../media/image97.svg" Type="http://schemas.openxmlformats.org/officeDocument/2006/relationships/image"/><Relationship Id="rId7" Target="../media/image98.png" Type="http://schemas.openxmlformats.org/officeDocument/2006/relationships/image"/><Relationship Id="rId8" Target="../media/image99.svg" Type="http://schemas.openxmlformats.org/officeDocument/2006/relationships/image"/><Relationship Id="rId9" Target="../media/image10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7.svg" Type="http://schemas.openxmlformats.org/officeDocument/2006/relationships/image"/><Relationship Id="rId11" Target="../media/image108.png" Type="http://schemas.openxmlformats.org/officeDocument/2006/relationships/image"/><Relationship Id="rId12" Target="../media/image109.png" Type="http://schemas.openxmlformats.org/officeDocument/2006/relationships/image"/><Relationship Id="rId13" Target="../media/image110.png" Type="http://schemas.openxmlformats.org/officeDocument/2006/relationships/image"/><Relationship Id="rId14" Target="../media/image111.png" Type="http://schemas.openxmlformats.org/officeDocument/2006/relationships/image"/><Relationship Id="rId2" Target="../media/image79.png" Type="http://schemas.openxmlformats.org/officeDocument/2006/relationships/image"/><Relationship Id="rId3" Target="../media/image80.svg" Type="http://schemas.openxmlformats.org/officeDocument/2006/relationships/image"/><Relationship Id="rId4" Target="../media/image81.png" Type="http://schemas.openxmlformats.org/officeDocument/2006/relationships/image"/><Relationship Id="rId5" Target="../media/image82.svg" Type="http://schemas.openxmlformats.org/officeDocument/2006/relationships/image"/><Relationship Id="rId6" Target="../media/image83.png" Type="http://schemas.openxmlformats.org/officeDocument/2006/relationships/image"/><Relationship Id="rId7" Target="../media/image84.png" Type="http://schemas.openxmlformats.org/officeDocument/2006/relationships/image"/><Relationship Id="rId8" Target="../media/image85.svg" Type="http://schemas.openxmlformats.org/officeDocument/2006/relationships/image"/><Relationship Id="rId9" Target="../media/image10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9.png" Type="http://schemas.openxmlformats.org/officeDocument/2006/relationships/image"/><Relationship Id="rId2" Target="../media/image112.png" Type="http://schemas.openxmlformats.org/officeDocument/2006/relationships/image"/><Relationship Id="rId3" Target="../media/image113.svg" Type="http://schemas.openxmlformats.org/officeDocument/2006/relationships/image"/><Relationship Id="rId4" Target="../media/image71.png" Type="http://schemas.openxmlformats.org/officeDocument/2006/relationships/image"/><Relationship Id="rId5" Target="../media/image114.png" Type="http://schemas.openxmlformats.org/officeDocument/2006/relationships/image"/><Relationship Id="rId6" Target="../media/image115.svg" Type="http://schemas.openxmlformats.org/officeDocument/2006/relationships/image"/><Relationship Id="rId7" Target="../media/image116.png" Type="http://schemas.openxmlformats.org/officeDocument/2006/relationships/image"/><Relationship Id="rId8" Target="../media/image117.png" Type="http://schemas.openxmlformats.org/officeDocument/2006/relationships/image"/><Relationship Id="rId9" Target="../media/image11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1.svg" Type="http://schemas.openxmlformats.org/officeDocument/2006/relationships/image"/><Relationship Id="rId11" Target="../media/image122.png" Type="http://schemas.openxmlformats.org/officeDocument/2006/relationships/image"/><Relationship Id="rId12" Target="../media/image123.png" Type="http://schemas.openxmlformats.org/officeDocument/2006/relationships/image"/><Relationship Id="rId13" Target="../media/image124.png" Type="http://schemas.openxmlformats.org/officeDocument/2006/relationships/image"/><Relationship Id="rId2" Target="../media/image79.png" Type="http://schemas.openxmlformats.org/officeDocument/2006/relationships/image"/><Relationship Id="rId3" Target="../media/image80.svg" Type="http://schemas.openxmlformats.org/officeDocument/2006/relationships/image"/><Relationship Id="rId4" Target="../media/image81.png" Type="http://schemas.openxmlformats.org/officeDocument/2006/relationships/image"/><Relationship Id="rId5" Target="../media/image82.svg" Type="http://schemas.openxmlformats.org/officeDocument/2006/relationships/image"/><Relationship Id="rId6" Target="../media/image83.png" Type="http://schemas.openxmlformats.org/officeDocument/2006/relationships/image"/><Relationship Id="rId7" Target="../media/image84.png" Type="http://schemas.openxmlformats.org/officeDocument/2006/relationships/image"/><Relationship Id="rId8" Target="../media/image85.svg" Type="http://schemas.openxmlformats.org/officeDocument/2006/relationships/image"/><Relationship Id="rId9" Target="../media/image12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svg" Type="http://schemas.openxmlformats.org/officeDocument/2006/relationships/image"/><Relationship Id="rId11" Target="../media/image28.png" Type="http://schemas.openxmlformats.org/officeDocument/2006/relationships/image"/><Relationship Id="rId12" Target="../media/image29.svg" Type="http://schemas.openxmlformats.org/officeDocument/2006/relationships/image"/><Relationship Id="rId13" Target="../media/image30.jpeg" Type="http://schemas.openxmlformats.org/officeDocument/2006/relationships/image"/><Relationship Id="rId14" Target="../media/image31.png" Type="http://schemas.openxmlformats.org/officeDocument/2006/relationships/image"/><Relationship Id="rId15" Target="../media/image32.svg" Type="http://schemas.openxmlformats.org/officeDocument/2006/relationships/image"/><Relationship Id="rId16" Target="../media/image33.png" Type="http://schemas.openxmlformats.org/officeDocument/2006/relationships/image"/><Relationship Id="rId17" Target="../media/image34.svg" Type="http://schemas.openxmlformats.org/officeDocument/2006/relationships/image"/><Relationship Id="rId18" Target="../media/image35.png" Type="http://schemas.openxmlformats.org/officeDocument/2006/relationships/image"/><Relationship Id="rId19" Target="../media/image36.svg" Type="http://schemas.openxmlformats.org/officeDocument/2006/relationships/image"/><Relationship Id="rId2" Target="../media/image19.png" Type="http://schemas.openxmlformats.org/officeDocument/2006/relationships/image"/><Relationship Id="rId20" Target="../media/image37.png" Type="http://schemas.openxmlformats.org/officeDocument/2006/relationships/image"/><Relationship Id="rId21" Target="../media/image38.png" Type="http://schemas.openxmlformats.org/officeDocument/2006/relationships/image"/><Relationship Id="rId22" Target="../media/image39.svg" Type="http://schemas.openxmlformats.org/officeDocument/2006/relationships/image"/><Relationship Id="rId23" Target="../media/image40.png" Type="http://schemas.openxmlformats.org/officeDocument/2006/relationships/image"/><Relationship Id="rId24" Target="../media/image41.jpeg" Type="http://schemas.openxmlformats.org/officeDocument/2006/relationships/image"/><Relationship Id="rId25" Target="../media/image42.jpeg" Type="http://schemas.openxmlformats.org/officeDocument/2006/relationships/image"/><Relationship Id="rId26" Target="../media/image43.png" Type="http://schemas.openxmlformats.org/officeDocument/2006/relationships/image"/><Relationship Id="rId27" Target="../media/image44.svg" Type="http://schemas.openxmlformats.org/officeDocument/2006/relationships/image"/><Relationship Id="rId28" Target="../media/image45.png" Type="http://schemas.openxmlformats.org/officeDocument/2006/relationships/image"/><Relationship Id="rId29" Target="../media/image46.svg" Type="http://schemas.openxmlformats.org/officeDocument/2006/relationships/image"/><Relationship Id="rId3" Target="../media/image20.jpeg" Type="http://schemas.openxmlformats.org/officeDocument/2006/relationships/image"/><Relationship Id="rId30" Target="../media/image47.png" Type="http://schemas.openxmlformats.org/officeDocument/2006/relationships/image"/><Relationship Id="rId31" Target="../media/image48.svg" Type="http://schemas.openxmlformats.org/officeDocument/2006/relationships/image"/><Relationship Id="rId32" Target="../media/image49.png" Type="http://schemas.openxmlformats.org/officeDocument/2006/relationships/image"/><Relationship Id="rId33" Target="../media/image50.svg" Type="http://schemas.openxmlformats.org/officeDocument/2006/relationships/image"/><Relationship Id="rId34" Target="../media/image51.png" Type="http://schemas.openxmlformats.org/officeDocument/2006/relationships/image"/><Relationship Id="rId35" Target="../media/image52.png" Type="http://schemas.openxmlformats.org/officeDocument/2006/relationships/image"/><Relationship Id="rId4" Target="../media/image21.pn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24.png" Type="http://schemas.openxmlformats.org/officeDocument/2006/relationships/image"/><Relationship Id="rId8" Target="../media/image25.sv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1.png" Type="http://schemas.openxmlformats.org/officeDocument/2006/relationships/image"/><Relationship Id="rId11" Target="../media/image62.svg" Type="http://schemas.openxmlformats.org/officeDocument/2006/relationships/image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55.png" Type="http://schemas.openxmlformats.org/officeDocument/2006/relationships/image"/><Relationship Id="rId5" Target="../media/image56.png" Type="http://schemas.openxmlformats.org/officeDocument/2006/relationships/image"/><Relationship Id="rId6" Target="../media/image57.svg" Type="http://schemas.openxmlformats.org/officeDocument/2006/relationships/image"/><Relationship Id="rId7" Target="../media/image58.png" Type="http://schemas.openxmlformats.org/officeDocument/2006/relationships/image"/><Relationship Id="rId8" Target="../media/image59.svg" Type="http://schemas.openxmlformats.org/officeDocument/2006/relationships/image"/><Relationship Id="rId9" Target="../media/image60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7.png" Type="http://schemas.openxmlformats.org/officeDocument/2006/relationships/image"/><Relationship Id="rId11" Target="../media/image68.png" Type="http://schemas.openxmlformats.org/officeDocument/2006/relationships/image"/><Relationship Id="rId12" Target="../media/image69.png" Type="http://schemas.openxmlformats.org/officeDocument/2006/relationships/image"/><Relationship Id="rId13" Target="../media/image70.png" Type="http://schemas.openxmlformats.org/officeDocument/2006/relationships/image"/><Relationship Id="rId2" Target="../media/image63.png" Type="http://schemas.openxmlformats.org/officeDocument/2006/relationships/image"/><Relationship Id="rId3" Target="../media/image64.svg" Type="http://schemas.openxmlformats.org/officeDocument/2006/relationships/image"/><Relationship Id="rId4" Target="../media/image56.png" Type="http://schemas.openxmlformats.org/officeDocument/2006/relationships/image"/><Relationship Id="rId5" Target="../media/image57.svg" Type="http://schemas.openxmlformats.org/officeDocument/2006/relationships/image"/><Relationship Id="rId6" Target="../media/image65.png" Type="http://schemas.openxmlformats.org/officeDocument/2006/relationships/image"/><Relationship Id="rId7" Target="../media/image66.svg" Type="http://schemas.openxmlformats.org/officeDocument/2006/relationships/image"/><Relationship Id="rId8" Target="../media/image53.png" Type="http://schemas.openxmlformats.org/officeDocument/2006/relationships/image"/><Relationship Id="rId9" Target="../media/image5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E9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41715" y="-381000"/>
            <a:ext cx="2407632" cy="5471891"/>
          </a:xfrm>
          <a:custGeom>
            <a:avLst/>
            <a:gdLst/>
            <a:ahLst/>
            <a:cxnLst/>
            <a:rect r="r" b="b" t="t" l="l"/>
            <a:pathLst>
              <a:path h="5471891" w="2407632">
                <a:moveTo>
                  <a:pt x="0" y="0"/>
                </a:moveTo>
                <a:lnTo>
                  <a:pt x="2407632" y="0"/>
                </a:lnTo>
                <a:lnTo>
                  <a:pt x="2407632" y="5471891"/>
                </a:lnTo>
                <a:lnTo>
                  <a:pt x="0" y="54718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380100" y="-2166903"/>
            <a:ext cx="8229600" cy="14620805"/>
          </a:xfrm>
          <a:custGeom>
            <a:avLst/>
            <a:gdLst/>
            <a:ahLst/>
            <a:cxnLst/>
            <a:rect r="r" b="b" t="t" l="l"/>
            <a:pathLst>
              <a:path h="14620805" w="8229600">
                <a:moveTo>
                  <a:pt x="0" y="0"/>
                </a:moveTo>
                <a:lnTo>
                  <a:pt x="8229600" y="0"/>
                </a:lnTo>
                <a:lnTo>
                  <a:pt x="8229600" y="14620806"/>
                </a:lnTo>
                <a:lnTo>
                  <a:pt x="0" y="14620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7000"/>
            </a:blip>
            <a:stretch>
              <a:fillRect l="-15290" t="0" r="-1529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4179087"/>
            <a:ext cx="11387132" cy="2759368"/>
            <a:chOff x="0" y="0"/>
            <a:chExt cx="15182842" cy="3679158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1768002" y="-66675"/>
              <a:ext cx="11646838" cy="8278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83"/>
                </a:lnSpc>
                <a:spcBef>
                  <a:spcPct val="0"/>
                </a:spcBef>
              </a:pPr>
              <a:r>
                <a:rPr lang="en-US" b="true" sz="3773" spc="543">
                  <a:solidFill>
                    <a:srgbClr val="213B3B"/>
                  </a:solidFill>
                  <a:latin typeface="Mali Bold"/>
                  <a:ea typeface="Mali Bold"/>
                  <a:cs typeface="Mali Bold"/>
                  <a:sym typeface="Mali Bold"/>
                </a:rPr>
                <a:t>หน่วยการเรียนรู้ที่ 4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516109"/>
              <a:ext cx="15182842" cy="13584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839"/>
                </a:lnSpc>
              </a:pPr>
              <a:r>
                <a:rPr lang="en-US" sz="6999" b="true">
                  <a:solidFill>
                    <a:srgbClr val="D18C03"/>
                  </a:solidFill>
                  <a:latin typeface="Mali Bold"/>
                  <a:ea typeface="Mali Bold"/>
                  <a:cs typeface="Mali Bold"/>
                  <a:sym typeface="Mali Bold"/>
                </a:rPr>
                <a:t>การปฏิบัติงานช่างในบ้าน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1781289" y="2949611"/>
              <a:ext cx="11620264" cy="7295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22"/>
                </a:lnSpc>
                <a:spcBef>
                  <a:spcPct val="0"/>
                </a:spcBef>
              </a:pPr>
              <a:r>
                <a:rPr lang="en-US" sz="3302" spc="66">
                  <a:solidFill>
                    <a:srgbClr val="213B3B"/>
                  </a:solidFill>
                  <a:latin typeface="Mali"/>
                  <a:ea typeface="Mali"/>
                  <a:cs typeface="Mali"/>
                  <a:sym typeface="Mali"/>
                </a:rPr>
                <a:t>การงานอาชีพ ม.3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656526" y="8500342"/>
            <a:ext cx="3205548" cy="2019495"/>
          </a:xfrm>
          <a:custGeom>
            <a:avLst/>
            <a:gdLst/>
            <a:ahLst/>
            <a:cxnLst/>
            <a:rect r="r" b="b" t="t" l="l"/>
            <a:pathLst>
              <a:path h="2019495" w="3205548">
                <a:moveTo>
                  <a:pt x="0" y="0"/>
                </a:moveTo>
                <a:lnTo>
                  <a:pt x="3205548" y="0"/>
                </a:lnTo>
                <a:lnTo>
                  <a:pt x="3205548" y="2019495"/>
                </a:lnTo>
                <a:lnTo>
                  <a:pt x="0" y="20194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9" id="9"/>
          <p:cNvSpPr/>
          <p:nvPr/>
        </p:nvSpPr>
        <p:spPr>
          <a:xfrm rot="0">
            <a:off x="11789515" y="843634"/>
            <a:ext cx="5813309" cy="8513049"/>
          </a:xfrm>
          <a:prstGeom prst="rect">
            <a:avLst/>
          </a:prstGeom>
          <a:solidFill>
            <a:srgbClr val="213B3B"/>
          </a:solidFill>
        </p:spPr>
      </p:sp>
      <p:sp>
        <p:nvSpPr>
          <p:cNvPr name="Freeform 10" id="10"/>
          <p:cNvSpPr/>
          <p:nvPr/>
        </p:nvSpPr>
        <p:spPr>
          <a:xfrm flipH="false" flipV="false" rot="0">
            <a:off x="12072932" y="1105328"/>
            <a:ext cx="5313125" cy="7989661"/>
          </a:xfrm>
          <a:custGeom>
            <a:avLst/>
            <a:gdLst/>
            <a:ahLst/>
            <a:cxnLst/>
            <a:rect r="r" b="b" t="t" l="l"/>
            <a:pathLst>
              <a:path h="7989661" w="5313125">
                <a:moveTo>
                  <a:pt x="0" y="0"/>
                </a:moveTo>
                <a:lnTo>
                  <a:pt x="5313124" y="0"/>
                </a:lnTo>
                <a:lnTo>
                  <a:pt x="5313124" y="7989661"/>
                </a:lnTo>
                <a:lnTo>
                  <a:pt x="0" y="79896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7941" t="0" r="-67941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665544" y="-280461"/>
            <a:ext cx="5244911" cy="1861944"/>
          </a:xfrm>
          <a:custGeom>
            <a:avLst/>
            <a:gdLst/>
            <a:ahLst/>
            <a:cxnLst/>
            <a:rect r="r" b="b" t="t" l="l"/>
            <a:pathLst>
              <a:path h="1861944" w="5244911">
                <a:moveTo>
                  <a:pt x="0" y="0"/>
                </a:moveTo>
                <a:lnTo>
                  <a:pt x="5244912" y="0"/>
                </a:lnTo>
                <a:lnTo>
                  <a:pt x="5244912" y="1861943"/>
                </a:lnTo>
                <a:lnTo>
                  <a:pt x="0" y="18619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857652" y="8172985"/>
            <a:ext cx="3125055" cy="2968802"/>
          </a:xfrm>
          <a:custGeom>
            <a:avLst/>
            <a:gdLst/>
            <a:ahLst/>
            <a:cxnLst/>
            <a:rect r="r" b="b" t="t" l="l"/>
            <a:pathLst>
              <a:path h="2968802" w="3125055">
                <a:moveTo>
                  <a:pt x="0" y="0"/>
                </a:moveTo>
                <a:lnTo>
                  <a:pt x="3125055" y="0"/>
                </a:lnTo>
                <a:lnTo>
                  <a:pt x="3125055" y="2968802"/>
                </a:lnTo>
                <a:lnTo>
                  <a:pt x="0" y="29688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E9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134945" y="2590008"/>
            <a:ext cx="4306109" cy="4090804"/>
          </a:xfrm>
          <a:custGeom>
            <a:avLst/>
            <a:gdLst/>
            <a:ahLst/>
            <a:cxnLst/>
            <a:rect r="r" b="b" t="t" l="l"/>
            <a:pathLst>
              <a:path h="4090804" w="4306109">
                <a:moveTo>
                  <a:pt x="0" y="0"/>
                </a:moveTo>
                <a:lnTo>
                  <a:pt x="4306110" y="0"/>
                </a:lnTo>
                <a:lnTo>
                  <a:pt x="4306110" y="4090804"/>
                </a:lnTo>
                <a:lnTo>
                  <a:pt x="0" y="4090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-226713" y="3674002"/>
            <a:ext cx="18514713" cy="6353698"/>
          </a:xfrm>
          <a:prstGeom prst="rect">
            <a:avLst/>
          </a:prstGeom>
          <a:solidFill>
            <a:srgbClr val="213B3B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442502" y="3524774"/>
            <a:ext cx="3934263" cy="3934263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E9E1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579152" y="3272438"/>
            <a:ext cx="1660963" cy="822177"/>
          </a:xfrm>
          <a:custGeom>
            <a:avLst/>
            <a:gdLst/>
            <a:ahLst/>
            <a:cxnLst/>
            <a:rect r="r" b="b" t="t" l="l"/>
            <a:pathLst>
              <a:path h="822177" w="1660963">
                <a:moveTo>
                  <a:pt x="0" y="0"/>
                </a:moveTo>
                <a:lnTo>
                  <a:pt x="1660964" y="0"/>
                </a:lnTo>
                <a:lnTo>
                  <a:pt x="1660964" y="822177"/>
                </a:lnTo>
                <a:lnTo>
                  <a:pt x="0" y="822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306181" y="-118058"/>
            <a:ext cx="4022063" cy="2031142"/>
          </a:xfrm>
          <a:custGeom>
            <a:avLst/>
            <a:gdLst/>
            <a:ahLst/>
            <a:cxnLst/>
            <a:rect r="r" b="b" t="t" l="l"/>
            <a:pathLst>
              <a:path h="2031142" w="4022063">
                <a:moveTo>
                  <a:pt x="0" y="0"/>
                </a:moveTo>
                <a:lnTo>
                  <a:pt x="4022062" y="0"/>
                </a:lnTo>
                <a:lnTo>
                  <a:pt x="4022062" y="2031142"/>
                </a:lnTo>
                <a:lnTo>
                  <a:pt x="0" y="20311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04875" y="3822376"/>
            <a:ext cx="3339059" cy="3339059"/>
          </a:xfrm>
          <a:custGeom>
            <a:avLst/>
            <a:gdLst/>
            <a:ahLst/>
            <a:cxnLst/>
            <a:rect r="r" b="b" t="t" l="l"/>
            <a:pathLst>
              <a:path h="3339059" w="3339059">
                <a:moveTo>
                  <a:pt x="0" y="0"/>
                </a:moveTo>
                <a:lnTo>
                  <a:pt x="3339059" y="0"/>
                </a:lnTo>
                <a:lnTo>
                  <a:pt x="3339059" y="3339059"/>
                </a:lnTo>
                <a:lnTo>
                  <a:pt x="0" y="33390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5024984" y="3524774"/>
            <a:ext cx="3934263" cy="3934263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E9E1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6161634" y="3272438"/>
            <a:ext cx="1660963" cy="822177"/>
          </a:xfrm>
          <a:custGeom>
            <a:avLst/>
            <a:gdLst/>
            <a:ahLst/>
            <a:cxnLst/>
            <a:rect r="r" b="b" t="t" l="l"/>
            <a:pathLst>
              <a:path h="822177" w="1660963">
                <a:moveTo>
                  <a:pt x="0" y="0"/>
                </a:moveTo>
                <a:lnTo>
                  <a:pt x="1660963" y="0"/>
                </a:lnTo>
                <a:lnTo>
                  <a:pt x="1660963" y="822177"/>
                </a:lnTo>
                <a:lnTo>
                  <a:pt x="0" y="822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2912736">
            <a:off x="6648753" y="3793037"/>
            <a:ext cx="709183" cy="3636838"/>
          </a:xfrm>
          <a:custGeom>
            <a:avLst/>
            <a:gdLst/>
            <a:ahLst/>
            <a:cxnLst/>
            <a:rect r="r" b="b" t="t" l="l"/>
            <a:pathLst>
              <a:path h="3636838" w="709183">
                <a:moveTo>
                  <a:pt x="0" y="0"/>
                </a:moveTo>
                <a:lnTo>
                  <a:pt x="709183" y="0"/>
                </a:lnTo>
                <a:lnTo>
                  <a:pt x="709183" y="3636838"/>
                </a:lnTo>
                <a:lnTo>
                  <a:pt x="0" y="36368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9586502" y="3524774"/>
            <a:ext cx="3934263" cy="3934263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E9E1"/>
            </a:solid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0723152" y="3272438"/>
            <a:ext cx="1660963" cy="822177"/>
          </a:xfrm>
          <a:custGeom>
            <a:avLst/>
            <a:gdLst/>
            <a:ahLst/>
            <a:cxnLst/>
            <a:rect r="r" b="b" t="t" l="l"/>
            <a:pathLst>
              <a:path h="822177" w="1660963">
                <a:moveTo>
                  <a:pt x="0" y="0"/>
                </a:moveTo>
                <a:lnTo>
                  <a:pt x="1660964" y="0"/>
                </a:lnTo>
                <a:lnTo>
                  <a:pt x="1660964" y="822177"/>
                </a:lnTo>
                <a:lnTo>
                  <a:pt x="0" y="822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3963268" y="3524774"/>
            <a:ext cx="3934263" cy="3934263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E9E1"/>
            </a:solid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15099917" y="3272438"/>
            <a:ext cx="1660963" cy="822177"/>
          </a:xfrm>
          <a:custGeom>
            <a:avLst/>
            <a:gdLst/>
            <a:ahLst/>
            <a:cxnLst/>
            <a:rect r="r" b="b" t="t" l="l"/>
            <a:pathLst>
              <a:path h="822177" w="1660963">
                <a:moveTo>
                  <a:pt x="0" y="0"/>
                </a:moveTo>
                <a:lnTo>
                  <a:pt x="1660964" y="0"/>
                </a:lnTo>
                <a:lnTo>
                  <a:pt x="1660964" y="822177"/>
                </a:lnTo>
                <a:lnTo>
                  <a:pt x="0" y="822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8438432">
            <a:off x="9823482" y="5156504"/>
            <a:ext cx="3479354" cy="865489"/>
          </a:xfrm>
          <a:custGeom>
            <a:avLst/>
            <a:gdLst/>
            <a:ahLst/>
            <a:cxnLst/>
            <a:rect r="r" b="b" t="t" l="l"/>
            <a:pathLst>
              <a:path h="865489" w="3479354">
                <a:moveTo>
                  <a:pt x="0" y="0"/>
                </a:moveTo>
                <a:lnTo>
                  <a:pt x="3479354" y="0"/>
                </a:lnTo>
                <a:lnTo>
                  <a:pt x="3479354" y="865490"/>
                </a:lnTo>
                <a:lnTo>
                  <a:pt x="0" y="8654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4367833" y="4048890"/>
            <a:ext cx="3125132" cy="3125132"/>
          </a:xfrm>
          <a:custGeom>
            <a:avLst/>
            <a:gdLst/>
            <a:ahLst/>
            <a:cxnLst/>
            <a:rect r="r" b="b" t="t" l="l"/>
            <a:pathLst>
              <a:path h="3125132" w="3125132">
                <a:moveTo>
                  <a:pt x="0" y="0"/>
                </a:moveTo>
                <a:lnTo>
                  <a:pt x="3125132" y="0"/>
                </a:lnTo>
                <a:lnTo>
                  <a:pt x="3125132" y="3125132"/>
                </a:lnTo>
                <a:lnTo>
                  <a:pt x="0" y="31251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106434" y="1166779"/>
            <a:ext cx="12075131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000" spc="120">
                <a:solidFill>
                  <a:srgbClr val="D18C03"/>
                </a:solidFill>
                <a:latin typeface="Sriracha"/>
                <a:ea typeface="Sriracha"/>
                <a:cs typeface="Sriracha"/>
                <a:sym typeface="Sriracha"/>
              </a:rPr>
              <a:t>เครื่องมือสำหรับขัน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0" y="7646092"/>
            <a:ext cx="4819268" cy="2147157"/>
            <a:chOff x="0" y="0"/>
            <a:chExt cx="6425690" cy="2862876"/>
          </a:xfrm>
        </p:grpSpPr>
        <p:sp>
          <p:nvSpPr>
            <p:cNvPr name="TextBox 23" id="23"/>
            <p:cNvSpPr txBox="true"/>
            <p:nvPr/>
          </p:nvSpPr>
          <p:spPr>
            <a:xfrm rot="0">
              <a:off x="0" y="-76200"/>
              <a:ext cx="6425690" cy="8051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 spc="359">
                  <a:solidFill>
                    <a:srgbClr val="D18C03"/>
                  </a:solidFill>
                  <a:latin typeface="Sriracha"/>
                  <a:ea typeface="Sriracha"/>
                  <a:cs typeface="Sriracha"/>
                  <a:sym typeface="Sriracha"/>
                </a:rPr>
                <a:t>ประแจเลื่อน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0" y="2293429"/>
              <a:ext cx="6425690" cy="5694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49"/>
                </a:lnSpc>
              </a:pP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784129"/>
              <a:ext cx="6425690" cy="14446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99"/>
                </a:lnSpc>
              </a:pPr>
              <a:r>
                <a:rPr lang="en-US" sz="2999" spc="29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ใช้ขัน หรือคลายเกลียวน็อต</a:t>
              </a:r>
            </a:p>
            <a:p>
              <a:pPr algn="ctr">
                <a:lnSpc>
                  <a:spcPts val="4499"/>
                </a:lnSpc>
              </a:pPr>
              <a:r>
                <a:rPr lang="en-US" sz="2999" spc="29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หรือล็อกอุปกรณ์ชนิดต่างๆ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4582482" y="7646092"/>
            <a:ext cx="4819268" cy="2156682"/>
            <a:chOff x="0" y="0"/>
            <a:chExt cx="6425690" cy="2875576"/>
          </a:xfrm>
        </p:grpSpPr>
        <p:sp>
          <p:nvSpPr>
            <p:cNvPr name="TextBox 27" id="27"/>
            <p:cNvSpPr txBox="true"/>
            <p:nvPr/>
          </p:nvSpPr>
          <p:spPr>
            <a:xfrm rot="0">
              <a:off x="0" y="-76200"/>
              <a:ext cx="6425690" cy="8051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 spc="359">
                  <a:solidFill>
                    <a:srgbClr val="D18C03"/>
                  </a:solidFill>
                  <a:latin typeface="Sriracha"/>
                  <a:ea typeface="Sriracha"/>
                  <a:cs typeface="Sriracha"/>
                  <a:sym typeface="Sriracha"/>
                </a:rPr>
                <a:t>ประแจปากตาย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0" y="2306129"/>
              <a:ext cx="6425690" cy="5694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49"/>
                </a:lnSpc>
              </a:pP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0" y="774604"/>
              <a:ext cx="6425690" cy="1466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ใช้ขัน หรือคลายเกลียวทั่วไป</a:t>
              </a:r>
            </a:p>
            <a:p>
              <a:pPr algn="ctr">
                <a:lnSpc>
                  <a:spcPts val="4499"/>
                </a:lnSpc>
              </a:pPr>
              <a:r>
                <a:rPr lang="en-US" sz="2999" spc="29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ที่มีขนาดมาตรฐาน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9144000" y="7646092"/>
            <a:ext cx="4819268" cy="2156682"/>
            <a:chOff x="0" y="0"/>
            <a:chExt cx="6425690" cy="2875576"/>
          </a:xfrm>
        </p:grpSpPr>
        <p:sp>
          <p:nvSpPr>
            <p:cNvPr name="TextBox 31" id="31"/>
            <p:cNvSpPr txBox="true"/>
            <p:nvPr/>
          </p:nvSpPr>
          <p:spPr>
            <a:xfrm rot="0">
              <a:off x="0" y="-76200"/>
              <a:ext cx="6425690" cy="8051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 spc="359">
                  <a:solidFill>
                    <a:srgbClr val="D18C03"/>
                  </a:solidFill>
                  <a:latin typeface="Sriracha"/>
                  <a:ea typeface="Sriracha"/>
                  <a:cs typeface="Sriracha"/>
                  <a:sym typeface="Sriracha"/>
                </a:rPr>
                <a:t>ประแจแหวน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0" y="2306129"/>
              <a:ext cx="6425690" cy="5694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49"/>
                </a:lnSpc>
              </a:pP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0" y="774604"/>
              <a:ext cx="6425690" cy="1466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ใช้ขัน หรือคลายสลักเกลียว</a:t>
              </a:r>
            </a:p>
            <a:p>
              <a:pPr algn="ctr">
                <a:lnSpc>
                  <a:spcPts val="4499"/>
                </a:lnSpc>
              </a:pPr>
              <a:r>
                <a:rPr lang="en-US" sz="2999" spc="29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ในที่ที่เป็นซอก หรือหลุมตื้น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3520765" y="7646092"/>
            <a:ext cx="4819268" cy="2156682"/>
            <a:chOff x="0" y="0"/>
            <a:chExt cx="6425690" cy="2875576"/>
          </a:xfrm>
        </p:grpSpPr>
        <p:sp>
          <p:nvSpPr>
            <p:cNvPr name="TextBox 35" id="35"/>
            <p:cNvSpPr txBox="true"/>
            <p:nvPr/>
          </p:nvSpPr>
          <p:spPr>
            <a:xfrm rot="0">
              <a:off x="0" y="-76200"/>
              <a:ext cx="6425690" cy="8051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 spc="359">
                  <a:solidFill>
                    <a:srgbClr val="D18C03"/>
                  </a:solidFill>
                  <a:latin typeface="Sriracha"/>
                  <a:ea typeface="Sriracha"/>
                  <a:cs typeface="Sriracha"/>
                  <a:sym typeface="Sriracha"/>
                </a:rPr>
                <a:t>ประแจคอม้า</a:t>
              </a:r>
            </a:p>
          </p:txBody>
        </p:sp>
        <p:sp>
          <p:nvSpPr>
            <p:cNvPr name="TextBox 36" id="36"/>
            <p:cNvSpPr txBox="true"/>
            <p:nvPr/>
          </p:nvSpPr>
          <p:spPr>
            <a:xfrm rot="0">
              <a:off x="0" y="2306129"/>
              <a:ext cx="6425690" cy="5694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49"/>
                </a:lnSpc>
              </a:pPr>
            </a:p>
          </p:txBody>
        </p:sp>
        <p:sp>
          <p:nvSpPr>
            <p:cNvPr name="TextBox 37" id="37"/>
            <p:cNvSpPr txBox="true"/>
            <p:nvPr/>
          </p:nvSpPr>
          <p:spPr>
            <a:xfrm rot="0">
              <a:off x="0" y="774604"/>
              <a:ext cx="6425690" cy="1466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ใช้ขันท่อโลหะ หรือขันข้อต่อ</a:t>
              </a:r>
            </a:p>
            <a:p>
              <a:pPr algn="ctr">
                <a:lnSpc>
                  <a:spcPts val="4499"/>
                </a:lnSpc>
              </a:pPr>
              <a:r>
                <a:rPr lang="en-US" sz="2999" spc="29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ที่มีผิวกลม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E9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483291" y="1541873"/>
            <a:ext cx="3529962" cy="3353464"/>
          </a:xfrm>
          <a:custGeom>
            <a:avLst/>
            <a:gdLst/>
            <a:ahLst/>
            <a:cxnLst/>
            <a:rect r="r" b="b" t="t" l="l"/>
            <a:pathLst>
              <a:path h="3353464" w="3529962">
                <a:moveTo>
                  <a:pt x="0" y="0"/>
                </a:moveTo>
                <a:lnTo>
                  <a:pt x="3529962" y="0"/>
                </a:lnTo>
                <a:lnTo>
                  <a:pt x="3529962" y="3353463"/>
                </a:lnTo>
                <a:lnTo>
                  <a:pt x="0" y="33534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23785" y="943683"/>
            <a:ext cx="5091793" cy="2342225"/>
          </a:xfrm>
          <a:custGeom>
            <a:avLst/>
            <a:gdLst/>
            <a:ahLst/>
            <a:cxnLst/>
            <a:rect r="r" b="b" t="t" l="l"/>
            <a:pathLst>
              <a:path h="2342225" w="5091793">
                <a:moveTo>
                  <a:pt x="0" y="0"/>
                </a:moveTo>
                <a:lnTo>
                  <a:pt x="5091793" y="0"/>
                </a:lnTo>
                <a:lnTo>
                  <a:pt x="5091793" y="2342225"/>
                </a:lnTo>
                <a:lnTo>
                  <a:pt x="0" y="2342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987330" y="1945273"/>
            <a:ext cx="7074065" cy="2546663"/>
          </a:xfrm>
          <a:custGeom>
            <a:avLst/>
            <a:gdLst/>
            <a:ahLst/>
            <a:cxnLst/>
            <a:rect r="r" b="b" t="t" l="l"/>
            <a:pathLst>
              <a:path h="2546663" w="7074065">
                <a:moveTo>
                  <a:pt x="0" y="0"/>
                </a:moveTo>
                <a:lnTo>
                  <a:pt x="7074066" y="0"/>
                </a:lnTo>
                <a:lnTo>
                  <a:pt x="7074066" y="2546663"/>
                </a:lnTo>
                <a:lnTo>
                  <a:pt x="0" y="25466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316173" y="2882832"/>
            <a:ext cx="4167118" cy="2104395"/>
          </a:xfrm>
          <a:custGeom>
            <a:avLst/>
            <a:gdLst/>
            <a:ahLst/>
            <a:cxnLst/>
            <a:rect r="r" b="b" t="t" l="l"/>
            <a:pathLst>
              <a:path h="2104395" w="4167118">
                <a:moveTo>
                  <a:pt x="0" y="0"/>
                </a:moveTo>
                <a:lnTo>
                  <a:pt x="4167118" y="0"/>
                </a:lnTo>
                <a:lnTo>
                  <a:pt x="4167118" y="2104395"/>
                </a:lnTo>
                <a:lnTo>
                  <a:pt x="0" y="21043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588501" y="1754710"/>
            <a:ext cx="9129790" cy="1885821"/>
            <a:chOff x="0" y="0"/>
            <a:chExt cx="12173053" cy="2514428"/>
          </a:xfrm>
        </p:grpSpPr>
        <p:sp>
          <p:nvSpPr>
            <p:cNvPr name="AutoShape 7" id="7"/>
            <p:cNvSpPr/>
            <p:nvPr/>
          </p:nvSpPr>
          <p:spPr>
            <a:xfrm rot="0">
              <a:off x="0" y="0"/>
              <a:ext cx="12173053" cy="2514428"/>
            </a:xfrm>
            <a:prstGeom prst="rect">
              <a:avLst/>
            </a:prstGeom>
            <a:solidFill>
              <a:srgbClr val="D18C03"/>
            </a:solidFill>
          </p:spPr>
        </p:sp>
        <p:sp>
          <p:nvSpPr>
            <p:cNvPr name="TextBox 8" id="8"/>
            <p:cNvSpPr txBox="true"/>
            <p:nvPr/>
          </p:nvSpPr>
          <p:spPr>
            <a:xfrm rot="0">
              <a:off x="433682" y="806364"/>
              <a:ext cx="11305689" cy="1466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7500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เครื่องมือสำหรับไข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0" y="3218604"/>
            <a:ext cx="5275676" cy="5619681"/>
            <a:chOff x="0" y="0"/>
            <a:chExt cx="7034235" cy="7492908"/>
          </a:xfrm>
        </p:grpSpPr>
        <p:sp>
          <p:nvSpPr>
            <p:cNvPr name="Freeform 10" id="10"/>
            <p:cNvSpPr/>
            <p:nvPr/>
          </p:nvSpPr>
          <p:spPr>
            <a:xfrm flipH="false" flipV="false" rot="-2185229">
              <a:off x="986736" y="967289"/>
              <a:ext cx="4880180" cy="4929475"/>
            </a:xfrm>
            <a:custGeom>
              <a:avLst/>
              <a:gdLst/>
              <a:ahLst/>
              <a:cxnLst/>
              <a:rect r="r" b="b" t="t" l="l"/>
              <a:pathLst>
                <a:path h="4929475" w="4880180">
                  <a:moveTo>
                    <a:pt x="0" y="0"/>
                  </a:moveTo>
                  <a:lnTo>
                    <a:pt x="4880181" y="0"/>
                  </a:lnTo>
                  <a:lnTo>
                    <a:pt x="4880181" y="4929475"/>
                  </a:lnTo>
                  <a:lnTo>
                    <a:pt x="0" y="4929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50250" y="6495557"/>
              <a:ext cx="6983986" cy="9973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456"/>
                </a:lnSpc>
              </a:pPr>
              <a:r>
                <a:rPr lang="en-US" sz="4304" spc="43">
                  <a:solidFill>
                    <a:srgbClr val="213B3B"/>
                  </a:solidFill>
                  <a:latin typeface="Sriracha"/>
                  <a:ea typeface="Sriracha"/>
                  <a:cs typeface="Sriracha"/>
                  <a:sym typeface="Sriracha"/>
                </a:rPr>
                <a:t>ไขควงปากแบน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028700" y="4101098"/>
            <a:ext cx="2811008" cy="3381334"/>
          </a:xfrm>
          <a:custGeom>
            <a:avLst/>
            <a:gdLst/>
            <a:ahLst/>
            <a:cxnLst/>
            <a:rect r="r" b="b" t="t" l="l"/>
            <a:pathLst>
              <a:path h="3381334" w="2811008">
                <a:moveTo>
                  <a:pt x="0" y="0"/>
                </a:moveTo>
                <a:lnTo>
                  <a:pt x="2811008" y="0"/>
                </a:lnTo>
                <a:lnTo>
                  <a:pt x="2811008" y="3381335"/>
                </a:lnTo>
                <a:lnTo>
                  <a:pt x="0" y="338133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19483" r="-7794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4344533" y="3218604"/>
            <a:ext cx="5275676" cy="5619681"/>
            <a:chOff x="0" y="0"/>
            <a:chExt cx="7034235" cy="7492908"/>
          </a:xfrm>
        </p:grpSpPr>
        <p:sp>
          <p:nvSpPr>
            <p:cNvPr name="Freeform 14" id="14"/>
            <p:cNvSpPr/>
            <p:nvPr/>
          </p:nvSpPr>
          <p:spPr>
            <a:xfrm flipH="false" flipV="false" rot="-2185229">
              <a:off x="986736" y="967289"/>
              <a:ext cx="4880180" cy="4929475"/>
            </a:xfrm>
            <a:custGeom>
              <a:avLst/>
              <a:gdLst/>
              <a:ahLst/>
              <a:cxnLst/>
              <a:rect r="r" b="b" t="t" l="l"/>
              <a:pathLst>
                <a:path h="4929475" w="4880180">
                  <a:moveTo>
                    <a:pt x="0" y="0"/>
                  </a:moveTo>
                  <a:lnTo>
                    <a:pt x="4880181" y="0"/>
                  </a:lnTo>
                  <a:lnTo>
                    <a:pt x="4880181" y="4929475"/>
                  </a:lnTo>
                  <a:lnTo>
                    <a:pt x="0" y="4929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50250" y="6495557"/>
              <a:ext cx="6983986" cy="9973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456"/>
                </a:lnSpc>
              </a:pPr>
              <a:r>
                <a:rPr lang="en-US" sz="4304" spc="43">
                  <a:solidFill>
                    <a:srgbClr val="213B3B"/>
                  </a:solidFill>
                  <a:latin typeface="Sriracha"/>
                  <a:ea typeface="Sriracha"/>
                  <a:cs typeface="Sriracha"/>
                  <a:sym typeface="Sriracha"/>
                </a:rPr>
                <a:t>ไขควงปากแฉก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8683779" y="3218604"/>
            <a:ext cx="5275676" cy="5619681"/>
            <a:chOff x="0" y="0"/>
            <a:chExt cx="7034235" cy="7492908"/>
          </a:xfrm>
        </p:grpSpPr>
        <p:sp>
          <p:nvSpPr>
            <p:cNvPr name="Freeform 17" id="17"/>
            <p:cNvSpPr/>
            <p:nvPr/>
          </p:nvSpPr>
          <p:spPr>
            <a:xfrm flipH="false" flipV="false" rot="-2185229">
              <a:off x="986736" y="967289"/>
              <a:ext cx="4880180" cy="4929475"/>
            </a:xfrm>
            <a:custGeom>
              <a:avLst/>
              <a:gdLst/>
              <a:ahLst/>
              <a:cxnLst/>
              <a:rect r="r" b="b" t="t" l="l"/>
              <a:pathLst>
                <a:path h="4929475" w="4880180">
                  <a:moveTo>
                    <a:pt x="0" y="0"/>
                  </a:moveTo>
                  <a:lnTo>
                    <a:pt x="4880181" y="0"/>
                  </a:lnTo>
                  <a:lnTo>
                    <a:pt x="4880181" y="4929475"/>
                  </a:lnTo>
                  <a:lnTo>
                    <a:pt x="0" y="4929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50250" y="6495557"/>
              <a:ext cx="6983986" cy="9973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456"/>
                </a:lnSpc>
              </a:pPr>
              <a:r>
                <a:rPr lang="en-US" sz="4304" spc="43">
                  <a:solidFill>
                    <a:srgbClr val="213B3B"/>
                  </a:solidFill>
                  <a:latin typeface="Sriracha"/>
                  <a:ea typeface="Sriracha"/>
                  <a:cs typeface="Sriracha"/>
                  <a:sym typeface="Sriracha"/>
                </a:rPr>
                <a:t>ไขควงบล็อก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3012324" y="3218604"/>
            <a:ext cx="5275676" cy="5619681"/>
            <a:chOff x="0" y="0"/>
            <a:chExt cx="7034235" cy="7492908"/>
          </a:xfrm>
        </p:grpSpPr>
        <p:sp>
          <p:nvSpPr>
            <p:cNvPr name="Freeform 20" id="20"/>
            <p:cNvSpPr/>
            <p:nvPr/>
          </p:nvSpPr>
          <p:spPr>
            <a:xfrm flipH="false" flipV="false" rot="-2185229">
              <a:off x="986736" y="967289"/>
              <a:ext cx="4880180" cy="4929475"/>
            </a:xfrm>
            <a:custGeom>
              <a:avLst/>
              <a:gdLst/>
              <a:ahLst/>
              <a:cxnLst/>
              <a:rect r="r" b="b" t="t" l="l"/>
              <a:pathLst>
                <a:path h="4929475" w="4880180">
                  <a:moveTo>
                    <a:pt x="0" y="0"/>
                  </a:moveTo>
                  <a:lnTo>
                    <a:pt x="4880181" y="0"/>
                  </a:lnTo>
                  <a:lnTo>
                    <a:pt x="4880181" y="4929475"/>
                  </a:lnTo>
                  <a:lnTo>
                    <a:pt x="0" y="4929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50250" y="6495557"/>
              <a:ext cx="6983986" cy="9973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456"/>
                </a:lnSpc>
              </a:pPr>
              <a:r>
                <a:rPr lang="en-US" sz="4304" spc="43">
                  <a:solidFill>
                    <a:srgbClr val="213B3B"/>
                  </a:solidFill>
                  <a:latin typeface="Sriracha"/>
                  <a:ea typeface="Sriracha"/>
                  <a:cs typeface="Sriracha"/>
                  <a:sym typeface="Sriracha"/>
                </a:rPr>
                <a:t>ไขควงออฟเซต</a:t>
              </a: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8405329">
            <a:off x="4962701" y="5298383"/>
            <a:ext cx="3669291" cy="1255517"/>
          </a:xfrm>
          <a:custGeom>
            <a:avLst/>
            <a:gdLst/>
            <a:ahLst/>
            <a:cxnLst/>
            <a:rect r="r" b="b" t="t" l="l"/>
            <a:pathLst>
              <a:path h="1255517" w="3669291">
                <a:moveTo>
                  <a:pt x="0" y="0"/>
                </a:moveTo>
                <a:lnTo>
                  <a:pt x="3669291" y="0"/>
                </a:lnTo>
                <a:lnTo>
                  <a:pt x="3669291" y="1255516"/>
                </a:lnTo>
                <a:lnTo>
                  <a:pt x="0" y="12555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2061147">
            <a:off x="9287874" y="4707674"/>
            <a:ext cx="3810266" cy="1709857"/>
          </a:xfrm>
          <a:custGeom>
            <a:avLst/>
            <a:gdLst/>
            <a:ahLst/>
            <a:cxnLst/>
            <a:rect r="r" b="b" t="t" l="l"/>
            <a:pathLst>
              <a:path h="1709857" w="3810266">
                <a:moveTo>
                  <a:pt x="0" y="0"/>
                </a:moveTo>
                <a:lnTo>
                  <a:pt x="3810267" y="0"/>
                </a:lnTo>
                <a:lnTo>
                  <a:pt x="3810267" y="1709857"/>
                </a:lnTo>
                <a:lnTo>
                  <a:pt x="0" y="170985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4098478" y="4182627"/>
            <a:ext cx="3160822" cy="3160822"/>
          </a:xfrm>
          <a:custGeom>
            <a:avLst/>
            <a:gdLst/>
            <a:ahLst/>
            <a:cxnLst/>
            <a:rect r="r" b="b" t="t" l="l"/>
            <a:pathLst>
              <a:path h="3160822" w="3160822">
                <a:moveTo>
                  <a:pt x="0" y="0"/>
                </a:moveTo>
                <a:lnTo>
                  <a:pt x="3160822" y="0"/>
                </a:lnTo>
                <a:lnTo>
                  <a:pt x="3160822" y="3160822"/>
                </a:lnTo>
                <a:lnTo>
                  <a:pt x="0" y="3160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469618" y="9094963"/>
            <a:ext cx="433644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ใช้หมุน หรือขันสกรูที่มีช่องผ่า เพื่อยึดชิ้นงานให้แน่น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814151" y="9094963"/>
            <a:ext cx="433644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ใช้ขันสกรูที่มีช่องผ่าสี่แฉก</a:t>
            </a:r>
          </a:p>
          <a:p>
            <a:pPr algn="ctr">
              <a:lnSpc>
                <a:spcPts val="3779"/>
              </a:lnSpc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9153396" y="9094963"/>
            <a:ext cx="433644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ใช้หมุน หรือขันสกรูที่มี</a:t>
            </a: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ร่องเป็นหกเหลี่ยม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481941" y="9094963"/>
            <a:ext cx="4336441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ใช้หมุน หรือขันสกรูในที่แคบๆ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D8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531893" y="737839"/>
            <a:ext cx="3529962" cy="3353464"/>
          </a:xfrm>
          <a:custGeom>
            <a:avLst/>
            <a:gdLst/>
            <a:ahLst/>
            <a:cxnLst/>
            <a:rect r="r" b="b" t="t" l="l"/>
            <a:pathLst>
              <a:path h="3353464" w="3529962">
                <a:moveTo>
                  <a:pt x="0" y="0"/>
                </a:moveTo>
                <a:lnTo>
                  <a:pt x="3529961" y="0"/>
                </a:lnTo>
                <a:lnTo>
                  <a:pt x="3529961" y="3353464"/>
                </a:lnTo>
                <a:lnTo>
                  <a:pt x="0" y="33534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26146" y="772398"/>
            <a:ext cx="5091793" cy="2342225"/>
          </a:xfrm>
          <a:custGeom>
            <a:avLst/>
            <a:gdLst/>
            <a:ahLst/>
            <a:cxnLst/>
            <a:rect r="r" b="b" t="t" l="l"/>
            <a:pathLst>
              <a:path h="2342225" w="5091793">
                <a:moveTo>
                  <a:pt x="0" y="0"/>
                </a:moveTo>
                <a:lnTo>
                  <a:pt x="5091793" y="0"/>
                </a:lnTo>
                <a:lnTo>
                  <a:pt x="5091793" y="2342225"/>
                </a:lnTo>
                <a:lnTo>
                  <a:pt x="0" y="2342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089317" y="3039105"/>
            <a:ext cx="4167118" cy="2104395"/>
          </a:xfrm>
          <a:custGeom>
            <a:avLst/>
            <a:gdLst/>
            <a:ahLst/>
            <a:cxnLst/>
            <a:rect r="r" b="b" t="t" l="l"/>
            <a:pathLst>
              <a:path h="2104395" w="4167118">
                <a:moveTo>
                  <a:pt x="0" y="0"/>
                </a:moveTo>
                <a:lnTo>
                  <a:pt x="4167118" y="0"/>
                </a:lnTo>
                <a:lnTo>
                  <a:pt x="4167118" y="2104395"/>
                </a:lnTo>
                <a:lnTo>
                  <a:pt x="0" y="21043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241144" y="1471660"/>
            <a:ext cx="9677330" cy="1885821"/>
            <a:chOff x="0" y="0"/>
            <a:chExt cx="12903106" cy="2514428"/>
          </a:xfrm>
        </p:grpSpPr>
        <p:sp>
          <p:nvSpPr>
            <p:cNvPr name="AutoShape 6" id="6"/>
            <p:cNvSpPr/>
            <p:nvPr/>
          </p:nvSpPr>
          <p:spPr>
            <a:xfrm rot="0">
              <a:off x="0" y="0"/>
              <a:ext cx="12903106" cy="2514428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459691" y="765158"/>
              <a:ext cx="11983724" cy="1466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7500" spc="150">
                  <a:solidFill>
                    <a:srgbClr val="D18C03"/>
                  </a:solidFill>
                  <a:latin typeface="Sriracha"/>
                  <a:ea typeface="Sriracha"/>
                  <a:cs typeface="Sriracha"/>
                  <a:sym typeface="Sriracha"/>
                </a:rPr>
                <a:t>เครื่องมือประเภทจับยึด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0" y="2958534"/>
            <a:ext cx="5275676" cy="5619681"/>
            <a:chOff x="0" y="0"/>
            <a:chExt cx="7034235" cy="7492908"/>
          </a:xfrm>
        </p:grpSpPr>
        <p:sp>
          <p:nvSpPr>
            <p:cNvPr name="Freeform 9" id="9"/>
            <p:cNvSpPr/>
            <p:nvPr/>
          </p:nvSpPr>
          <p:spPr>
            <a:xfrm flipH="false" flipV="false" rot="-2185229">
              <a:off x="986736" y="967289"/>
              <a:ext cx="4880180" cy="4929475"/>
            </a:xfrm>
            <a:custGeom>
              <a:avLst/>
              <a:gdLst/>
              <a:ahLst/>
              <a:cxnLst/>
              <a:rect r="r" b="b" t="t" l="l"/>
              <a:pathLst>
                <a:path h="4929475" w="4880180">
                  <a:moveTo>
                    <a:pt x="0" y="0"/>
                  </a:moveTo>
                  <a:lnTo>
                    <a:pt x="4880181" y="0"/>
                  </a:lnTo>
                  <a:lnTo>
                    <a:pt x="4880181" y="4929475"/>
                  </a:lnTo>
                  <a:lnTo>
                    <a:pt x="0" y="4929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50250" y="6495557"/>
              <a:ext cx="6983986" cy="9973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456"/>
                </a:lnSpc>
              </a:pPr>
              <a:r>
                <a:rPr lang="en-US" sz="4304" spc="43">
                  <a:solidFill>
                    <a:srgbClr val="213B3B"/>
                  </a:solidFill>
                  <a:latin typeface="Sriracha"/>
                  <a:ea typeface="Sriracha"/>
                  <a:cs typeface="Sriracha"/>
                  <a:sym typeface="Sriracha"/>
                </a:rPr>
                <a:t>คีมตัด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4337381" y="2958534"/>
            <a:ext cx="5275676" cy="5619681"/>
            <a:chOff x="0" y="0"/>
            <a:chExt cx="7034235" cy="7492908"/>
          </a:xfrm>
        </p:grpSpPr>
        <p:sp>
          <p:nvSpPr>
            <p:cNvPr name="Freeform 12" id="12"/>
            <p:cNvSpPr/>
            <p:nvPr/>
          </p:nvSpPr>
          <p:spPr>
            <a:xfrm flipH="false" flipV="false" rot="-2185229">
              <a:off x="986736" y="967289"/>
              <a:ext cx="4880180" cy="4929475"/>
            </a:xfrm>
            <a:custGeom>
              <a:avLst/>
              <a:gdLst/>
              <a:ahLst/>
              <a:cxnLst/>
              <a:rect r="r" b="b" t="t" l="l"/>
              <a:pathLst>
                <a:path h="4929475" w="4880180">
                  <a:moveTo>
                    <a:pt x="0" y="0"/>
                  </a:moveTo>
                  <a:lnTo>
                    <a:pt x="4880181" y="0"/>
                  </a:lnTo>
                  <a:lnTo>
                    <a:pt x="4880181" y="4929475"/>
                  </a:lnTo>
                  <a:lnTo>
                    <a:pt x="0" y="4929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50250" y="6495557"/>
              <a:ext cx="6983986" cy="9973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456"/>
                </a:lnSpc>
              </a:pPr>
              <a:r>
                <a:rPr lang="en-US" sz="4304" spc="43">
                  <a:solidFill>
                    <a:srgbClr val="213B3B"/>
                  </a:solidFill>
                  <a:latin typeface="Sriracha"/>
                  <a:ea typeface="Sriracha"/>
                  <a:cs typeface="Sriracha"/>
                  <a:sym typeface="Sriracha"/>
                </a:rPr>
                <a:t>คีมปากแบน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642797" y="2809286"/>
            <a:ext cx="5275676" cy="5619681"/>
            <a:chOff x="0" y="0"/>
            <a:chExt cx="7034235" cy="7492908"/>
          </a:xfrm>
        </p:grpSpPr>
        <p:sp>
          <p:nvSpPr>
            <p:cNvPr name="Freeform 15" id="15"/>
            <p:cNvSpPr/>
            <p:nvPr/>
          </p:nvSpPr>
          <p:spPr>
            <a:xfrm flipH="false" flipV="false" rot="-2185229">
              <a:off x="986736" y="967289"/>
              <a:ext cx="4880180" cy="4929475"/>
            </a:xfrm>
            <a:custGeom>
              <a:avLst/>
              <a:gdLst/>
              <a:ahLst/>
              <a:cxnLst/>
              <a:rect r="r" b="b" t="t" l="l"/>
              <a:pathLst>
                <a:path h="4929475" w="4880180">
                  <a:moveTo>
                    <a:pt x="0" y="0"/>
                  </a:moveTo>
                  <a:lnTo>
                    <a:pt x="4880181" y="0"/>
                  </a:lnTo>
                  <a:lnTo>
                    <a:pt x="4880181" y="4929475"/>
                  </a:lnTo>
                  <a:lnTo>
                    <a:pt x="0" y="4929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50250" y="6495557"/>
              <a:ext cx="6983986" cy="9973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456"/>
                </a:lnSpc>
              </a:pPr>
              <a:r>
                <a:rPr lang="en-US" sz="4304" spc="43">
                  <a:solidFill>
                    <a:srgbClr val="213B3B"/>
                  </a:solidFill>
                  <a:latin typeface="Sriracha"/>
                  <a:ea typeface="Sriracha"/>
                  <a:cs typeface="Sriracha"/>
                  <a:sym typeface="Sriracha"/>
                </a:rPr>
                <a:t>คีมปากนกแก้ว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3012324" y="2809286"/>
            <a:ext cx="5275676" cy="5619681"/>
            <a:chOff x="0" y="0"/>
            <a:chExt cx="7034235" cy="7492908"/>
          </a:xfrm>
        </p:grpSpPr>
        <p:sp>
          <p:nvSpPr>
            <p:cNvPr name="Freeform 18" id="18"/>
            <p:cNvSpPr/>
            <p:nvPr/>
          </p:nvSpPr>
          <p:spPr>
            <a:xfrm flipH="false" flipV="false" rot="-2185229">
              <a:off x="986736" y="967289"/>
              <a:ext cx="4880180" cy="4929475"/>
            </a:xfrm>
            <a:custGeom>
              <a:avLst/>
              <a:gdLst/>
              <a:ahLst/>
              <a:cxnLst/>
              <a:rect r="r" b="b" t="t" l="l"/>
              <a:pathLst>
                <a:path h="4929475" w="4880180">
                  <a:moveTo>
                    <a:pt x="0" y="0"/>
                  </a:moveTo>
                  <a:lnTo>
                    <a:pt x="4880181" y="0"/>
                  </a:lnTo>
                  <a:lnTo>
                    <a:pt x="4880181" y="4929475"/>
                  </a:lnTo>
                  <a:lnTo>
                    <a:pt x="0" y="4929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50250" y="6495557"/>
              <a:ext cx="6983986" cy="9973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456"/>
                </a:lnSpc>
              </a:pPr>
              <a:r>
                <a:rPr lang="en-US" sz="4304" spc="43">
                  <a:solidFill>
                    <a:srgbClr val="213B3B"/>
                  </a:solidFill>
                  <a:latin typeface="Sriracha"/>
                  <a:ea typeface="Sriracha"/>
                  <a:cs typeface="Sriracha"/>
                  <a:sym typeface="Sriracha"/>
                </a:rPr>
                <a:t>คีมล็อก</a:t>
              </a: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998192">
            <a:off x="1912763" y="3747246"/>
            <a:ext cx="1127528" cy="3215393"/>
          </a:xfrm>
          <a:custGeom>
            <a:avLst/>
            <a:gdLst/>
            <a:ahLst/>
            <a:cxnLst/>
            <a:rect r="r" b="b" t="t" l="l"/>
            <a:pathLst>
              <a:path h="3215393" w="1127528">
                <a:moveTo>
                  <a:pt x="0" y="0"/>
                </a:moveTo>
                <a:lnTo>
                  <a:pt x="1127528" y="0"/>
                </a:lnTo>
                <a:lnTo>
                  <a:pt x="1127528" y="3215393"/>
                </a:lnTo>
                <a:lnTo>
                  <a:pt x="0" y="32153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-3517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6531957">
            <a:off x="5319598" y="4224658"/>
            <a:ext cx="3009827" cy="2257371"/>
          </a:xfrm>
          <a:custGeom>
            <a:avLst/>
            <a:gdLst/>
            <a:ahLst/>
            <a:cxnLst/>
            <a:rect r="r" b="b" t="t" l="l"/>
            <a:pathLst>
              <a:path h="2257371" w="3009827">
                <a:moveTo>
                  <a:pt x="0" y="0"/>
                </a:moveTo>
                <a:lnTo>
                  <a:pt x="3009827" y="0"/>
                </a:lnTo>
                <a:lnTo>
                  <a:pt x="3009827" y="2257371"/>
                </a:lnTo>
                <a:lnTo>
                  <a:pt x="0" y="22573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1315342">
            <a:off x="9388010" y="3494279"/>
            <a:ext cx="3559285" cy="3559285"/>
          </a:xfrm>
          <a:custGeom>
            <a:avLst/>
            <a:gdLst/>
            <a:ahLst/>
            <a:cxnLst/>
            <a:rect r="r" b="b" t="t" l="l"/>
            <a:pathLst>
              <a:path h="3559285" w="3559285">
                <a:moveTo>
                  <a:pt x="0" y="0"/>
                </a:moveTo>
                <a:lnTo>
                  <a:pt x="3559285" y="0"/>
                </a:lnTo>
                <a:lnTo>
                  <a:pt x="3559285" y="3559285"/>
                </a:lnTo>
                <a:lnTo>
                  <a:pt x="0" y="35592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7208149">
            <a:off x="14010096" y="4870549"/>
            <a:ext cx="3280132" cy="965589"/>
          </a:xfrm>
          <a:custGeom>
            <a:avLst/>
            <a:gdLst/>
            <a:ahLst/>
            <a:cxnLst/>
            <a:rect r="r" b="b" t="t" l="l"/>
            <a:pathLst>
              <a:path h="965589" w="3280132">
                <a:moveTo>
                  <a:pt x="0" y="0"/>
                </a:moveTo>
                <a:lnTo>
                  <a:pt x="3280132" y="0"/>
                </a:lnTo>
                <a:lnTo>
                  <a:pt x="3280132" y="965589"/>
                </a:lnTo>
                <a:lnTo>
                  <a:pt x="0" y="9655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583291" y="8521065"/>
            <a:ext cx="375409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ใช้ตัดลวด หรือสายไฟ</a:t>
            </a: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มีร่องฟันเพื่อจับชิ้นงาน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098174" y="8521065"/>
            <a:ext cx="3754091" cy="141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ใช้จับชิ้นงานโลหะ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หรือสายไฟ เหมาะกับงาน</a:t>
            </a: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ในที่แคบ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483040" y="8521065"/>
            <a:ext cx="4514883" cy="141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ใช้จับชิ้นงาน ป้องกัน</a:t>
            </a: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การหมุนหรือเลื่อน ปรับเลื่อนขยายความกว้างของปากคีมได้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403590" y="8521065"/>
            <a:ext cx="3754091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ใช้ตัดเหล็กและเส้นลวด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134945" y="2590008"/>
            <a:ext cx="4306109" cy="4090804"/>
          </a:xfrm>
          <a:custGeom>
            <a:avLst/>
            <a:gdLst/>
            <a:ahLst/>
            <a:cxnLst/>
            <a:rect r="r" b="b" t="t" l="l"/>
            <a:pathLst>
              <a:path h="4090804" w="4306109">
                <a:moveTo>
                  <a:pt x="0" y="0"/>
                </a:moveTo>
                <a:lnTo>
                  <a:pt x="4306110" y="0"/>
                </a:lnTo>
                <a:lnTo>
                  <a:pt x="4306110" y="4090804"/>
                </a:lnTo>
                <a:lnTo>
                  <a:pt x="0" y="4090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-226713" y="3674002"/>
            <a:ext cx="18514713" cy="6353698"/>
          </a:xfrm>
          <a:prstGeom prst="rect">
            <a:avLst/>
          </a:prstGeom>
          <a:solidFill>
            <a:srgbClr val="3D4E62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442502" y="3524774"/>
            <a:ext cx="3934263" cy="3934263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E9E1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579152" y="3272438"/>
            <a:ext cx="1660963" cy="822177"/>
          </a:xfrm>
          <a:custGeom>
            <a:avLst/>
            <a:gdLst/>
            <a:ahLst/>
            <a:cxnLst/>
            <a:rect r="r" b="b" t="t" l="l"/>
            <a:pathLst>
              <a:path h="822177" w="1660963">
                <a:moveTo>
                  <a:pt x="0" y="0"/>
                </a:moveTo>
                <a:lnTo>
                  <a:pt x="1660964" y="0"/>
                </a:lnTo>
                <a:lnTo>
                  <a:pt x="1660964" y="822177"/>
                </a:lnTo>
                <a:lnTo>
                  <a:pt x="0" y="822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306181" y="-118058"/>
            <a:ext cx="4022063" cy="2031142"/>
          </a:xfrm>
          <a:custGeom>
            <a:avLst/>
            <a:gdLst/>
            <a:ahLst/>
            <a:cxnLst/>
            <a:rect r="r" b="b" t="t" l="l"/>
            <a:pathLst>
              <a:path h="2031142" w="4022063">
                <a:moveTo>
                  <a:pt x="0" y="0"/>
                </a:moveTo>
                <a:lnTo>
                  <a:pt x="4022062" y="0"/>
                </a:lnTo>
                <a:lnTo>
                  <a:pt x="4022062" y="2031142"/>
                </a:lnTo>
                <a:lnTo>
                  <a:pt x="0" y="20311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024984" y="3524774"/>
            <a:ext cx="3934263" cy="3934263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E9E1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6161634" y="3272438"/>
            <a:ext cx="1660963" cy="822177"/>
          </a:xfrm>
          <a:custGeom>
            <a:avLst/>
            <a:gdLst/>
            <a:ahLst/>
            <a:cxnLst/>
            <a:rect r="r" b="b" t="t" l="l"/>
            <a:pathLst>
              <a:path h="822177" w="1660963">
                <a:moveTo>
                  <a:pt x="0" y="0"/>
                </a:moveTo>
                <a:lnTo>
                  <a:pt x="1660963" y="0"/>
                </a:lnTo>
                <a:lnTo>
                  <a:pt x="1660963" y="822177"/>
                </a:lnTo>
                <a:lnTo>
                  <a:pt x="0" y="822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9586502" y="3524774"/>
            <a:ext cx="3934263" cy="3934263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E9E1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0723152" y="3272438"/>
            <a:ext cx="1660963" cy="822177"/>
          </a:xfrm>
          <a:custGeom>
            <a:avLst/>
            <a:gdLst/>
            <a:ahLst/>
            <a:cxnLst/>
            <a:rect r="r" b="b" t="t" l="l"/>
            <a:pathLst>
              <a:path h="822177" w="1660963">
                <a:moveTo>
                  <a:pt x="0" y="0"/>
                </a:moveTo>
                <a:lnTo>
                  <a:pt x="1660964" y="0"/>
                </a:lnTo>
                <a:lnTo>
                  <a:pt x="1660964" y="822177"/>
                </a:lnTo>
                <a:lnTo>
                  <a:pt x="0" y="822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3963268" y="3524774"/>
            <a:ext cx="3934263" cy="3934263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E9E1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5099917" y="3272438"/>
            <a:ext cx="1660963" cy="822177"/>
          </a:xfrm>
          <a:custGeom>
            <a:avLst/>
            <a:gdLst/>
            <a:ahLst/>
            <a:cxnLst/>
            <a:rect r="r" b="b" t="t" l="l"/>
            <a:pathLst>
              <a:path h="822177" w="1660963">
                <a:moveTo>
                  <a:pt x="0" y="0"/>
                </a:moveTo>
                <a:lnTo>
                  <a:pt x="1660964" y="0"/>
                </a:lnTo>
                <a:lnTo>
                  <a:pt x="1660964" y="822177"/>
                </a:lnTo>
                <a:lnTo>
                  <a:pt x="0" y="822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28700" y="3842670"/>
            <a:ext cx="3241165" cy="3184444"/>
          </a:xfrm>
          <a:custGeom>
            <a:avLst/>
            <a:gdLst/>
            <a:ahLst/>
            <a:cxnLst/>
            <a:rect r="r" b="b" t="t" l="l"/>
            <a:pathLst>
              <a:path h="3184444" w="3241165">
                <a:moveTo>
                  <a:pt x="0" y="0"/>
                </a:moveTo>
                <a:lnTo>
                  <a:pt x="3241165" y="0"/>
                </a:lnTo>
                <a:lnTo>
                  <a:pt x="3241165" y="3184444"/>
                </a:lnTo>
                <a:lnTo>
                  <a:pt x="0" y="31844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5393521" y="3871076"/>
            <a:ext cx="2793094" cy="3156038"/>
          </a:xfrm>
          <a:custGeom>
            <a:avLst/>
            <a:gdLst/>
            <a:ahLst/>
            <a:cxnLst/>
            <a:rect r="r" b="b" t="t" l="l"/>
            <a:pathLst>
              <a:path h="3156038" w="2793094">
                <a:moveTo>
                  <a:pt x="0" y="0"/>
                </a:moveTo>
                <a:lnTo>
                  <a:pt x="2793094" y="0"/>
                </a:lnTo>
                <a:lnTo>
                  <a:pt x="2793094" y="3156038"/>
                </a:lnTo>
                <a:lnTo>
                  <a:pt x="0" y="31560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3730586">
            <a:off x="14156425" y="4953826"/>
            <a:ext cx="3547948" cy="1303871"/>
          </a:xfrm>
          <a:custGeom>
            <a:avLst/>
            <a:gdLst/>
            <a:ahLst/>
            <a:cxnLst/>
            <a:rect r="r" b="b" t="t" l="l"/>
            <a:pathLst>
              <a:path h="1303871" w="3547948">
                <a:moveTo>
                  <a:pt x="0" y="0"/>
                </a:moveTo>
                <a:lnTo>
                  <a:pt x="3547948" y="0"/>
                </a:lnTo>
                <a:lnTo>
                  <a:pt x="3547948" y="1303871"/>
                </a:lnTo>
                <a:lnTo>
                  <a:pt x="0" y="13038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1664357">
            <a:off x="10772232" y="3844857"/>
            <a:ext cx="1562803" cy="3521809"/>
          </a:xfrm>
          <a:custGeom>
            <a:avLst/>
            <a:gdLst/>
            <a:ahLst/>
            <a:cxnLst/>
            <a:rect r="r" b="b" t="t" l="l"/>
            <a:pathLst>
              <a:path h="3521809" w="1562803">
                <a:moveTo>
                  <a:pt x="0" y="0"/>
                </a:moveTo>
                <a:lnTo>
                  <a:pt x="1562803" y="0"/>
                </a:lnTo>
                <a:lnTo>
                  <a:pt x="1562803" y="3521809"/>
                </a:lnTo>
                <a:lnTo>
                  <a:pt x="0" y="35218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106434" y="1166779"/>
            <a:ext cx="12075131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000" spc="120">
                <a:solidFill>
                  <a:srgbClr val="D18C03"/>
                </a:solidFill>
                <a:latin typeface="Sriracha"/>
                <a:ea typeface="Sriracha"/>
                <a:cs typeface="Sriracha"/>
                <a:sym typeface="Sriracha"/>
              </a:rPr>
              <a:t>เครื่องมือสำหรับตอก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205717" y="7646092"/>
            <a:ext cx="4819268" cy="2728182"/>
            <a:chOff x="0" y="0"/>
            <a:chExt cx="6425690" cy="3637576"/>
          </a:xfrm>
        </p:grpSpPr>
        <p:sp>
          <p:nvSpPr>
            <p:cNvPr name="TextBox 23" id="23"/>
            <p:cNvSpPr txBox="true"/>
            <p:nvPr/>
          </p:nvSpPr>
          <p:spPr>
            <a:xfrm rot="0">
              <a:off x="0" y="-76200"/>
              <a:ext cx="6425690" cy="8051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 spc="359">
                  <a:solidFill>
                    <a:srgbClr val="D18C03"/>
                  </a:solidFill>
                  <a:latin typeface="Sriracha"/>
                  <a:ea typeface="Sriracha"/>
                  <a:cs typeface="Sriracha"/>
                  <a:sym typeface="Sriracha"/>
                </a:rPr>
                <a:t>ค้อนหงอน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0" y="3068129"/>
              <a:ext cx="6425690" cy="5694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49"/>
                </a:lnSpc>
              </a:pP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774604"/>
              <a:ext cx="6425690" cy="2228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ใช้เคาะ ตี ตอก ทุบ งัด</a:t>
              </a:r>
            </a:p>
            <a:p>
              <a:pPr algn="ctr">
                <a:lnSpc>
                  <a:spcPts val="4499"/>
                </a:lnSpc>
              </a:pPr>
              <a:r>
                <a:rPr lang="en-US" sz="2999" spc="29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ปลายบาง มีรอยแยกตรงกลางเป็นมุมแหลมที่ปลายไว้ถอนตะปู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4582482" y="7646092"/>
            <a:ext cx="4819268" cy="2156682"/>
            <a:chOff x="0" y="0"/>
            <a:chExt cx="6425690" cy="2875576"/>
          </a:xfrm>
        </p:grpSpPr>
        <p:sp>
          <p:nvSpPr>
            <p:cNvPr name="TextBox 27" id="27"/>
            <p:cNvSpPr txBox="true"/>
            <p:nvPr/>
          </p:nvSpPr>
          <p:spPr>
            <a:xfrm rot="0">
              <a:off x="0" y="-76200"/>
              <a:ext cx="6425690" cy="8051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 spc="359">
                  <a:solidFill>
                    <a:srgbClr val="D18C03"/>
                  </a:solidFill>
                  <a:latin typeface="Sriracha"/>
                  <a:ea typeface="Sriracha"/>
                  <a:cs typeface="Sriracha"/>
                  <a:sym typeface="Sriracha"/>
                </a:rPr>
                <a:t>ค้อนเดินสายไฟ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0" y="2306129"/>
              <a:ext cx="6425690" cy="5694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49"/>
                </a:lnSpc>
              </a:pP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0" y="774604"/>
              <a:ext cx="6425690" cy="1466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ใช้ตอกตะปูตัวเล็กๆ </a:t>
              </a:r>
            </a:p>
            <a:p>
              <a:pPr algn="ctr">
                <a:lnSpc>
                  <a:spcPts val="4499"/>
                </a:lnSpc>
              </a:pPr>
              <a:r>
                <a:rPr lang="en-US" sz="2999" spc="29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ในการเดินสายไฟ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9144000" y="7646092"/>
            <a:ext cx="4819268" cy="2156682"/>
            <a:chOff x="0" y="0"/>
            <a:chExt cx="6425690" cy="2875576"/>
          </a:xfrm>
        </p:grpSpPr>
        <p:sp>
          <p:nvSpPr>
            <p:cNvPr name="TextBox 31" id="31"/>
            <p:cNvSpPr txBox="true"/>
            <p:nvPr/>
          </p:nvSpPr>
          <p:spPr>
            <a:xfrm rot="0">
              <a:off x="0" y="-76200"/>
              <a:ext cx="6425690" cy="8051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 spc="359">
                  <a:solidFill>
                    <a:srgbClr val="D18C03"/>
                  </a:solidFill>
                  <a:latin typeface="Sriracha"/>
                  <a:ea typeface="Sriracha"/>
                  <a:cs typeface="Sriracha"/>
                  <a:sym typeface="Sriracha"/>
                </a:rPr>
                <a:t>ค้อนหัวกลม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0" y="2306129"/>
              <a:ext cx="6425690" cy="5694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49"/>
                </a:lnSpc>
              </a:pP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0" y="774604"/>
              <a:ext cx="6425690" cy="1466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ใช้ตอกหมุดเหล็ก ตีขึ้นรูป</a:t>
              </a:r>
            </a:p>
            <a:p>
              <a:pPr algn="ctr">
                <a:lnSpc>
                  <a:spcPts val="4499"/>
                </a:lnSpc>
              </a:pPr>
              <a:r>
                <a:rPr lang="en-US" sz="2999" spc="29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งานตีเหล็ก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3520765" y="7646092"/>
            <a:ext cx="4819268" cy="2156682"/>
            <a:chOff x="0" y="0"/>
            <a:chExt cx="6425690" cy="2875576"/>
          </a:xfrm>
        </p:grpSpPr>
        <p:sp>
          <p:nvSpPr>
            <p:cNvPr name="TextBox 35" id="35"/>
            <p:cNvSpPr txBox="true"/>
            <p:nvPr/>
          </p:nvSpPr>
          <p:spPr>
            <a:xfrm rot="0">
              <a:off x="0" y="-76200"/>
              <a:ext cx="6425690" cy="8051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 spc="359">
                  <a:solidFill>
                    <a:srgbClr val="D18C03"/>
                  </a:solidFill>
                  <a:latin typeface="Sriracha"/>
                  <a:ea typeface="Sriracha"/>
                  <a:cs typeface="Sriracha"/>
                  <a:sym typeface="Sriracha"/>
                </a:rPr>
                <a:t>ค้อนปอนด์</a:t>
              </a:r>
            </a:p>
          </p:txBody>
        </p:sp>
        <p:sp>
          <p:nvSpPr>
            <p:cNvPr name="TextBox 36" id="36"/>
            <p:cNvSpPr txBox="true"/>
            <p:nvPr/>
          </p:nvSpPr>
          <p:spPr>
            <a:xfrm rot="0">
              <a:off x="0" y="2306129"/>
              <a:ext cx="6425690" cy="5694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49"/>
                </a:lnSpc>
              </a:pPr>
            </a:p>
          </p:txBody>
        </p:sp>
        <p:sp>
          <p:nvSpPr>
            <p:cNvPr name="TextBox 37" id="37"/>
            <p:cNvSpPr txBox="true"/>
            <p:nvPr/>
          </p:nvSpPr>
          <p:spPr>
            <a:xfrm rot="0">
              <a:off x="0" y="774604"/>
              <a:ext cx="6425690" cy="1466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ใช้ตีเหล็ก ตอกหมุด</a:t>
              </a:r>
            </a:p>
            <a:p>
              <a:pPr algn="ctr">
                <a:lnSpc>
                  <a:spcPts val="4499"/>
                </a:lnSpc>
              </a:pPr>
              <a:r>
                <a:rPr lang="en-US" sz="2999" spc="29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สกัดหิน ทุบกำแพง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B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483291" y="1541873"/>
            <a:ext cx="3529962" cy="3353464"/>
          </a:xfrm>
          <a:custGeom>
            <a:avLst/>
            <a:gdLst/>
            <a:ahLst/>
            <a:cxnLst/>
            <a:rect r="r" b="b" t="t" l="l"/>
            <a:pathLst>
              <a:path h="3353464" w="3529962">
                <a:moveTo>
                  <a:pt x="0" y="0"/>
                </a:moveTo>
                <a:lnTo>
                  <a:pt x="3529962" y="0"/>
                </a:lnTo>
                <a:lnTo>
                  <a:pt x="3529962" y="3353463"/>
                </a:lnTo>
                <a:lnTo>
                  <a:pt x="0" y="33534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23785" y="943683"/>
            <a:ext cx="5091793" cy="2342225"/>
          </a:xfrm>
          <a:custGeom>
            <a:avLst/>
            <a:gdLst/>
            <a:ahLst/>
            <a:cxnLst/>
            <a:rect r="r" b="b" t="t" l="l"/>
            <a:pathLst>
              <a:path h="2342225" w="5091793">
                <a:moveTo>
                  <a:pt x="0" y="0"/>
                </a:moveTo>
                <a:lnTo>
                  <a:pt x="5091793" y="0"/>
                </a:lnTo>
                <a:lnTo>
                  <a:pt x="5091793" y="2342225"/>
                </a:lnTo>
                <a:lnTo>
                  <a:pt x="0" y="2342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987330" y="1945273"/>
            <a:ext cx="7074065" cy="2546663"/>
          </a:xfrm>
          <a:custGeom>
            <a:avLst/>
            <a:gdLst/>
            <a:ahLst/>
            <a:cxnLst/>
            <a:rect r="r" b="b" t="t" l="l"/>
            <a:pathLst>
              <a:path h="2546663" w="7074065">
                <a:moveTo>
                  <a:pt x="0" y="0"/>
                </a:moveTo>
                <a:lnTo>
                  <a:pt x="7074066" y="0"/>
                </a:lnTo>
                <a:lnTo>
                  <a:pt x="7074066" y="2546663"/>
                </a:lnTo>
                <a:lnTo>
                  <a:pt x="0" y="25466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316173" y="2882832"/>
            <a:ext cx="4167118" cy="2104395"/>
          </a:xfrm>
          <a:custGeom>
            <a:avLst/>
            <a:gdLst/>
            <a:ahLst/>
            <a:cxnLst/>
            <a:rect r="r" b="b" t="t" l="l"/>
            <a:pathLst>
              <a:path h="2104395" w="4167118">
                <a:moveTo>
                  <a:pt x="0" y="0"/>
                </a:moveTo>
                <a:lnTo>
                  <a:pt x="4167118" y="0"/>
                </a:lnTo>
                <a:lnTo>
                  <a:pt x="4167118" y="2104395"/>
                </a:lnTo>
                <a:lnTo>
                  <a:pt x="0" y="21043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588501" y="1754710"/>
            <a:ext cx="9129790" cy="1885821"/>
            <a:chOff x="0" y="0"/>
            <a:chExt cx="12173053" cy="2514428"/>
          </a:xfrm>
        </p:grpSpPr>
        <p:sp>
          <p:nvSpPr>
            <p:cNvPr name="AutoShape 7" id="7"/>
            <p:cNvSpPr/>
            <p:nvPr/>
          </p:nvSpPr>
          <p:spPr>
            <a:xfrm rot="0">
              <a:off x="0" y="0"/>
              <a:ext cx="12173053" cy="2514428"/>
            </a:xfrm>
            <a:prstGeom prst="rect">
              <a:avLst/>
            </a:prstGeom>
            <a:solidFill>
              <a:srgbClr val="3D4E62"/>
            </a:solidFill>
          </p:spPr>
        </p:sp>
        <p:sp>
          <p:nvSpPr>
            <p:cNvPr name="TextBox 8" id="8"/>
            <p:cNvSpPr txBox="true"/>
            <p:nvPr/>
          </p:nvSpPr>
          <p:spPr>
            <a:xfrm rot="0">
              <a:off x="433682" y="806364"/>
              <a:ext cx="11305689" cy="1466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7500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เครื่องมือสำหรับตัด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0" y="3218604"/>
            <a:ext cx="5275676" cy="5619681"/>
            <a:chOff x="0" y="0"/>
            <a:chExt cx="7034235" cy="7492908"/>
          </a:xfrm>
        </p:grpSpPr>
        <p:sp>
          <p:nvSpPr>
            <p:cNvPr name="Freeform 10" id="10"/>
            <p:cNvSpPr/>
            <p:nvPr/>
          </p:nvSpPr>
          <p:spPr>
            <a:xfrm flipH="false" flipV="false" rot="-2185229">
              <a:off x="986736" y="967289"/>
              <a:ext cx="4880180" cy="4929475"/>
            </a:xfrm>
            <a:custGeom>
              <a:avLst/>
              <a:gdLst/>
              <a:ahLst/>
              <a:cxnLst/>
              <a:rect r="r" b="b" t="t" l="l"/>
              <a:pathLst>
                <a:path h="4929475" w="4880180">
                  <a:moveTo>
                    <a:pt x="0" y="0"/>
                  </a:moveTo>
                  <a:lnTo>
                    <a:pt x="4880181" y="0"/>
                  </a:lnTo>
                  <a:lnTo>
                    <a:pt x="4880181" y="4929475"/>
                  </a:lnTo>
                  <a:lnTo>
                    <a:pt x="0" y="4929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50250" y="6495557"/>
              <a:ext cx="6983986" cy="9973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456"/>
                </a:lnSpc>
              </a:pPr>
              <a:r>
                <a:rPr lang="en-US" sz="4304" spc="43">
                  <a:solidFill>
                    <a:srgbClr val="213B3B"/>
                  </a:solidFill>
                  <a:latin typeface="Sriracha"/>
                  <a:ea typeface="Sriracha"/>
                  <a:cs typeface="Sriracha"/>
                  <a:sym typeface="Sriracha"/>
                </a:rPr>
                <a:t>เลื่อยลันดา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4344533" y="3218604"/>
            <a:ext cx="5275676" cy="5619681"/>
            <a:chOff x="0" y="0"/>
            <a:chExt cx="7034235" cy="7492908"/>
          </a:xfrm>
        </p:grpSpPr>
        <p:sp>
          <p:nvSpPr>
            <p:cNvPr name="Freeform 13" id="13"/>
            <p:cNvSpPr/>
            <p:nvPr/>
          </p:nvSpPr>
          <p:spPr>
            <a:xfrm flipH="false" flipV="false" rot="-2185229">
              <a:off x="986736" y="967289"/>
              <a:ext cx="4880180" cy="4929475"/>
            </a:xfrm>
            <a:custGeom>
              <a:avLst/>
              <a:gdLst/>
              <a:ahLst/>
              <a:cxnLst/>
              <a:rect r="r" b="b" t="t" l="l"/>
              <a:pathLst>
                <a:path h="4929475" w="4880180">
                  <a:moveTo>
                    <a:pt x="0" y="0"/>
                  </a:moveTo>
                  <a:lnTo>
                    <a:pt x="4880181" y="0"/>
                  </a:lnTo>
                  <a:lnTo>
                    <a:pt x="4880181" y="4929475"/>
                  </a:lnTo>
                  <a:lnTo>
                    <a:pt x="0" y="4929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50250" y="6495557"/>
              <a:ext cx="6983986" cy="9973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456"/>
                </a:lnSpc>
              </a:pPr>
              <a:r>
                <a:rPr lang="en-US" sz="4304" spc="43">
                  <a:solidFill>
                    <a:srgbClr val="213B3B"/>
                  </a:solidFill>
                  <a:latin typeface="Sriracha"/>
                  <a:ea typeface="Sriracha"/>
                  <a:cs typeface="Sriracha"/>
                  <a:sym typeface="Sriracha"/>
                </a:rPr>
                <a:t>เลื่อยหางหนู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683779" y="3218604"/>
            <a:ext cx="5275676" cy="5619681"/>
            <a:chOff x="0" y="0"/>
            <a:chExt cx="7034235" cy="7492908"/>
          </a:xfrm>
        </p:grpSpPr>
        <p:sp>
          <p:nvSpPr>
            <p:cNvPr name="Freeform 16" id="16"/>
            <p:cNvSpPr/>
            <p:nvPr/>
          </p:nvSpPr>
          <p:spPr>
            <a:xfrm flipH="false" flipV="false" rot="-2185229">
              <a:off x="986736" y="967289"/>
              <a:ext cx="4880180" cy="4929475"/>
            </a:xfrm>
            <a:custGeom>
              <a:avLst/>
              <a:gdLst/>
              <a:ahLst/>
              <a:cxnLst/>
              <a:rect r="r" b="b" t="t" l="l"/>
              <a:pathLst>
                <a:path h="4929475" w="4880180">
                  <a:moveTo>
                    <a:pt x="0" y="0"/>
                  </a:moveTo>
                  <a:lnTo>
                    <a:pt x="4880181" y="0"/>
                  </a:lnTo>
                  <a:lnTo>
                    <a:pt x="4880181" y="4929475"/>
                  </a:lnTo>
                  <a:lnTo>
                    <a:pt x="0" y="4929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50250" y="6495557"/>
              <a:ext cx="6983986" cy="9973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456"/>
                </a:lnSpc>
              </a:pPr>
              <a:r>
                <a:rPr lang="en-US" sz="4304" spc="43">
                  <a:solidFill>
                    <a:srgbClr val="213B3B"/>
                  </a:solidFill>
                  <a:latin typeface="Sriracha"/>
                  <a:ea typeface="Sriracha"/>
                  <a:cs typeface="Sriracha"/>
                  <a:sym typeface="Sriracha"/>
                </a:rPr>
                <a:t>เลื่อยตัดเหล็ก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012324" y="3218604"/>
            <a:ext cx="5275676" cy="5619681"/>
            <a:chOff x="0" y="0"/>
            <a:chExt cx="7034235" cy="7492908"/>
          </a:xfrm>
        </p:grpSpPr>
        <p:sp>
          <p:nvSpPr>
            <p:cNvPr name="Freeform 19" id="19"/>
            <p:cNvSpPr/>
            <p:nvPr/>
          </p:nvSpPr>
          <p:spPr>
            <a:xfrm flipH="false" flipV="false" rot="-2185229">
              <a:off x="986736" y="967289"/>
              <a:ext cx="4880180" cy="4929475"/>
            </a:xfrm>
            <a:custGeom>
              <a:avLst/>
              <a:gdLst/>
              <a:ahLst/>
              <a:cxnLst/>
              <a:rect r="r" b="b" t="t" l="l"/>
              <a:pathLst>
                <a:path h="4929475" w="4880180">
                  <a:moveTo>
                    <a:pt x="0" y="0"/>
                  </a:moveTo>
                  <a:lnTo>
                    <a:pt x="4880181" y="0"/>
                  </a:lnTo>
                  <a:lnTo>
                    <a:pt x="4880181" y="4929475"/>
                  </a:lnTo>
                  <a:lnTo>
                    <a:pt x="0" y="4929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50250" y="6495557"/>
              <a:ext cx="6983986" cy="9973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456"/>
                </a:lnSpc>
              </a:pPr>
              <a:r>
                <a:rPr lang="en-US" sz="4304" spc="43">
                  <a:solidFill>
                    <a:srgbClr val="213B3B"/>
                  </a:solidFill>
                  <a:latin typeface="Sriracha"/>
                  <a:ea typeface="Sriracha"/>
                  <a:cs typeface="Sriracha"/>
                  <a:sym typeface="Sriracha"/>
                </a:rPr>
                <a:t>เลื่อยรอ</a:t>
              </a: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-2857060">
            <a:off x="4995595" y="4042932"/>
            <a:ext cx="3790586" cy="3333793"/>
          </a:xfrm>
          <a:custGeom>
            <a:avLst/>
            <a:gdLst/>
            <a:ahLst/>
            <a:cxnLst/>
            <a:rect r="r" b="b" t="t" l="l"/>
            <a:pathLst>
              <a:path h="3333793" w="3790586">
                <a:moveTo>
                  <a:pt x="0" y="0"/>
                </a:moveTo>
                <a:lnTo>
                  <a:pt x="3790586" y="0"/>
                </a:lnTo>
                <a:lnTo>
                  <a:pt x="3790586" y="3333793"/>
                </a:lnTo>
                <a:lnTo>
                  <a:pt x="0" y="33337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-13701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1976970">
            <a:off x="9419952" y="4956163"/>
            <a:ext cx="3536939" cy="1308667"/>
          </a:xfrm>
          <a:custGeom>
            <a:avLst/>
            <a:gdLst/>
            <a:ahLst/>
            <a:cxnLst/>
            <a:rect r="r" b="b" t="t" l="l"/>
            <a:pathLst>
              <a:path h="1308667" w="3536939">
                <a:moveTo>
                  <a:pt x="0" y="0"/>
                </a:moveTo>
                <a:lnTo>
                  <a:pt x="3536939" y="0"/>
                </a:lnTo>
                <a:lnTo>
                  <a:pt x="3536939" y="1308667"/>
                </a:lnTo>
                <a:lnTo>
                  <a:pt x="0" y="13086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834596">
            <a:off x="881543" y="4733103"/>
            <a:ext cx="3276227" cy="1953451"/>
          </a:xfrm>
          <a:custGeom>
            <a:avLst/>
            <a:gdLst/>
            <a:ahLst/>
            <a:cxnLst/>
            <a:rect r="r" b="b" t="t" l="l"/>
            <a:pathLst>
              <a:path h="1953451" w="3276227">
                <a:moveTo>
                  <a:pt x="0" y="0"/>
                </a:moveTo>
                <a:lnTo>
                  <a:pt x="3276227" y="0"/>
                </a:lnTo>
                <a:lnTo>
                  <a:pt x="3276227" y="1953451"/>
                </a:lnTo>
                <a:lnTo>
                  <a:pt x="0" y="19534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1780322">
            <a:off x="13713219" y="4775337"/>
            <a:ext cx="3908212" cy="1937711"/>
          </a:xfrm>
          <a:custGeom>
            <a:avLst/>
            <a:gdLst/>
            <a:ahLst/>
            <a:cxnLst/>
            <a:rect r="r" b="b" t="t" l="l"/>
            <a:pathLst>
              <a:path h="1937711" w="3908212">
                <a:moveTo>
                  <a:pt x="0" y="0"/>
                </a:moveTo>
                <a:lnTo>
                  <a:pt x="3908212" y="0"/>
                </a:lnTo>
                <a:lnTo>
                  <a:pt x="3908212" y="1937710"/>
                </a:lnTo>
                <a:lnTo>
                  <a:pt x="0" y="193771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-1444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469618" y="9094963"/>
            <a:ext cx="4336441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ใช้ตัดไม้และโกรกไม้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814151" y="9094963"/>
            <a:ext cx="4336441" cy="141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ใช้ตัดไม้ หรือตัดชิ้นงานแนวโค้ง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เจาะฝ้า หรือผนังยิปซัมได้</a:t>
            </a:r>
          </a:p>
          <a:p>
            <a:pPr algn="ctr">
              <a:lnSpc>
                <a:spcPts val="3779"/>
              </a:lnSpc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9153396" y="9094963"/>
            <a:ext cx="4336441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ใช้ตัดโลหะ เช่น ตะปู สกรู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481941" y="9094963"/>
            <a:ext cx="433644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ใช้ตัดแต่งปากไม้ที่ผิวหน้าไม่เรียบ หรือหน้าผิวรอยต่อของไม้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6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134945" y="2590008"/>
            <a:ext cx="4306109" cy="4090804"/>
          </a:xfrm>
          <a:custGeom>
            <a:avLst/>
            <a:gdLst/>
            <a:ahLst/>
            <a:cxnLst/>
            <a:rect r="r" b="b" t="t" l="l"/>
            <a:pathLst>
              <a:path h="4090804" w="4306109">
                <a:moveTo>
                  <a:pt x="0" y="0"/>
                </a:moveTo>
                <a:lnTo>
                  <a:pt x="4306110" y="0"/>
                </a:lnTo>
                <a:lnTo>
                  <a:pt x="4306110" y="4090804"/>
                </a:lnTo>
                <a:lnTo>
                  <a:pt x="0" y="4090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-226713" y="3674002"/>
            <a:ext cx="18514713" cy="6353698"/>
          </a:xfrm>
          <a:prstGeom prst="rect">
            <a:avLst/>
          </a:prstGeom>
          <a:solidFill>
            <a:srgbClr val="3A3B3F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442502" y="3524774"/>
            <a:ext cx="3934263" cy="3934263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E9E1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579152" y="3272438"/>
            <a:ext cx="1660963" cy="822177"/>
          </a:xfrm>
          <a:custGeom>
            <a:avLst/>
            <a:gdLst/>
            <a:ahLst/>
            <a:cxnLst/>
            <a:rect r="r" b="b" t="t" l="l"/>
            <a:pathLst>
              <a:path h="822177" w="1660963">
                <a:moveTo>
                  <a:pt x="0" y="0"/>
                </a:moveTo>
                <a:lnTo>
                  <a:pt x="1660964" y="0"/>
                </a:lnTo>
                <a:lnTo>
                  <a:pt x="1660964" y="822177"/>
                </a:lnTo>
                <a:lnTo>
                  <a:pt x="0" y="822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306181" y="-118058"/>
            <a:ext cx="4022063" cy="2031142"/>
          </a:xfrm>
          <a:custGeom>
            <a:avLst/>
            <a:gdLst/>
            <a:ahLst/>
            <a:cxnLst/>
            <a:rect r="r" b="b" t="t" l="l"/>
            <a:pathLst>
              <a:path h="2031142" w="4022063">
                <a:moveTo>
                  <a:pt x="0" y="0"/>
                </a:moveTo>
                <a:lnTo>
                  <a:pt x="4022062" y="0"/>
                </a:lnTo>
                <a:lnTo>
                  <a:pt x="4022062" y="2031142"/>
                </a:lnTo>
                <a:lnTo>
                  <a:pt x="0" y="20311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024984" y="3524774"/>
            <a:ext cx="3934263" cy="3934263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E9E1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6161634" y="3272438"/>
            <a:ext cx="1660963" cy="822177"/>
          </a:xfrm>
          <a:custGeom>
            <a:avLst/>
            <a:gdLst/>
            <a:ahLst/>
            <a:cxnLst/>
            <a:rect r="r" b="b" t="t" l="l"/>
            <a:pathLst>
              <a:path h="822177" w="1660963">
                <a:moveTo>
                  <a:pt x="0" y="0"/>
                </a:moveTo>
                <a:lnTo>
                  <a:pt x="1660963" y="0"/>
                </a:lnTo>
                <a:lnTo>
                  <a:pt x="1660963" y="822177"/>
                </a:lnTo>
                <a:lnTo>
                  <a:pt x="0" y="822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9586502" y="3524774"/>
            <a:ext cx="3934263" cy="3934263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E9E1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0723152" y="3272438"/>
            <a:ext cx="1660963" cy="822177"/>
          </a:xfrm>
          <a:custGeom>
            <a:avLst/>
            <a:gdLst/>
            <a:ahLst/>
            <a:cxnLst/>
            <a:rect r="r" b="b" t="t" l="l"/>
            <a:pathLst>
              <a:path h="822177" w="1660963">
                <a:moveTo>
                  <a:pt x="0" y="0"/>
                </a:moveTo>
                <a:lnTo>
                  <a:pt x="1660964" y="0"/>
                </a:lnTo>
                <a:lnTo>
                  <a:pt x="1660964" y="822177"/>
                </a:lnTo>
                <a:lnTo>
                  <a:pt x="0" y="822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3963268" y="3524774"/>
            <a:ext cx="3934263" cy="3934263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E9E1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5099917" y="3272438"/>
            <a:ext cx="1660963" cy="822177"/>
          </a:xfrm>
          <a:custGeom>
            <a:avLst/>
            <a:gdLst/>
            <a:ahLst/>
            <a:cxnLst/>
            <a:rect r="r" b="b" t="t" l="l"/>
            <a:pathLst>
              <a:path h="822177" w="1660963">
                <a:moveTo>
                  <a:pt x="0" y="0"/>
                </a:moveTo>
                <a:lnTo>
                  <a:pt x="1660964" y="0"/>
                </a:lnTo>
                <a:lnTo>
                  <a:pt x="1660964" y="822177"/>
                </a:lnTo>
                <a:lnTo>
                  <a:pt x="0" y="822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04875" y="4267799"/>
            <a:ext cx="2535266" cy="2831476"/>
          </a:xfrm>
          <a:custGeom>
            <a:avLst/>
            <a:gdLst/>
            <a:ahLst/>
            <a:cxnLst/>
            <a:rect r="r" b="b" t="t" l="l"/>
            <a:pathLst>
              <a:path h="2831476" w="2535266">
                <a:moveTo>
                  <a:pt x="0" y="0"/>
                </a:moveTo>
                <a:lnTo>
                  <a:pt x="2535266" y="0"/>
                </a:lnTo>
                <a:lnTo>
                  <a:pt x="2535266" y="2831476"/>
                </a:lnTo>
                <a:lnTo>
                  <a:pt x="0" y="28314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1003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2263890">
            <a:off x="4702545" y="4400444"/>
            <a:ext cx="4259996" cy="1678251"/>
          </a:xfrm>
          <a:custGeom>
            <a:avLst/>
            <a:gdLst/>
            <a:ahLst/>
            <a:cxnLst/>
            <a:rect r="r" b="b" t="t" l="l"/>
            <a:pathLst>
              <a:path h="1678251" w="4259996">
                <a:moveTo>
                  <a:pt x="0" y="0"/>
                </a:moveTo>
                <a:lnTo>
                  <a:pt x="4259996" y="0"/>
                </a:lnTo>
                <a:lnTo>
                  <a:pt x="4259996" y="1678251"/>
                </a:lnTo>
                <a:lnTo>
                  <a:pt x="0" y="167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8726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047960" y="4215685"/>
            <a:ext cx="3011347" cy="2817492"/>
          </a:xfrm>
          <a:custGeom>
            <a:avLst/>
            <a:gdLst/>
            <a:ahLst/>
            <a:cxnLst/>
            <a:rect r="r" b="b" t="t" l="l"/>
            <a:pathLst>
              <a:path h="2817492" w="3011347">
                <a:moveTo>
                  <a:pt x="0" y="0"/>
                </a:moveTo>
                <a:lnTo>
                  <a:pt x="3011347" y="0"/>
                </a:lnTo>
                <a:lnTo>
                  <a:pt x="3011347" y="2817492"/>
                </a:lnTo>
                <a:lnTo>
                  <a:pt x="0" y="28174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4486817" y="4152274"/>
            <a:ext cx="2887163" cy="2887163"/>
          </a:xfrm>
          <a:custGeom>
            <a:avLst/>
            <a:gdLst/>
            <a:ahLst/>
            <a:cxnLst/>
            <a:rect r="r" b="b" t="t" l="l"/>
            <a:pathLst>
              <a:path h="2887163" w="2887163">
                <a:moveTo>
                  <a:pt x="0" y="0"/>
                </a:moveTo>
                <a:lnTo>
                  <a:pt x="2887164" y="0"/>
                </a:lnTo>
                <a:lnTo>
                  <a:pt x="2887164" y="2887164"/>
                </a:lnTo>
                <a:lnTo>
                  <a:pt x="0" y="2887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106434" y="1166779"/>
            <a:ext cx="12075131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000" spc="120">
                <a:solidFill>
                  <a:srgbClr val="004AAD"/>
                </a:solidFill>
                <a:latin typeface="Sriracha"/>
                <a:ea typeface="Sriracha"/>
                <a:cs typeface="Sriracha"/>
                <a:sym typeface="Sriracha"/>
              </a:rPr>
              <a:t>เครื่องมือประเภทเจาะ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0" y="7646092"/>
            <a:ext cx="4819268" cy="2156682"/>
            <a:chOff x="0" y="0"/>
            <a:chExt cx="6425690" cy="2875576"/>
          </a:xfrm>
        </p:grpSpPr>
        <p:sp>
          <p:nvSpPr>
            <p:cNvPr name="TextBox 23" id="23"/>
            <p:cNvSpPr txBox="true"/>
            <p:nvPr/>
          </p:nvSpPr>
          <p:spPr>
            <a:xfrm rot="0">
              <a:off x="0" y="-76200"/>
              <a:ext cx="6425690" cy="8051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 spc="359">
                  <a:solidFill>
                    <a:srgbClr val="D18C03"/>
                  </a:solidFill>
                  <a:latin typeface="Sriracha"/>
                  <a:ea typeface="Sriracha"/>
                  <a:cs typeface="Sriracha"/>
                  <a:sym typeface="Sriracha"/>
                </a:rPr>
                <a:t>สว่านไฟฟ้า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0" y="2306129"/>
              <a:ext cx="6425690" cy="5694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49"/>
                </a:lnSpc>
              </a:pP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774604"/>
              <a:ext cx="6425690" cy="1466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ใช้เจาะวัสดุต่างๆ เช่น</a:t>
              </a:r>
            </a:p>
            <a:p>
              <a:pPr algn="ctr">
                <a:lnSpc>
                  <a:spcPts val="4499"/>
                </a:lnSpc>
              </a:pPr>
              <a:r>
                <a:rPr lang="en-US" sz="2999" spc="29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คอนกรีต ปูน โลหะ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4582482" y="7646092"/>
            <a:ext cx="4819268" cy="2156682"/>
            <a:chOff x="0" y="0"/>
            <a:chExt cx="6425690" cy="2875576"/>
          </a:xfrm>
        </p:grpSpPr>
        <p:sp>
          <p:nvSpPr>
            <p:cNvPr name="TextBox 27" id="27"/>
            <p:cNvSpPr txBox="true"/>
            <p:nvPr/>
          </p:nvSpPr>
          <p:spPr>
            <a:xfrm rot="0">
              <a:off x="0" y="-76200"/>
              <a:ext cx="6425690" cy="8051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 spc="359">
                  <a:solidFill>
                    <a:srgbClr val="D18C03"/>
                  </a:solidFill>
                  <a:latin typeface="Sriracha"/>
                  <a:ea typeface="Sriracha"/>
                  <a:cs typeface="Sriracha"/>
                  <a:sym typeface="Sriracha"/>
                </a:rPr>
                <a:t>สว่านมือ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0" y="2306129"/>
              <a:ext cx="6425690" cy="5694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49"/>
                </a:lnSpc>
              </a:pP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0" y="774604"/>
              <a:ext cx="6425690" cy="1466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ใช้เจาะรูที่มีขนาดเล็ก</a:t>
              </a:r>
            </a:p>
            <a:p>
              <a:pPr algn="ctr">
                <a:lnSpc>
                  <a:spcPts val="4499"/>
                </a:lnSpc>
              </a:pPr>
              <a:r>
                <a:rPr lang="en-US" sz="2999" spc="29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มีความหนามากๆ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9144000" y="7646092"/>
            <a:ext cx="4819268" cy="2728182"/>
            <a:chOff x="0" y="0"/>
            <a:chExt cx="6425690" cy="3637576"/>
          </a:xfrm>
        </p:grpSpPr>
        <p:sp>
          <p:nvSpPr>
            <p:cNvPr name="TextBox 31" id="31"/>
            <p:cNvSpPr txBox="true"/>
            <p:nvPr/>
          </p:nvSpPr>
          <p:spPr>
            <a:xfrm rot="0">
              <a:off x="0" y="-76200"/>
              <a:ext cx="6425690" cy="8051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 spc="359">
                  <a:solidFill>
                    <a:srgbClr val="D18C03"/>
                  </a:solidFill>
                  <a:latin typeface="Sriracha"/>
                  <a:ea typeface="Sriracha"/>
                  <a:cs typeface="Sriracha"/>
                  <a:sym typeface="Sriracha"/>
                </a:rPr>
                <a:t>สว่านข้อเสือ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0" y="3068129"/>
              <a:ext cx="6425690" cy="5694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49"/>
                </a:lnSpc>
              </a:pP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0" y="774604"/>
              <a:ext cx="6425690" cy="2228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ใช้เจาะรูไม้ </a:t>
              </a:r>
            </a:p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สามารถเพิ่มระยะ</a:t>
              </a:r>
            </a:p>
            <a:p>
              <a:pPr algn="ctr">
                <a:lnSpc>
                  <a:spcPts val="4499"/>
                </a:lnSpc>
              </a:pPr>
              <a:r>
                <a:rPr lang="en-US" sz="2999" spc="29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การหมุนได้มาก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3520765" y="7646092"/>
            <a:ext cx="4819268" cy="2728182"/>
            <a:chOff x="0" y="0"/>
            <a:chExt cx="6425690" cy="3637576"/>
          </a:xfrm>
        </p:grpSpPr>
        <p:sp>
          <p:nvSpPr>
            <p:cNvPr name="TextBox 35" id="35"/>
            <p:cNvSpPr txBox="true"/>
            <p:nvPr/>
          </p:nvSpPr>
          <p:spPr>
            <a:xfrm rot="0">
              <a:off x="0" y="-76200"/>
              <a:ext cx="6425690" cy="8051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 spc="359">
                  <a:solidFill>
                    <a:srgbClr val="D18C03"/>
                  </a:solidFill>
                  <a:latin typeface="Sriracha"/>
                  <a:ea typeface="Sriracha"/>
                  <a:cs typeface="Sriracha"/>
                  <a:sym typeface="Sriracha"/>
                </a:rPr>
                <a:t>บิดหล่า</a:t>
              </a:r>
            </a:p>
          </p:txBody>
        </p:sp>
        <p:sp>
          <p:nvSpPr>
            <p:cNvPr name="TextBox 36" id="36"/>
            <p:cNvSpPr txBox="true"/>
            <p:nvPr/>
          </p:nvSpPr>
          <p:spPr>
            <a:xfrm rot="0">
              <a:off x="0" y="3068129"/>
              <a:ext cx="6425690" cy="5694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49"/>
                </a:lnSpc>
              </a:pPr>
            </a:p>
          </p:txBody>
        </p:sp>
        <p:sp>
          <p:nvSpPr>
            <p:cNvPr name="TextBox 37" id="37"/>
            <p:cNvSpPr txBox="true"/>
            <p:nvPr/>
          </p:nvSpPr>
          <p:spPr>
            <a:xfrm rot="0">
              <a:off x="0" y="774604"/>
              <a:ext cx="6425690" cy="2228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ใช้เจาะรูขนาดเล็ก</a:t>
              </a:r>
            </a:p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ที่ต้องการฝังตะปู</a:t>
              </a:r>
            </a:p>
            <a:p>
              <a:pPr algn="ctr">
                <a:lnSpc>
                  <a:spcPts val="4499"/>
                </a:lnSpc>
              </a:pPr>
              <a:r>
                <a:rPr lang="en-US" sz="2999" spc="29">
                  <a:solidFill>
                    <a:srgbClr val="F6E9E1"/>
                  </a:solidFill>
                  <a:latin typeface="Sriracha"/>
                  <a:ea typeface="Sriracha"/>
                  <a:cs typeface="Sriracha"/>
                  <a:sym typeface="Sriracha"/>
                </a:rPr>
                <a:t>เข้าไปในไม้เนื้อแข็ง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9EB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483291" y="1541873"/>
            <a:ext cx="3529962" cy="3353464"/>
          </a:xfrm>
          <a:custGeom>
            <a:avLst/>
            <a:gdLst/>
            <a:ahLst/>
            <a:cxnLst/>
            <a:rect r="r" b="b" t="t" l="l"/>
            <a:pathLst>
              <a:path h="3353464" w="3529962">
                <a:moveTo>
                  <a:pt x="0" y="0"/>
                </a:moveTo>
                <a:lnTo>
                  <a:pt x="3529962" y="0"/>
                </a:lnTo>
                <a:lnTo>
                  <a:pt x="3529962" y="3353463"/>
                </a:lnTo>
                <a:lnTo>
                  <a:pt x="0" y="33534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23785" y="943683"/>
            <a:ext cx="5091793" cy="2342225"/>
          </a:xfrm>
          <a:custGeom>
            <a:avLst/>
            <a:gdLst/>
            <a:ahLst/>
            <a:cxnLst/>
            <a:rect r="r" b="b" t="t" l="l"/>
            <a:pathLst>
              <a:path h="2342225" w="5091793">
                <a:moveTo>
                  <a:pt x="0" y="0"/>
                </a:moveTo>
                <a:lnTo>
                  <a:pt x="5091793" y="0"/>
                </a:lnTo>
                <a:lnTo>
                  <a:pt x="5091793" y="2342225"/>
                </a:lnTo>
                <a:lnTo>
                  <a:pt x="0" y="2342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987330" y="1945273"/>
            <a:ext cx="7074065" cy="2546663"/>
          </a:xfrm>
          <a:custGeom>
            <a:avLst/>
            <a:gdLst/>
            <a:ahLst/>
            <a:cxnLst/>
            <a:rect r="r" b="b" t="t" l="l"/>
            <a:pathLst>
              <a:path h="2546663" w="7074065">
                <a:moveTo>
                  <a:pt x="0" y="0"/>
                </a:moveTo>
                <a:lnTo>
                  <a:pt x="7074066" y="0"/>
                </a:lnTo>
                <a:lnTo>
                  <a:pt x="7074066" y="2546663"/>
                </a:lnTo>
                <a:lnTo>
                  <a:pt x="0" y="25466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316173" y="2882832"/>
            <a:ext cx="4167118" cy="2104395"/>
          </a:xfrm>
          <a:custGeom>
            <a:avLst/>
            <a:gdLst/>
            <a:ahLst/>
            <a:cxnLst/>
            <a:rect r="r" b="b" t="t" l="l"/>
            <a:pathLst>
              <a:path h="2104395" w="4167118">
                <a:moveTo>
                  <a:pt x="0" y="0"/>
                </a:moveTo>
                <a:lnTo>
                  <a:pt x="4167118" y="0"/>
                </a:lnTo>
                <a:lnTo>
                  <a:pt x="4167118" y="2104395"/>
                </a:lnTo>
                <a:lnTo>
                  <a:pt x="0" y="21043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588501" y="1945273"/>
            <a:ext cx="11061661" cy="1885821"/>
            <a:chOff x="0" y="0"/>
            <a:chExt cx="14748881" cy="2514428"/>
          </a:xfrm>
        </p:grpSpPr>
        <p:sp>
          <p:nvSpPr>
            <p:cNvPr name="AutoShape 7" id="7"/>
            <p:cNvSpPr/>
            <p:nvPr/>
          </p:nvSpPr>
          <p:spPr>
            <a:xfrm rot="0">
              <a:off x="0" y="0"/>
              <a:ext cx="14748881" cy="2514428"/>
            </a:xfrm>
            <a:prstGeom prst="rect">
              <a:avLst/>
            </a:prstGeom>
            <a:solidFill>
              <a:srgbClr val="004AAD"/>
            </a:solidFill>
          </p:spPr>
        </p:sp>
        <p:sp>
          <p:nvSpPr>
            <p:cNvPr name="TextBox 8" id="8"/>
            <p:cNvSpPr txBox="true"/>
            <p:nvPr/>
          </p:nvSpPr>
          <p:spPr>
            <a:xfrm rot="0">
              <a:off x="525449" y="806364"/>
              <a:ext cx="13697982" cy="1466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7500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เครื่องมือสำหรับงานไฟฟ้า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837054" y="3218604"/>
            <a:ext cx="5275676" cy="5619681"/>
            <a:chOff x="0" y="0"/>
            <a:chExt cx="7034235" cy="7492908"/>
          </a:xfrm>
        </p:grpSpPr>
        <p:sp>
          <p:nvSpPr>
            <p:cNvPr name="Freeform 10" id="10"/>
            <p:cNvSpPr/>
            <p:nvPr/>
          </p:nvSpPr>
          <p:spPr>
            <a:xfrm flipH="false" flipV="false" rot="-2185229">
              <a:off x="986736" y="967289"/>
              <a:ext cx="4880180" cy="4929475"/>
            </a:xfrm>
            <a:custGeom>
              <a:avLst/>
              <a:gdLst/>
              <a:ahLst/>
              <a:cxnLst/>
              <a:rect r="r" b="b" t="t" l="l"/>
              <a:pathLst>
                <a:path h="4929475" w="4880180">
                  <a:moveTo>
                    <a:pt x="0" y="0"/>
                  </a:moveTo>
                  <a:lnTo>
                    <a:pt x="4880181" y="0"/>
                  </a:lnTo>
                  <a:lnTo>
                    <a:pt x="4880181" y="4929475"/>
                  </a:lnTo>
                  <a:lnTo>
                    <a:pt x="0" y="4929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50250" y="6495557"/>
              <a:ext cx="6983986" cy="9973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456"/>
                </a:lnSpc>
              </a:pPr>
              <a:r>
                <a:rPr lang="en-US" sz="4304" spc="43">
                  <a:solidFill>
                    <a:srgbClr val="213B3B"/>
                  </a:solidFill>
                  <a:latin typeface="Sriracha"/>
                  <a:ea typeface="Sriracha"/>
                  <a:cs typeface="Sriracha"/>
                  <a:sym typeface="Sriracha"/>
                </a:rPr>
                <a:t>ไขควงวัดไฟฟ้า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6761894" y="3218604"/>
            <a:ext cx="5275676" cy="5619681"/>
            <a:chOff x="0" y="0"/>
            <a:chExt cx="7034235" cy="7492908"/>
          </a:xfrm>
        </p:grpSpPr>
        <p:sp>
          <p:nvSpPr>
            <p:cNvPr name="Freeform 13" id="13"/>
            <p:cNvSpPr/>
            <p:nvPr/>
          </p:nvSpPr>
          <p:spPr>
            <a:xfrm flipH="false" flipV="false" rot="-2185229">
              <a:off x="986736" y="967289"/>
              <a:ext cx="4880180" cy="4929475"/>
            </a:xfrm>
            <a:custGeom>
              <a:avLst/>
              <a:gdLst/>
              <a:ahLst/>
              <a:cxnLst/>
              <a:rect r="r" b="b" t="t" l="l"/>
              <a:pathLst>
                <a:path h="4929475" w="4880180">
                  <a:moveTo>
                    <a:pt x="0" y="0"/>
                  </a:moveTo>
                  <a:lnTo>
                    <a:pt x="4880181" y="0"/>
                  </a:lnTo>
                  <a:lnTo>
                    <a:pt x="4880181" y="4929475"/>
                  </a:lnTo>
                  <a:lnTo>
                    <a:pt x="0" y="4929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50250" y="6495557"/>
              <a:ext cx="6983986" cy="9973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456"/>
                </a:lnSpc>
              </a:pPr>
              <a:r>
                <a:rPr lang="en-US" sz="4304" spc="43">
                  <a:solidFill>
                    <a:srgbClr val="213B3B"/>
                  </a:solidFill>
                  <a:latin typeface="Sriracha"/>
                  <a:ea typeface="Sriracha"/>
                  <a:cs typeface="Sriracha"/>
                  <a:sym typeface="Sriracha"/>
                </a:rPr>
                <a:t>หลอดทดลองไฟฟ้า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375415" y="3180504"/>
            <a:ext cx="5275676" cy="5619681"/>
            <a:chOff x="0" y="0"/>
            <a:chExt cx="7034235" cy="7492908"/>
          </a:xfrm>
        </p:grpSpPr>
        <p:sp>
          <p:nvSpPr>
            <p:cNvPr name="Freeform 16" id="16"/>
            <p:cNvSpPr/>
            <p:nvPr/>
          </p:nvSpPr>
          <p:spPr>
            <a:xfrm flipH="false" flipV="false" rot="-2185229">
              <a:off x="986736" y="967289"/>
              <a:ext cx="4880180" cy="4929475"/>
            </a:xfrm>
            <a:custGeom>
              <a:avLst/>
              <a:gdLst/>
              <a:ahLst/>
              <a:cxnLst/>
              <a:rect r="r" b="b" t="t" l="l"/>
              <a:pathLst>
                <a:path h="4929475" w="4880180">
                  <a:moveTo>
                    <a:pt x="0" y="0"/>
                  </a:moveTo>
                  <a:lnTo>
                    <a:pt x="4880181" y="0"/>
                  </a:lnTo>
                  <a:lnTo>
                    <a:pt x="4880181" y="4929475"/>
                  </a:lnTo>
                  <a:lnTo>
                    <a:pt x="0" y="4929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50250" y="6495557"/>
              <a:ext cx="6983986" cy="9973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456"/>
                </a:lnSpc>
              </a:pPr>
              <a:r>
                <a:rPr lang="en-US" sz="4304" spc="43">
                  <a:solidFill>
                    <a:srgbClr val="213B3B"/>
                  </a:solidFill>
                  <a:latin typeface="Sriracha"/>
                  <a:ea typeface="Sriracha"/>
                  <a:cs typeface="Sriracha"/>
                  <a:sym typeface="Sriracha"/>
                </a:rPr>
                <a:t>เครื่องวัดมัลติมิเตอร์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-1947126">
            <a:off x="1967968" y="4789416"/>
            <a:ext cx="3013847" cy="2001383"/>
          </a:xfrm>
          <a:custGeom>
            <a:avLst/>
            <a:gdLst/>
            <a:ahLst/>
            <a:cxnLst/>
            <a:rect r="r" b="b" t="t" l="l"/>
            <a:pathLst>
              <a:path h="2001383" w="3013847">
                <a:moveTo>
                  <a:pt x="0" y="0"/>
                </a:moveTo>
                <a:lnTo>
                  <a:pt x="3013847" y="0"/>
                </a:lnTo>
                <a:lnTo>
                  <a:pt x="3013847" y="2001383"/>
                </a:lnTo>
                <a:lnTo>
                  <a:pt x="0" y="2001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691685" y="4606236"/>
            <a:ext cx="3244644" cy="2327618"/>
          </a:xfrm>
          <a:custGeom>
            <a:avLst/>
            <a:gdLst/>
            <a:ahLst/>
            <a:cxnLst/>
            <a:rect r="r" b="b" t="t" l="l"/>
            <a:pathLst>
              <a:path h="2327618" w="3244644">
                <a:moveTo>
                  <a:pt x="0" y="0"/>
                </a:moveTo>
                <a:lnTo>
                  <a:pt x="3244644" y="0"/>
                </a:lnTo>
                <a:lnTo>
                  <a:pt x="3244644" y="2327618"/>
                </a:lnTo>
                <a:lnTo>
                  <a:pt x="0" y="23276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20126" r="0" b="-19271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3529728" y="4606236"/>
            <a:ext cx="2733100" cy="2640175"/>
          </a:xfrm>
          <a:custGeom>
            <a:avLst/>
            <a:gdLst/>
            <a:ahLst/>
            <a:cxnLst/>
            <a:rect r="r" b="b" t="t" l="l"/>
            <a:pathLst>
              <a:path h="2640175" w="2733100">
                <a:moveTo>
                  <a:pt x="0" y="0"/>
                </a:moveTo>
                <a:lnTo>
                  <a:pt x="2733100" y="0"/>
                </a:lnTo>
                <a:lnTo>
                  <a:pt x="2733100" y="2640175"/>
                </a:lnTo>
                <a:lnTo>
                  <a:pt x="0" y="26401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306671" y="9094963"/>
            <a:ext cx="433644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ใช้ตรวจสอบ</a:t>
            </a: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กระแสไฟฟ้าในวงจร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231511" y="9094963"/>
            <a:ext cx="4336441" cy="141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ใช้ตรวจสอบกระแสไฟฟ้า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เพื่อหาจุดบกพร่องของวงจร</a:t>
            </a:r>
          </a:p>
          <a:p>
            <a:pPr algn="ctr">
              <a:lnSpc>
                <a:spcPts val="3779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12845032" y="9056863"/>
            <a:ext cx="433644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ใช้วัดปริมาณทางไฟฟ้า เช่น</a:t>
            </a: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วัดความต้านไฟฟ้า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486688" y="6835239"/>
            <a:ext cx="3902249" cy="3243744"/>
          </a:xfrm>
          <a:custGeom>
            <a:avLst/>
            <a:gdLst/>
            <a:ahLst/>
            <a:cxnLst/>
            <a:rect r="r" b="b" t="t" l="l"/>
            <a:pathLst>
              <a:path h="3243744" w="3902249">
                <a:moveTo>
                  <a:pt x="0" y="0"/>
                </a:moveTo>
                <a:lnTo>
                  <a:pt x="3902248" y="0"/>
                </a:lnTo>
                <a:lnTo>
                  <a:pt x="3902248" y="3243744"/>
                </a:lnTo>
                <a:lnTo>
                  <a:pt x="0" y="32437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429686" y="3713742"/>
            <a:ext cx="13681817" cy="52034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0070" indent="-270035" lvl="1">
              <a:lnSpc>
                <a:spcPts val="3502"/>
              </a:lnSpc>
              <a:buFont typeface="Arial"/>
              <a:buChar char="•"/>
            </a:pPr>
            <a:r>
              <a:rPr lang="en-US" sz="2501">
                <a:solidFill>
                  <a:srgbClr val="393939"/>
                </a:solidFill>
                <a:latin typeface="Prompt Light"/>
                <a:ea typeface="Prompt Light"/>
                <a:cs typeface="Prompt Light"/>
                <a:sym typeface="Prompt Light"/>
              </a:rPr>
              <a:t>ความรู้ ( Knowledge : K)</a:t>
            </a:r>
          </a:p>
          <a:p>
            <a:pPr algn="l">
              <a:lnSpc>
                <a:spcPts val="3502"/>
              </a:lnSpc>
            </a:pPr>
            <a:r>
              <a:rPr lang="en-US" sz="2501">
                <a:solidFill>
                  <a:srgbClr val="393939"/>
                </a:solidFill>
                <a:latin typeface="Prompt Light"/>
                <a:ea typeface="Prompt Light"/>
                <a:cs typeface="Prompt Light"/>
                <a:sym typeface="Prompt Light"/>
              </a:rPr>
              <a:t>          1. อธิบายหลักการใช้เครื่องมืองานช่างอย่างปลอดภัยได้</a:t>
            </a:r>
          </a:p>
          <a:p>
            <a:pPr algn="l">
              <a:lnSpc>
                <a:spcPts val="3502"/>
              </a:lnSpc>
            </a:pPr>
            <a:r>
              <a:rPr lang="en-US" sz="2501">
                <a:solidFill>
                  <a:srgbClr val="393939"/>
                </a:solidFill>
                <a:latin typeface="Prompt Light"/>
                <a:ea typeface="Prompt Light"/>
                <a:cs typeface="Prompt Light"/>
                <a:sym typeface="Prompt Light"/>
              </a:rPr>
              <a:t>          2. อธิบายเกี่ยวกับประเภทของเครื่องมือที่ใช้ในการซ่อมแซมและติดตั้งอุปกรณ์ เครื่องใช้ภายในบ้านได้อย่างถูกต้อง</a:t>
            </a:r>
          </a:p>
          <a:p>
            <a:pPr algn="l">
              <a:lnSpc>
                <a:spcPts val="3502"/>
              </a:lnSpc>
            </a:pPr>
          </a:p>
          <a:p>
            <a:pPr algn="l" marL="540070" indent="-270035" lvl="1">
              <a:lnSpc>
                <a:spcPts val="3502"/>
              </a:lnSpc>
              <a:buFont typeface="Arial"/>
              <a:buChar char="•"/>
            </a:pPr>
            <a:r>
              <a:rPr lang="en-US" sz="2501">
                <a:solidFill>
                  <a:srgbClr val="393939"/>
                </a:solidFill>
                <a:latin typeface="Prompt"/>
                <a:ea typeface="Prompt"/>
                <a:cs typeface="Prompt"/>
                <a:sym typeface="Prompt"/>
              </a:rPr>
              <a:t>ท</a:t>
            </a:r>
            <a:r>
              <a:rPr lang="en-US" sz="2501">
                <a:solidFill>
                  <a:srgbClr val="393939"/>
                </a:solidFill>
                <a:latin typeface="Prompt Light"/>
                <a:ea typeface="Prompt Light"/>
                <a:cs typeface="Prompt Light"/>
                <a:sym typeface="Prompt Light"/>
              </a:rPr>
              <a:t>ักษะ/กระบวนการ (Process : P)             </a:t>
            </a:r>
          </a:p>
          <a:p>
            <a:pPr algn="l">
              <a:lnSpc>
                <a:spcPts val="3502"/>
              </a:lnSpc>
            </a:pPr>
            <a:r>
              <a:rPr lang="en-US" sz="2501">
                <a:solidFill>
                  <a:srgbClr val="393939"/>
                </a:solidFill>
                <a:latin typeface="Prompt Light"/>
                <a:ea typeface="Prompt Light"/>
                <a:cs typeface="Prompt Light"/>
                <a:sym typeface="Prompt Light"/>
              </a:rPr>
              <a:t> เลือกใช้และเก็บรักษาเครื่องมือที่ใช้ในการซ่อมแซมและติดตั้งอุปกรณ์ เครื่องใช้ภายในบ้าน</a:t>
            </a:r>
          </a:p>
          <a:p>
            <a:pPr algn="l">
              <a:lnSpc>
                <a:spcPts val="3502"/>
              </a:lnSpc>
            </a:pPr>
            <a:r>
              <a:rPr lang="en-US" sz="2501">
                <a:solidFill>
                  <a:srgbClr val="393939"/>
                </a:solidFill>
                <a:latin typeface="Prompt Light"/>
                <a:ea typeface="Prompt Light"/>
                <a:cs typeface="Prompt Light"/>
                <a:sym typeface="Prompt Light"/>
              </a:rPr>
              <a:t> ได้อย่างถูกต้อง เหมาะสม</a:t>
            </a:r>
          </a:p>
          <a:p>
            <a:pPr algn="l">
              <a:lnSpc>
                <a:spcPts val="3502"/>
              </a:lnSpc>
            </a:pPr>
            <a:r>
              <a:rPr lang="en-US" sz="2501">
                <a:solidFill>
                  <a:srgbClr val="393939"/>
                </a:solidFill>
                <a:latin typeface="Prompt Light"/>
                <a:ea typeface="Prompt Light"/>
                <a:cs typeface="Prompt Light"/>
                <a:sym typeface="Prompt Light"/>
              </a:rPr>
              <a:t> </a:t>
            </a:r>
          </a:p>
          <a:p>
            <a:pPr algn="l" marL="540070" indent="-270035" lvl="1">
              <a:lnSpc>
                <a:spcPts val="3502"/>
              </a:lnSpc>
              <a:buFont typeface="Arial"/>
              <a:buChar char="•"/>
            </a:pPr>
            <a:r>
              <a:rPr lang="en-US" sz="2501">
                <a:solidFill>
                  <a:srgbClr val="393939"/>
                </a:solidFill>
                <a:latin typeface="Prompt Light"/>
                <a:ea typeface="Prompt Light"/>
                <a:cs typeface="Prompt Light"/>
                <a:sym typeface="Prompt Light"/>
              </a:rPr>
              <a:t>คุณลักษณะอันพึงประสงค์ (Attitude : A)</a:t>
            </a:r>
          </a:p>
          <a:p>
            <a:pPr algn="l">
              <a:lnSpc>
                <a:spcPts val="3502"/>
              </a:lnSpc>
            </a:pPr>
            <a:r>
              <a:rPr lang="en-US" sz="2501">
                <a:solidFill>
                  <a:srgbClr val="393939"/>
                </a:solidFill>
                <a:latin typeface="Prompt Light"/>
                <a:ea typeface="Prompt Light"/>
                <a:cs typeface="Prompt Light"/>
                <a:sym typeface="Prompt Light"/>
              </a:rPr>
              <a:t> มีคุณธรรมและมีลักษณะนิสัยที่ดีในการทำงาน</a:t>
            </a:r>
          </a:p>
          <a:p>
            <a:pPr algn="l">
              <a:lnSpc>
                <a:spcPts val="2963"/>
              </a:lnSpc>
              <a:spcBef>
                <a:spcPct val="0"/>
              </a:spcBef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2899064" y="566726"/>
            <a:ext cx="2527445" cy="2579025"/>
          </a:xfrm>
          <a:custGeom>
            <a:avLst/>
            <a:gdLst/>
            <a:ahLst/>
            <a:cxnLst/>
            <a:rect r="r" b="b" t="t" l="l"/>
            <a:pathLst>
              <a:path h="2579025" w="2527445">
                <a:moveTo>
                  <a:pt x="0" y="0"/>
                </a:moveTo>
                <a:lnTo>
                  <a:pt x="2527444" y="0"/>
                </a:lnTo>
                <a:lnTo>
                  <a:pt x="2527444" y="2579025"/>
                </a:lnTo>
                <a:lnTo>
                  <a:pt x="0" y="25790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57953" y="7854845"/>
            <a:ext cx="2124608" cy="2124608"/>
          </a:xfrm>
          <a:custGeom>
            <a:avLst/>
            <a:gdLst/>
            <a:ahLst/>
            <a:cxnLst/>
            <a:rect r="r" b="b" t="t" l="l"/>
            <a:pathLst>
              <a:path h="2124608" w="2124608">
                <a:moveTo>
                  <a:pt x="0" y="0"/>
                </a:moveTo>
                <a:lnTo>
                  <a:pt x="2124609" y="0"/>
                </a:lnTo>
                <a:lnTo>
                  <a:pt x="2124609" y="2124608"/>
                </a:lnTo>
                <a:lnTo>
                  <a:pt x="0" y="21246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229984" y="2852919"/>
            <a:ext cx="5455940" cy="480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4"/>
              </a:lnSpc>
            </a:pPr>
            <a:r>
              <a:rPr lang="en-US" sz="2510" spc="100">
                <a:solidFill>
                  <a:srgbClr val="393939"/>
                </a:solidFill>
                <a:latin typeface="ITC Benguiat"/>
                <a:ea typeface="ITC Benguiat"/>
                <a:cs typeface="ITC Benguiat"/>
                <a:sym typeface="ITC Benguiat"/>
              </a:rPr>
              <a:t>จุดประสงค์การเรียนรู้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903068" y="1109825"/>
            <a:ext cx="10161477" cy="9205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34"/>
              </a:lnSpc>
            </a:pPr>
            <a:r>
              <a:rPr lang="en-US" b="true" sz="4810" i="true" spc="192">
                <a:solidFill>
                  <a:srgbClr val="393939"/>
                </a:solidFill>
                <a:latin typeface="ITC Benguiat Bold Italics"/>
                <a:ea typeface="ITC Benguiat Bold Italics"/>
                <a:cs typeface="ITC Benguiat Bold Italics"/>
                <a:sym typeface="ITC Benguiat Bold Italics"/>
              </a:rPr>
              <a:t>การใช้เครื่องมือช่างอย่างปลอดภัย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83380" y="1952176"/>
            <a:ext cx="10721240" cy="6947470"/>
          </a:xfrm>
          <a:custGeom>
            <a:avLst/>
            <a:gdLst/>
            <a:ahLst/>
            <a:cxnLst/>
            <a:rect r="r" b="b" t="t" l="l"/>
            <a:pathLst>
              <a:path h="6947470" w="10721240">
                <a:moveTo>
                  <a:pt x="0" y="0"/>
                </a:moveTo>
                <a:lnTo>
                  <a:pt x="10721240" y="0"/>
                </a:lnTo>
                <a:lnTo>
                  <a:pt x="10721240" y="6947470"/>
                </a:lnTo>
                <a:lnTo>
                  <a:pt x="0" y="6947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526633" y="1224266"/>
            <a:ext cx="4609452" cy="455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1"/>
              </a:lnSpc>
              <a:spcBef>
                <a:spcPct val="0"/>
              </a:spcBef>
            </a:pPr>
            <a:r>
              <a:rPr lang="en-US" sz="2693">
                <a:solidFill>
                  <a:srgbClr val="000000"/>
                </a:solidFill>
                <a:latin typeface="Prompt Light"/>
                <a:ea typeface="Prompt Light"/>
                <a:cs typeface="Prompt Light"/>
                <a:sym typeface="Prompt Light"/>
              </a:rPr>
              <a:t>ภาพการซ่อมแซมขาเก้าอี้ (งานไม้)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71625" y="2295596"/>
            <a:ext cx="10744749" cy="6962704"/>
          </a:xfrm>
          <a:custGeom>
            <a:avLst/>
            <a:gdLst/>
            <a:ahLst/>
            <a:cxnLst/>
            <a:rect r="r" b="b" t="t" l="l"/>
            <a:pathLst>
              <a:path h="6962704" w="10744749">
                <a:moveTo>
                  <a:pt x="0" y="0"/>
                </a:moveTo>
                <a:lnTo>
                  <a:pt x="10744750" y="0"/>
                </a:lnTo>
                <a:lnTo>
                  <a:pt x="10744750" y="6962704"/>
                </a:lnTo>
                <a:lnTo>
                  <a:pt x="0" y="696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111694" y="1224266"/>
            <a:ext cx="7439329" cy="455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1"/>
              </a:lnSpc>
              <a:spcBef>
                <a:spcPct val="0"/>
              </a:spcBef>
            </a:pPr>
            <a:r>
              <a:rPr lang="en-US" sz="2693">
                <a:solidFill>
                  <a:srgbClr val="000000"/>
                </a:solidFill>
                <a:latin typeface="Prompt Light"/>
                <a:ea typeface="Prompt Light"/>
                <a:cs typeface="Prompt Light"/>
                <a:sym typeface="Prompt Light"/>
              </a:rPr>
              <a:t>ภาพการซ่อมแซมข้อต่ออ่างล้างหน้ารั่วซึม (งานประปา)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71625" y="2268867"/>
            <a:ext cx="10744749" cy="6989433"/>
          </a:xfrm>
          <a:custGeom>
            <a:avLst/>
            <a:gdLst/>
            <a:ahLst/>
            <a:cxnLst/>
            <a:rect r="r" b="b" t="t" l="l"/>
            <a:pathLst>
              <a:path h="6989433" w="10744749">
                <a:moveTo>
                  <a:pt x="0" y="0"/>
                </a:moveTo>
                <a:lnTo>
                  <a:pt x="10744750" y="0"/>
                </a:lnTo>
                <a:lnTo>
                  <a:pt x="10744750" y="6989433"/>
                </a:lnTo>
                <a:lnTo>
                  <a:pt x="0" y="69894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549929" y="1224266"/>
            <a:ext cx="6562859" cy="455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1"/>
              </a:lnSpc>
              <a:spcBef>
                <a:spcPct val="0"/>
              </a:spcBef>
            </a:pPr>
            <a:r>
              <a:rPr lang="en-US" sz="2693">
                <a:solidFill>
                  <a:srgbClr val="000000"/>
                </a:solidFill>
                <a:latin typeface="Prompt Light"/>
                <a:ea typeface="Prompt Light"/>
                <a:cs typeface="Prompt Light"/>
                <a:sym typeface="Prompt Light"/>
              </a:rPr>
              <a:t>ภาพการล้างเครื่องปรับอากาศ (งานบำรุงรักษา)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01703" y="2164360"/>
            <a:ext cx="10884594" cy="7093940"/>
          </a:xfrm>
          <a:custGeom>
            <a:avLst/>
            <a:gdLst/>
            <a:ahLst/>
            <a:cxnLst/>
            <a:rect r="r" b="b" t="t" l="l"/>
            <a:pathLst>
              <a:path h="7093940" w="10884594">
                <a:moveTo>
                  <a:pt x="0" y="0"/>
                </a:moveTo>
                <a:lnTo>
                  <a:pt x="10884594" y="0"/>
                </a:lnTo>
                <a:lnTo>
                  <a:pt x="10884594" y="7093940"/>
                </a:lnTo>
                <a:lnTo>
                  <a:pt x="0" y="7093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961630" y="1224266"/>
            <a:ext cx="7739457" cy="932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1"/>
              </a:lnSpc>
            </a:pPr>
            <a:r>
              <a:rPr lang="en-US" sz="2693">
                <a:solidFill>
                  <a:srgbClr val="000000"/>
                </a:solidFill>
                <a:latin typeface="Prompt Light"/>
                <a:ea typeface="Prompt Light"/>
                <a:cs typeface="Prompt Light"/>
                <a:sym typeface="Prompt Light"/>
              </a:rPr>
              <a:t>ภาพการประกอบชั้นวางหนังสือ (งานประกอบและติดตั้ง)</a:t>
            </a:r>
          </a:p>
          <a:p>
            <a:pPr algn="ctr">
              <a:lnSpc>
                <a:spcPts val="3771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091865" y="2286588"/>
            <a:ext cx="4609848" cy="1071580"/>
            <a:chOff x="0" y="0"/>
            <a:chExt cx="2976158" cy="6918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976158" cy="691821"/>
            </a:xfrm>
            <a:custGeom>
              <a:avLst/>
              <a:gdLst/>
              <a:ahLst/>
              <a:cxnLst/>
              <a:rect r="r" b="b" t="t" l="l"/>
              <a:pathLst>
                <a:path h="691821" w="2976158">
                  <a:moveTo>
                    <a:pt x="2851698" y="691821"/>
                  </a:moveTo>
                  <a:lnTo>
                    <a:pt x="124460" y="691821"/>
                  </a:lnTo>
                  <a:cubicBezTo>
                    <a:pt x="55880" y="691821"/>
                    <a:pt x="0" y="635941"/>
                    <a:pt x="0" y="56736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1698" y="0"/>
                  </a:lnTo>
                  <a:cubicBezTo>
                    <a:pt x="2920278" y="0"/>
                    <a:pt x="2976158" y="55880"/>
                    <a:pt x="2976158" y="124460"/>
                  </a:cubicBezTo>
                  <a:lnTo>
                    <a:pt x="2976158" y="567361"/>
                  </a:lnTo>
                  <a:cubicBezTo>
                    <a:pt x="2976158" y="635941"/>
                    <a:pt x="2920278" y="691821"/>
                    <a:pt x="2851698" y="691821"/>
                  </a:cubicBezTo>
                  <a:close/>
                </a:path>
              </a:pathLst>
            </a:custGeom>
            <a:solidFill>
              <a:srgbClr val="AF467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568772" y="2286588"/>
            <a:ext cx="4609848" cy="1071580"/>
            <a:chOff x="0" y="0"/>
            <a:chExt cx="2976158" cy="69182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976158" cy="691821"/>
            </a:xfrm>
            <a:custGeom>
              <a:avLst/>
              <a:gdLst/>
              <a:ahLst/>
              <a:cxnLst/>
              <a:rect r="r" b="b" t="t" l="l"/>
              <a:pathLst>
                <a:path h="691821" w="2976158">
                  <a:moveTo>
                    <a:pt x="2851698" y="691821"/>
                  </a:moveTo>
                  <a:lnTo>
                    <a:pt x="124460" y="691821"/>
                  </a:lnTo>
                  <a:cubicBezTo>
                    <a:pt x="55880" y="691821"/>
                    <a:pt x="0" y="635941"/>
                    <a:pt x="0" y="56736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1698" y="0"/>
                  </a:lnTo>
                  <a:cubicBezTo>
                    <a:pt x="2920278" y="0"/>
                    <a:pt x="2976158" y="55880"/>
                    <a:pt x="2976158" y="124460"/>
                  </a:cubicBezTo>
                  <a:lnTo>
                    <a:pt x="2976158" y="567361"/>
                  </a:lnTo>
                  <a:cubicBezTo>
                    <a:pt x="2976158" y="635941"/>
                    <a:pt x="2920278" y="691821"/>
                    <a:pt x="2851698" y="691821"/>
                  </a:cubicBezTo>
                  <a:close/>
                </a:path>
              </a:pathLst>
            </a:custGeom>
            <a:solidFill>
              <a:srgbClr val="EFA64A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331577" y="7794821"/>
            <a:ext cx="4037277" cy="1183132"/>
            <a:chOff x="0" y="0"/>
            <a:chExt cx="2606501" cy="7638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606501" cy="763840"/>
            </a:xfrm>
            <a:custGeom>
              <a:avLst/>
              <a:gdLst/>
              <a:ahLst/>
              <a:cxnLst/>
              <a:rect r="r" b="b" t="t" l="l"/>
              <a:pathLst>
                <a:path h="763840" w="2606501">
                  <a:moveTo>
                    <a:pt x="2482041" y="763840"/>
                  </a:moveTo>
                  <a:lnTo>
                    <a:pt x="124460" y="763840"/>
                  </a:lnTo>
                  <a:cubicBezTo>
                    <a:pt x="55880" y="763840"/>
                    <a:pt x="0" y="707960"/>
                    <a:pt x="0" y="63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82041" y="0"/>
                  </a:lnTo>
                  <a:cubicBezTo>
                    <a:pt x="2550621" y="0"/>
                    <a:pt x="2606501" y="55880"/>
                    <a:pt x="2606501" y="124460"/>
                  </a:cubicBezTo>
                  <a:lnTo>
                    <a:pt x="2606501" y="639380"/>
                  </a:lnTo>
                  <a:cubicBezTo>
                    <a:pt x="2606501" y="707960"/>
                    <a:pt x="2550621" y="763840"/>
                    <a:pt x="2482041" y="763840"/>
                  </a:cubicBezTo>
                  <a:close/>
                </a:path>
              </a:pathLst>
            </a:custGeom>
            <a:solidFill>
              <a:srgbClr val="AF467A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1908369" y="7794821"/>
            <a:ext cx="4037277" cy="1183132"/>
            <a:chOff x="0" y="0"/>
            <a:chExt cx="2606501" cy="7638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606501" cy="763840"/>
            </a:xfrm>
            <a:custGeom>
              <a:avLst/>
              <a:gdLst/>
              <a:ahLst/>
              <a:cxnLst/>
              <a:rect r="r" b="b" t="t" l="l"/>
              <a:pathLst>
                <a:path h="763840" w="2606501">
                  <a:moveTo>
                    <a:pt x="2482041" y="763840"/>
                  </a:moveTo>
                  <a:lnTo>
                    <a:pt x="124460" y="763840"/>
                  </a:lnTo>
                  <a:cubicBezTo>
                    <a:pt x="55880" y="763840"/>
                    <a:pt x="0" y="707960"/>
                    <a:pt x="0" y="63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82041" y="0"/>
                  </a:lnTo>
                  <a:cubicBezTo>
                    <a:pt x="2550621" y="0"/>
                    <a:pt x="2606501" y="55880"/>
                    <a:pt x="2606501" y="124460"/>
                  </a:cubicBezTo>
                  <a:lnTo>
                    <a:pt x="2606501" y="639380"/>
                  </a:lnTo>
                  <a:cubicBezTo>
                    <a:pt x="2606501" y="707960"/>
                    <a:pt x="2550621" y="763840"/>
                    <a:pt x="2482041" y="763840"/>
                  </a:cubicBezTo>
                  <a:close/>
                </a:path>
              </a:pathLst>
            </a:custGeom>
            <a:solidFill>
              <a:srgbClr val="EFA64A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7002477" y="2119705"/>
            <a:ext cx="1406737" cy="1406732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-36367" r="0" b="-41411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9878786" y="2119705"/>
            <a:ext cx="1406737" cy="1406732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2139" t="-10717" r="-43832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3223639" y="6533404"/>
            <a:ext cx="1406737" cy="1406732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AutoShape 16" id="16"/>
          <p:cNvSpPr/>
          <p:nvPr/>
        </p:nvSpPr>
        <p:spPr>
          <a:xfrm rot="0">
            <a:off x="1735325" y="9429000"/>
            <a:ext cx="14817350" cy="977078"/>
          </a:xfrm>
          <a:prstGeom prst="rect">
            <a:avLst/>
          </a:prstGeom>
          <a:solidFill>
            <a:srgbClr val="1A4844"/>
          </a:solidFill>
        </p:spPr>
      </p:sp>
      <p:sp>
        <p:nvSpPr>
          <p:cNvPr name="Freeform 17" id="17"/>
          <p:cNvSpPr/>
          <p:nvPr/>
        </p:nvSpPr>
        <p:spPr>
          <a:xfrm flipH="false" flipV="false" rot="0">
            <a:off x="2643433" y="3897873"/>
            <a:ext cx="1386721" cy="1003548"/>
          </a:xfrm>
          <a:custGeom>
            <a:avLst/>
            <a:gdLst/>
            <a:ahLst/>
            <a:cxnLst/>
            <a:rect r="r" b="b" t="t" l="l"/>
            <a:pathLst>
              <a:path h="1003548" w="1386721">
                <a:moveTo>
                  <a:pt x="0" y="0"/>
                </a:moveTo>
                <a:lnTo>
                  <a:pt x="1386721" y="0"/>
                </a:lnTo>
                <a:lnTo>
                  <a:pt x="1386721" y="1003549"/>
                </a:lnTo>
                <a:lnTo>
                  <a:pt x="0" y="100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256210" y="3897873"/>
            <a:ext cx="1386721" cy="1003548"/>
          </a:xfrm>
          <a:custGeom>
            <a:avLst/>
            <a:gdLst/>
            <a:ahLst/>
            <a:cxnLst/>
            <a:rect r="r" b="b" t="t" l="l"/>
            <a:pathLst>
              <a:path h="1003548" w="1386721">
                <a:moveTo>
                  <a:pt x="0" y="0"/>
                </a:moveTo>
                <a:lnTo>
                  <a:pt x="1386722" y="0"/>
                </a:lnTo>
                <a:lnTo>
                  <a:pt x="1386722" y="1003549"/>
                </a:lnTo>
                <a:lnTo>
                  <a:pt x="0" y="10035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8654143" y="2062292"/>
            <a:ext cx="979714" cy="977204"/>
            <a:chOff x="0" y="0"/>
            <a:chExt cx="1306286" cy="130293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427691" y="0"/>
              <a:ext cx="450903" cy="584898"/>
            </a:xfrm>
            <a:custGeom>
              <a:avLst/>
              <a:gdLst/>
              <a:ahLst/>
              <a:cxnLst/>
              <a:rect r="r" b="b" t="t" l="l"/>
              <a:pathLst>
                <a:path h="584898" w="450903">
                  <a:moveTo>
                    <a:pt x="0" y="0"/>
                  </a:moveTo>
                  <a:lnTo>
                    <a:pt x="450904" y="0"/>
                  </a:lnTo>
                  <a:lnTo>
                    <a:pt x="450904" y="584898"/>
                  </a:lnTo>
                  <a:lnTo>
                    <a:pt x="0" y="584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0" y="694028"/>
              <a:ext cx="1306286" cy="2252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476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2739400" y="-997839"/>
            <a:ext cx="4478433" cy="2708514"/>
          </a:xfrm>
          <a:custGeom>
            <a:avLst/>
            <a:gdLst/>
            <a:ahLst/>
            <a:cxnLst/>
            <a:rect r="r" b="b" t="t" l="l"/>
            <a:pathLst>
              <a:path h="2708514" w="4478433">
                <a:moveTo>
                  <a:pt x="0" y="0"/>
                </a:moveTo>
                <a:lnTo>
                  <a:pt x="4478434" y="0"/>
                </a:lnTo>
                <a:lnTo>
                  <a:pt x="4478434" y="2708513"/>
                </a:lnTo>
                <a:lnTo>
                  <a:pt x="0" y="27085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3020208" y="133129"/>
            <a:ext cx="2811122" cy="570874"/>
            <a:chOff x="0" y="0"/>
            <a:chExt cx="3748163" cy="76116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450903" cy="584898"/>
            </a:xfrm>
            <a:custGeom>
              <a:avLst/>
              <a:gdLst/>
              <a:ahLst/>
              <a:cxnLst/>
              <a:rect r="r" b="b" t="t" l="l"/>
              <a:pathLst>
                <a:path h="584898" w="450903">
                  <a:moveTo>
                    <a:pt x="0" y="0"/>
                  </a:moveTo>
                  <a:lnTo>
                    <a:pt x="450903" y="0"/>
                  </a:lnTo>
                  <a:lnTo>
                    <a:pt x="450903" y="584898"/>
                  </a:lnTo>
                  <a:lnTo>
                    <a:pt x="0" y="584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 rot="0">
              <a:off x="602614" y="-38100"/>
              <a:ext cx="3145549" cy="3629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285"/>
                </a:lnSpc>
              </a:pPr>
              <a:r>
                <a:rPr lang="en-US" sz="1632" i="true">
                  <a:solidFill>
                    <a:srgbClr val="1A4844"/>
                  </a:solidFill>
                  <a:latin typeface="Prompt Light Italics"/>
                  <a:ea typeface="Prompt Light Italics"/>
                  <a:cs typeface="Prompt Light Italics"/>
                  <a:sym typeface="Prompt Light Italics"/>
                </a:rPr>
                <a:t>ง23101 การงานอาชีพ ม.3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4592671" y="3897873"/>
            <a:ext cx="2076045" cy="1245627"/>
            <a:chOff x="0" y="0"/>
            <a:chExt cx="6350000" cy="381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13"/>
              <a:stretch>
                <a:fillRect l="0" t="0" r="0" b="-11041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4152997" y="5016996"/>
            <a:ext cx="2955392" cy="1213935"/>
            <a:chOff x="0" y="0"/>
            <a:chExt cx="3940522" cy="161858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3940522" cy="1618580"/>
            </a:xfrm>
            <a:custGeom>
              <a:avLst/>
              <a:gdLst/>
              <a:ahLst/>
              <a:cxnLst/>
              <a:rect r="r" b="b" t="t" l="l"/>
              <a:pathLst>
                <a:path h="1618580" w="3940522">
                  <a:moveTo>
                    <a:pt x="0" y="0"/>
                  </a:moveTo>
                  <a:lnTo>
                    <a:pt x="3940522" y="0"/>
                  </a:lnTo>
                  <a:lnTo>
                    <a:pt x="3940522" y="1618580"/>
                  </a:lnTo>
                  <a:lnTo>
                    <a:pt x="0" y="1618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0" id="30"/>
            <p:cNvSpPr txBox="true"/>
            <p:nvPr/>
          </p:nvSpPr>
          <p:spPr>
            <a:xfrm rot="0">
              <a:off x="334770" y="490196"/>
              <a:ext cx="3224276" cy="10809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59"/>
                </a:lnSpc>
              </a:pPr>
              <a:r>
                <a:rPr lang="en-US" sz="1632">
                  <a:solidFill>
                    <a:srgbClr val="FFFBF5"/>
                  </a:solidFill>
                  <a:latin typeface="Prompt"/>
                  <a:ea typeface="Prompt"/>
                  <a:cs typeface="Prompt"/>
                  <a:sym typeface="Prompt"/>
                </a:rPr>
                <a:t>ขณะใช้เครื่องมือ</a:t>
              </a:r>
              <a:r>
                <a:rPr lang="en-US" sz="1632">
                  <a:solidFill>
                    <a:srgbClr val="FFFBF5"/>
                  </a:solidFill>
                  <a:latin typeface="Prompt"/>
                  <a:ea typeface="Prompt"/>
                  <a:cs typeface="Prompt"/>
                  <a:sym typeface="Prompt"/>
                </a:rPr>
                <a:t>และอุปกรณ์</a:t>
              </a:r>
            </a:p>
            <a:p>
              <a:pPr algn="ctr">
                <a:lnSpc>
                  <a:spcPts val="1959"/>
                </a:lnSpc>
              </a:pPr>
              <a:r>
                <a:rPr lang="en-US" sz="1632">
                  <a:solidFill>
                    <a:srgbClr val="FFFBF5"/>
                  </a:solidFill>
                  <a:latin typeface="Prompt"/>
                  <a:ea typeface="Prompt"/>
                  <a:cs typeface="Prompt"/>
                  <a:sym typeface="Prompt"/>
                </a:rPr>
                <a:t>ควรแต่งกายให้รัดกุม</a:t>
              </a:r>
            </a:p>
            <a:p>
              <a:pPr algn="ctr">
                <a:lnSpc>
                  <a:spcPts val="2449"/>
                </a:lnSpc>
              </a:pP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3457330" y="2512794"/>
            <a:ext cx="3298892" cy="566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85"/>
              </a:lnSpc>
            </a:pPr>
            <a:r>
              <a:rPr lang="en-US" sz="1632">
                <a:solidFill>
                  <a:srgbClr val="FFFBF5"/>
                </a:solidFill>
                <a:latin typeface="Prompt Light"/>
                <a:ea typeface="Prompt Light"/>
                <a:cs typeface="Prompt Light"/>
                <a:sym typeface="Prompt Light"/>
              </a:rPr>
              <a:t>ศึกษาคู่มือการใช้งาน และปฏิบัติตาม</a:t>
            </a:r>
          </a:p>
          <a:p>
            <a:pPr algn="ctr" marL="0" indent="0" lvl="0">
              <a:lnSpc>
                <a:spcPts val="2285"/>
              </a:lnSpc>
              <a:spcBef>
                <a:spcPct val="0"/>
              </a:spcBef>
            </a:pPr>
            <a:r>
              <a:rPr lang="en-US" sz="1632">
                <a:solidFill>
                  <a:srgbClr val="FFFBF5"/>
                </a:solidFill>
                <a:latin typeface="Prompt Light"/>
                <a:ea typeface="Prompt Light"/>
                <a:cs typeface="Prompt Light"/>
                <a:sym typeface="Prompt Light"/>
              </a:rPr>
              <a:t>คำแนะนำในการใช้งานอย่างเคร่งครัด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2900051" y="3962905"/>
            <a:ext cx="873484" cy="873484"/>
            <a:chOff x="0" y="0"/>
            <a:chExt cx="1164646" cy="1164646"/>
          </a:xfrm>
        </p:grpSpPr>
        <p:grpSp>
          <p:nvGrpSpPr>
            <p:cNvPr name="Group 33" id="33"/>
            <p:cNvGrpSpPr/>
            <p:nvPr/>
          </p:nvGrpSpPr>
          <p:grpSpPr>
            <a:xfrm rot="0">
              <a:off x="0" y="0"/>
              <a:ext cx="1164646" cy="1164646"/>
              <a:chOff x="0" y="0"/>
              <a:chExt cx="6350000" cy="63500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DCDA"/>
              </a:solidFill>
            </p:spPr>
          </p:sp>
        </p:grpSp>
        <p:sp>
          <p:nvSpPr>
            <p:cNvPr name="Freeform 35" id="35"/>
            <p:cNvSpPr/>
            <p:nvPr/>
          </p:nvSpPr>
          <p:spPr>
            <a:xfrm flipH="false" flipV="false" rot="0">
              <a:off x="279402" y="288765"/>
              <a:ext cx="605842" cy="587116"/>
            </a:xfrm>
            <a:custGeom>
              <a:avLst/>
              <a:gdLst/>
              <a:ahLst/>
              <a:cxnLst/>
              <a:rect r="r" b="b" t="t" l="l"/>
              <a:pathLst>
                <a:path h="587116" w="605842">
                  <a:moveTo>
                    <a:pt x="0" y="0"/>
                  </a:moveTo>
                  <a:lnTo>
                    <a:pt x="605842" y="0"/>
                  </a:lnTo>
                  <a:lnTo>
                    <a:pt x="605842" y="587116"/>
                  </a:lnTo>
                  <a:lnTo>
                    <a:pt x="0" y="587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36" id="36"/>
          <p:cNvSpPr txBox="true"/>
          <p:nvPr/>
        </p:nvSpPr>
        <p:spPr>
          <a:xfrm rot="0">
            <a:off x="6606692" y="8839797"/>
            <a:ext cx="4879243" cy="245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000"/>
              </a:lnSpc>
            </a:pPr>
            <a:r>
              <a:rPr lang="en-US" sz="1428" u="none">
                <a:solidFill>
                  <a:srgbClr val="1A4844"/>
                </a:solidFill>
                <a:latin typeface="Prompt Light"/>
                <a:ea typeface="Prompt Light"/>
                <a:cs typeface="Prompt Light"/>
                <a:sym typeface="Prompt Light"/>
              </a:rPr>
              <a:t>เ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6606692" y="8504585"/>
            <a:ext cx="4879243" cy="2756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85"/>
              </a:lnSpc>
              <a:spcBef>
                <a:spcPct val="0"/>
              </a:spcBef>
            </a:pPr>
          </a:p>
        </p:txBody>
      </p:sp>
      <p:sp>
        <p:nvSpPr>
          <p:cNvPr name="Freeform 38" id="38"/>
          <p:cNvSpPr/>
          <p:nvPr/>
        </p:nvSpPr>
        <p:spPr>
          <a:xfrm flipH="false" flipV="false" rot="0">
            <a:off x="2633425" y="1879121"/>
            <a:ext cx="922071" cy="780303"/>
          </a:xfrm>
          <a:custGeom>
            <a:avLst/>
            <a:gdLst/>
            <a:ahLst/>
            <a:cxnLst/>
            <a:rect r="r" b="b" t="t" l="l"/>
            <a:pathLst>
              <a:path h="780303" w="922071">
                <a:moveTo>
                  <a:pt x="0" y="0"/>
                </a:moveTo>
                <a:lnTo>
                  <a:pt x="922071" y="0"/>
                </a:lnTo>
                <a:lnTo>
                  <a:pt x="922071" y="780303"/>
                </a:lnTo>
                <a:lnTo>
                  <a:pt x="0" y="7803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12460" t="-4423" r="0" b="-8036"/>
            </a:stretch>
          </a:blipFill>
        </p:spPr>
      </p:sp>
      <p:grpSp>
        <p:nvGrpSpPr>
          <p:cNvPr name="Group 39" id="39"/>
          <p:cNvGrpSpPr/>
          <p:nvPr/>
        </p:nvGrpSpPr>
        <p:grpSpPr>
          <a:xfrm rot="0">
            <a:off x="8086487" y="3877236"/>
            <a:ext cx="2212607" cy="1327564"/>
            <a:chOff x="0" y="0"/>
            <a:chExt cx="6350000" cy="38100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20"/>
              <a:stretch>
                <a:fillRect l="0" t="0" r="0" b="-11111"/>
              </a:stretch>
            </a:blipFill>
          </p:spPr>
        </p:sp>
      </p:grpSp>
      <p:sp>
        <p:nvSpPr>
          <p:cNvPr name="Freeform 41" id="41"/>
          <p:cNvSpPr/>
          <p:nvPr/>
        </p:nvSpPr>
        <p:spPr>
          <a:xfrm flipH="false" flipV="false" rot="0">
            <a:off x="7657312" y="4969527"/>
            <a:ext cx="3070957" cy="1261404"/>
          </a:xfrm>
          <a:custGeom>
            <a:avLst/>
            <a:gdLst/>
            <a:ahLst/>
            <a:cxnLst/>
            <a:rect r="r" b="b" t="t" l="l"/>
            <a:pathLst>
              <a:path h="1261404" w="3070957">
                <a:moveTo>
                  <a:pt x="0" y="0"/>
                </a:moveTo>
                <a:lnTo>
                  <a:pt x="3070957" y="0"/>
                </a:lnTo>
                <a:lnTo>
                  <a:pt x="3070957" y="1261404"/>
                </a:lnTo>
                <a:lnTo>
                  <a:pt x="0" y="126140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2" id="42"/>
          <p:cNvGrpSpPr/>
          <p:nvPr/>
        </p:nvGrpSpPr>
        <p:grpSpPr>
          <a:xfrm rot="0">
            <a:off x="7119973" y="7793463"/>
            <a:ext cx="4037277" cy="1183132"/>
            <a:chOff x="0" y="0"/>
            <a:chExt cx="2606501" cy="76384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2606501" cy="763840"/>
            </a:xfrm>
            <a:custGeom>
              <a:avLst/>
              <a:gdLst/>
              <a:ahLst/>
              <a:cxnLst/>
              <a:rect r="r" b="b" t="t" l="l"/>
              <a:pathLst>
                <a:path h="763840" w="2606501">
                  <a:moveTo>
                    <a:pt x="2482041" y="763840"/>
                  </a:moveTo>
                  <a:lnTo>
                    <a:pt x="124460" y="763840"/>
                  </a:lnTo>
                  <a:cubicBezTo>
                    <a:pt x="55880" y="763840"/>
                    <a:pt x="0" y="707960"/>
                    <a:pt x="0" y="63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82041" y="0"/>
                  </a:lnTo>
                  <a:cubicBezTo>
                    <a:pt x="2550621" y="0"/>
                    <a:pt x="2606501" y="55880"/>
                    <a:pt x="2606501" y="124460"/>
                  </a:cubicBezTo>
                  <a:lnTo>
                    <a:pt x="2606501" y="639380"/>
                  </a:lnTo>
                  <a:cubicBezTo>
                    <a:pt x="2606501" y="707960"/>
                    <a:pt x="2550621" y="763840"/>
                    <a:pt x="2482041" y="763840"/>
                  </a:cubicBezTo>
                  <a:close/>
                </a:path>
              </a:pathLst>
            </a:custGeom>
            <a:solidFill>
              <a:srgbClr val="AF467A"/>
            </a:solidFill>
          </p:spPr>
        </p:sp>
      </p:grpSp>
      <p:grpSp>
        <p:nvGrpSpPr>
          <p:cNvPr name="Group 44" id="44"/>
          <p:cNvGrpSpPr/>
          <p:nvPr/>
        </p:nvGrpSpPr>
        <p:grpSpPr>
          <a:xfrm rot="0">
            <a:off x="8409214" y="6533404"/>
            <a:ext cx="1406737" cy="1406732"/>
            <a:chOff x="0" y="0"/>
            <a:chExt cx="6350000" cy="6349975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3"/>
              <a:stretch>
                <a:fillRect l="-17872" t="0" r="-59904" b="0"/>
              </a:stretch>
            </a:blipFill>
          </p:spPr>
        </p:sp>
      </p:grpSp>
      <p:grpSp>
        <p:nvGrpSpPr>
          <p:cNvPr name="Group 46" id="46"/>
          <p:cNvGrpSpPr/>
          <p:nvPr/>
        </p:nvGrpSpPr>
        <p:grpSpPr>
          <a:xfrm rot="0">
            <a:off x="14512829" y="3962905"/>
            <a:ext cx="873484" cy="873484"/>
            <a:chOff x="0" y="0"/>
            <a:chExt cx="1164646" cy="1164646"/>
          </a:xfrm>
        </p:grpSpPr>
        <p:grpSp>
          <p:nvGrpSpPr>
            <p:cNvPr name="Group 47" id="47"/>
            <p:cNvGrpSpPr/>
            <p:nvPr/>
          </p:nvGrpSpPr>
          <p:grpSpPr>
            <a:xfrm rot="0">
              <a:off x="0" y="0"/>
              <a:ext cx="1164646" cy="1164646"/>
              <a:chOff x="0" y="0"/>
              <a:chExt cx="6350000" cy="6350000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DCDA"/>
              </a:solidFill>
            </p:spPr>
          </p:sp>
        </p:grpSp>
        <p:sp>
          <p:nvSpPr>
            <p:cNvPr name="Freeform 49" id="49"/>
            <p:cNvSpPr/>
            <p:nvPr/>
          </p:nvSpPr>
          <p:spPr>
            <a:xfrm flipH="false" flipV="false" rot="0">
              <a:off x="279402" y="288765"/>
              <a:ext cx="605842" cy="587116"/>
            </a:xfrm>
            <a:custGeom>
              <a:avLst/>
              <a:gdLst/>
              <a:ahLst/>
              <a:cxnLst/>
              <a:rect r="r" b="b" t="t" l="l"/>
              <a:pathLst>
                <a:path h="587116" w="605842">
                  <a:moveTo>
                    <a:pt x="0" y="0"/>
                  </a:moveTo>
                  <a:lnTo>
                    <a:pt x="605842" y="0"/>
                  </a:lnTo>
                  <a:lnTo>
                    <a:pt x="605842" y="587116"/>
                  </a:lnTo>
                  <a:lnTo>
                    <a:pt x="0" y="587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0" id="50"/>
          <p:cNvGrpSpPr/>
          <p:nvPr/>
        </p:nvGrpSpPr>
        <p:grpSpPr>
          <a:xfrm rot="0">
            <a:off x="11577357" y="3877236"/>
            <a:ext cx="2212607" cy="1327564"/>
            <a:chOff x="0" y="0"/>
            <a:chExt cx="6350000" cy="38100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24"/>
              <a:stretch>
                <a:fillRect l="0" t="-10416" r="0" b="0"/>
              </a:stretch>
            </a:blipFill>
          </p:spPr>
        </p:sp>
      </p:grpSp>
      <p:sp>
        <p:nvSpPr>
          <p:cNvPr name="Freeform 52" id="52"/>
          <p:cNvSpPr/>
          <p:nvPr/>
        </p:nvSpPr>
        <p:spPr>
          <a:xfrm flipH="false" flipV="false" rot="0">
            <a:off x="11192583" y="4948890"/>
            <a:ext cx="2955392" cy="1213935"/>
          </a:xfrm>
          <a:custGeom>
            <a:avLst/>
            <a:gdLst/>
            <a:ahLst/>
            <a:cxnLst/>
            <a:rect r="r" b="b" t="t" l="l"/>
            <a:pathLst>
              <a:path h="1213935" w="2955392">
                <a:moveTo>
                  <a:pt x="0" y="0"/>
                </a:moveTo>
                <a:lnTo>
                  <a:pt x="2955392" y="0"/>
                </a:lnTo>
                <a:lnTo>
                  <a:pt x="2955392" y="1213935"/>
                </a:lnTo>
                <a:lnTo>
                  <a:pt x="0" y="121393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3" id="53"/>
          <p:cNvGrpSpPr/>
          <p:nvPr/>
        </p:nvGrpSpPr>
        <p:grpSpPr>
          <a:xfrm rot="0">
            <a:off x="3397229" y="6535578"/>
            <a:ext cx="1406737" cy="1406732"/>
            <a:chOff x="0" y="0"/>
            <a:chExt cx="6350000" cy="6349975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5"/>
              <a:stretch>
                <a:fillRect l="-25046" t="0" r="-25046" b="0"/>
              </a:stretch>
            </a:blipFill>
          </p:spPr>
        </p:sp>
      </p:grpSp>
      <p:sp>
        <p:nvSpPr>
          <p:cNvPr name="Freeform 55" id="55"/>
          <p:cNvSpPr/>
          <p:nvPr/>
        </p:nvSpPr>
        <p:spPr>
          <a:xfrm flipH="false" flipV="false" rot="0">
            <a:off x="14512829" y="7098562"/>
            <a:ext cx="876850" cy="976991"/>
          </a:xfrm>
          <a:custGeom>
            <a:avLst/>
            <a:gdLst/>
            <a:ahLst/>
            <a:cxnLst/>
            <a:rect r="r" b="b" t="t" l="l"/>
            <a:pathLst>
              <a:path h="976991" w="876850">
                <a:moveTo>
                  <a:pt x="0" y="0"/>
                </a:moveTo>
                <a:lnTo>
                  <a:pt x="876850" y="0"/>
                </a:lnTo>
                <a:lnTo>
                  <a:pt x="876850" y="976991"/>
                </a:lnTo>
                <a:lnTo>
                  <a:pt x="0" y="97699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7799517" y="7098562"/>
            <a:ext cx="854625" cy="843748"/>
          </a:xfrm>
          <a:custGeom>
            <a:avLst/>
            <a:gdLst/>
            <a:ahLst/>
            <a:cxnLst/>
            <a:rect r="r" b="b" t="t" l="l"/>
            <a:pathLst>
              <a:path h="843748" w="854625">
                <a:moveTo>
                  <a:pt x="0" y="0"/>
                </a:moveTo>
                <a:lnTo>
                  <a:pt x="854626" y="0"/>
                </a:lnTo>
                <a:lnTo>
                  <a:pt x="854626" y="843748"/>
                </a:lnTo>
                <a:lnTo>
                  <a:pt x="0" y="84374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4681723" y="7238944"/>
            <a:ext cx="850105" cy="871902"/>
          </a:xfrm>
          <a:custGeom>
            <a:avLst/>
            <a:gdLst/>
            <a:ahLst/>
            <a:cxnLst/>
            <a:rect r="r" b="b" t="t" l="l"/>
            <a:pathLst>
              <a:path h="871902" w="850105">
                <a:moveTo>
                  <a:pt x="0" y="0"/>
                </a:moveTo>
                <a:lnTo>
                  <a:pt x="850105" y="0"/>
                </a:lnTo>
                <a:lnTo>
                  <a:pt x="850105" y="871902"/>
                </a:lnTo>
                <a:lnTo>
                  <a:pt x="0" y="87190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14868540" y="1975924"/>
            <a:ext cx="677519" cy="683500"/>
          </a:xfrm>
          <a:custGeom>
            <a:avLst/>
            <a:gdLst/>
            <a:ahLst/>
            <a:cxnLst/>
            <a:rect r="r" b="b" t="t" l="l"/>
            <a:pathLst>
              <a:path h="683500" w="677519">
                <a:moveTo>
                  <a:pt x="0" y="0"/>
                </a:moveTo>
                <a:lnTo>
                  <a:pt x="677519" y="0"/>
                </a:lnTo>
                <a:lnTo>
                  <a:pt x="677519" y="683500"/>
                </a:lnTo>
                <a:lnTo>
                  <a:pt x="0" y="6835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2051275" y="9428769"/>
            <a:ext cx="2152378" cy="858231"/>
          </a:xfrm>
          <a:custGeom>
            <a:avLst/>
            <a:gdLst/>
            <a:ahLst/>
            <a:cxnLst/>
            <a:rect r="r" b="b" t="t" l="l"/>
            <a:pathLst>
              <a:path h="858231" w="2152378">
                <a:moveTo>
                  <a:pt x="0" y="0"/>
                </a:moveTo>
                <a:lnTo>
                  <a:pt x="2152378" y="0"/>
                </a:lnTo>
                <a:lnTo>
                  <a:pt x="2152378" y="858231"/>
                </a:lnTo>
                <a:lnTo>
                  <a:pt x="0" y="858231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0" t="-1516" r="0" b="-1516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4273563" y="9428769"/>
            <a:ext cx="2482659" cy="851340"/>
          </a:xfrm>
          <a:custGeom>
            <a:avLst/>
            <a:gdLst/>
            <a:ahLst/>
            <a:cxnLst/>
            <a:rect r="r" b="b" t="t" l="l"/>
            <a:pathLst>
              <a:path h="851340" w="2482659">
                <a:moveTo>
                  <a:pt x="0" y="0"/>
                </a:moveTo>
                <a:lnTo>
                  <a:pt x="2482659" y="0"/>
                </a:lnTo>
                <a:lnTo>
                  <a:pt x="2482659" y="851340"/>
                </a:lnTo>
                <a:lnTo>
                  <a:pt x="0" y="851340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l="0" t="-3037" r="0" b="-3037"/>
            </a:stretch>
          </a:blipFill>
        </p:spPr>
      </p:sp>
      <p:grpSp>
        <p:nvGrpSpPr>
          <p:cNvPr name="Group 61" id="61"/>
          <p:cNvGrpSpPr/>
          <p:nvPr/>
        </p:nvGrpSpPr>
        <p:grpSpPr>
          <a:xfrm rot="0">
            <a:off x="11574534" y="9425100"/>
            <a:ext cx="4704947" cy="858231"/>
            <a:chOff x="0" y="0"/>
            <a:chExt cx="6273262" cy="1144308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2869837" cy="1144308"/>
            </a:xfrm>
            <a:custGeom>
              <a:avLst/>
              <a:gdLst/>
              <a:ahLst/>
              <a:cxnLst/>
              <a:rect r="r" b="b" t="t" l="l"/>
              <a:pathLst>
                <a:path h="1144308" w="2869837">
                  <a:moveTo>
                    <a:pt x="0" y="0"/>
                  </a:moveTo>
                  <a:lnTo>
                    <a:pt x="2869837" y="0"/>
                  </a:lnTo>
                  <a:lnTo>
                    <a:pt x="2869837" y="1144308"/>
                  </a:lnTo>
                  <a:lnTo>
                    <a:pt x="0" y="1144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/>
              <a:stretch>
                <a:fillRect l="0" t="-1516" r="0" b="-1516"/>
              </a:stretch>
            </a:blipFill>
          </p:spPr>
        </p:sp>
        <p:sp>
          <p:nvSpPr>
            <p:cNvPr name="Freeform 63" id="63"/>
            <p:cNvSpPr/>
            <p:nvPr/>
          </p:nvSpPr>
          <p:spPr>
            <a:xfrm flipH="false" flipV="false" rot="0">
              <a:off x="2963051" y="0"/>
              <a:ext cx="3310211" cy="1135120"/>
            </a:xfrm>
            <a:custGeom>
              <a:avLst/>
              <a:gdLst/>
              <a:ahLst/>
              <a:cxnLst/>
              <a:rect r="r" b="b" t="t" l="l"/>
              <a:pathLst>
                <a:path h="1135120" w="3310211">
                  <a:moveTo>
                    <a:pt x="0" y="0"/>
                  </a:moveTo>
                  <a:lnTo>
                    <a:pt x="3310211" y="0"/>
                  </a:lnTo>
                  <a:lnTo>
                    <a:pt x="3310211" y="1135120"/>
                  </a:lnTo>
                  <a:lnTo>
                    <a:pt x="0" y="1135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/>
              <a:stretch>
                <a:fillRect l="0" t="-3037" r="0" b="-3037"/>
              </a:stretch>
            </a:blipFill>
          </p:spPr>
        </p:sp>
      </p:grpSp>
      <p:grpSp>
        <p:nvGrpSpPr>
          <p:cNvPr name="Group 64" id="64"/>
          <p:cNvGrpSpPr/>
          <p:nvPr/>
        </p:nvGrpSpPr>
        <p:grpSpPr>
          <a:xfrm rot="0">
            <a:off x="6812904" y="9421878"/>
            <a:ext cx="4704947" cy="858231"/>
            <a:chOff x="0" y="0"/>
            <a:chExt cx="6273262" cy="1144308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2869837" cy="1144308"/>
            </a:xfrm>
            <a:custGeom>
              <a:avLst/>
              <a:gdLst/>
              <a:ahLst/>
              <a:cxnLst/>
              <a:rect r="r" b="b" t="t" l="l"/>
              <a:pathLst>
                <a:path h="1144308" w="2869837">
                  <a:moveTo>
                    <a:pt x="0" y="0"/>
                  </a:moveTo>
                  <a:lnTo>
                    <a:pt x="2869837" y="0"/>
                  </a:lnTo>
                  <a:lnTo>
                    <a:pt x="2869837" y="1144308"/>
                  </a:lnTo>
                  <a:lnTo>
                    <a:pt x="0" y="1144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/>
              <a:stretch>
                <a:fillRect l="0" t="-1516" r="0" b="-1516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0">
              <a:off x="2963051" y="0"/>
              <a:ext cx="3310211" cy="1135120"/>
            </a:xfrm>
            <a:custGeom>
              <a:avLst/>
              <a:gdLst/>
              <a:ahLst/>
              <a:cxnLst/>
              <a:rect r="r" b="b" t="t" l="l"/>
              <a:pathLst>
                <a:path h="1135120" w="3310211">
                  <a:moveTo>
                    <a:pt x="0" y="0"/>
                  </a:moveTo>
                  <a:lnTo>
                    <a:pt x="3310211" y="0"/>
                  </a:lnTo>
                  <a:lnTo>
                    <a:pt x="3310211" y="1135120"/>
                  </a:lnTo>
                  <a:lnTo>
                    <a:pt x="0" y="1135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/>
              <a:stretch>
                <a:fillRect l="0" t="-3037" r="0" b="-3037"/>
              </a:stretch>
            </a:blipFill>
          </p:spPr>
        </p:sp>
      </p:grpSp>
      <p:sp>
        <p:nvSpPr>
          <p:cNvPr name="TextBox 67" id="67"/>
          <p:cNvSpPr txBox="true"/>
          <p:nvPr/>
        </p:nvSpPr>
        <p:spPr>
          <a:xfrm rot="0">
            <a:off x="12161047" y="8129249"/>
            <a:ext cx="3531920" cy="502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sz="1632">
                <a:solidFill>
                  <a:srgbClr val="1A4844"/>
                </a:solidFill>
                <a:latin typeface="Prompt"/>
                <a:ea typeface="Prompt"/>
                <a:cs typeface="Prompt"/>
                <a:sym typeface="Prompt"/>
              </a:rPr>
              <a:t> จัดเก็บและจัดวาง</a:t>
            </a:r>
            <a:r>
              <a:rPr lang="en-US" sz="1632">
                <a:solidFill>
                  <a:srgbClr val="1A4844"/>
                </a:solidFill>
                <a:latin typeface="Prompt"/>
                <a:ea typeface="Prompt"/>
                <a:cs typeface="Prompt"/>
                <a:sym typeface="Prompt"/>
              </a:rPr>
              <a:t>เครื่องมือให้เป็นระเบียบ</a:t>
            </a:r>
          </a:p>
          <a:p>
            <a:pPr algn="ctr">
              <a:lnSpc>
                <a:spcPts val="1959"/>
              </a:lnSpc>
            </a:pPr>
            <a:r>
              <a:rPr lang="en-US" sz="1632">
                <a:solidFill>
                  <a:srgbClr val="1A4844"/>
                </a:solidFill>
                <a:latin typeface="Prompt"/>
                <a:ea typeface="Prompt"/>
                <a:cs typeface="Prompt"/>
                <a:sym typeface="Prompt"/>
              </a:rPr>
              <a:t>และเก็บให้พ้นมือเด็ก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7046057" y="7977451"/>
            <a:ext cx="4133052" cy="1107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85"/>
              </a:lnSpc>
            </a:pPr>
            <a:r>
              <a:rPr lang="en-US" sz="1632">
                <a:solidFill>
                  <a:srgbClr val="FFFBF5"/>
                </a:solidFill>
                <a:latin typeface="Prompt Light"/>
                <a:ea typeface="Prompt Light"/>
                <a:cs typeface="Prompt Light"/>
                <a:sym typeface="Prompt Light"/>
              </a:rPr>
              <a:t>หลังการใช้งานทุกครั้ง ควรทำความสะอาด</a:t>
            </a:r>
          </a:p>
          <a:p>
            <a:pPr algn="ctr">
              <a:lnSpc>
                <a:spcPts val="2285"/>
              </a:lnSpc>
            </a:pPr>
            <a:r>
              <a:rPr lang="en-US" sz="1632">
                <a:solidFill>
                  <a:srgbClr val="FFFBF5"/>
                </a:solidFill>
                <a:latin typeface="Prompt Light"/>
                <a:ea typeface="Prompt Light"/>
                <a:cs typeface="Prompt Light"/>
                <a:sym typeface="Prompt Light"/>
              </a:rPr>
              <a:t>และบำรุงรักษาเครื่องมือ</a:t>
            </a:r>
          </a:p>
          <a:p>
            <a:pPr algn="ctr">
              <a:lnSpc>
                <a:spcPts val="2285"/>
              </a:lnSpc>
            </a:pPr>
            <a:r>
              <a:rPr lang="en-US" sz="1632">
                <a:solidFill>
                  <a:srgbClr val="FFFBF5"/>
                </a:solidFill>
                <a:latin typeface="Prompt Light"/>
                <a:ea typeface="Prompt Light"/>
                <a:cs typeface="Prompt Light"/>
                <a:sym typeface="Prompt Light"/>
              </a:rPr>
              <a:t>แล้วนำเก็บเข้าที่ให้เรียบร้อย</a:t>
            </a:r>
          </a:p>
          <a:p>
            <a:pPr algn="ctr" marL="0" indent="0" lvl="0">
              <a:lnSpc>
                <a:spcPts val="2000"/>
              </a:lnSpc>
              <a:spcBef>
                <a:spcPct val="0"/>
              </a:spcBef>
            </a:pPr>
          </a:p>
        </p:txBody>
      </p:sp>
      <p:grpSp>
        <p:nvGrpSpPr>
          <p:cNvPr name="Group 69" id="69"/>
          <p:cNvGrpSpPr/>
          <p:nvPr/>
        </p:nvGrpSpPr>
        <p:grpSpPr>
          <a:xfrm rot="0">
            <a:off x="2331577" y="658945"/>
            <a:ext cx="10161279" cy="949582"/>
            <a:chOff x="0" y="0"/>
            <a:chExt cx="13548372" cy="1266109"/>
          </a:xfrm>
        </p:grpSpPr>
        <p:sp>
          <p:nvSpPr>
            <p:cNvPr name="TextBox 70" id="70"/>
            <p:cNvSpPr txBox="true"/>
            <p:nvPr/>
          </p:nvSpPr>
          <p:spPr>
            <a:xfrm rot="0">
              <a:off x="0" y="9525"/>
              <a:ext cx="13548372" cy="8199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98"/>
                </a:lnSpc>
              </a:pPr>
              <a:r>
                <a:rPr lang="en-US" b="true" sz="4082" spc="-40">
                  <a:solidFill>
                    <a:srgbClr val="1A4844"/>
                  </a:solidFill>
                  <a:latin typeface="Prompt Heavy"/>
                  <a:ea typeface="Prompt Heavy"/>
                  <a:cs typeface="Prompt Heavy"/>
                  <a:sym typeface="Prompt Heavy"/>
                </a:rPr>
                <a:t>หลักการใช้เครื่องมืองานช่างอย่างปลอดภัย</a:t>
              </a:r>
            </a:p>
          </p:txBody>
        </p:sp>
        <p:sp>
          <p:nvSpPr>
            <p:cNvPr name="TextBox 71" id="71"/>
            <p:cNvSpPr txBox="true"/>
            <p:nvPr/>
          </p:nvSpPr>
          <p:spPr>
            <a:xfrm rot="0">
              <a:off x="0" y="940949"/>
              <a:ext cx="13548372" cy="3171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000"/>
                </a:lnSpc>
              </a:pPr>
            </a:p>
          </p:txBody>
        </p:sp>
      </p:grpSp>
      <p:sp>
        <p:nvSpPr>
          <p:cNvPr name="TextBox 72" id="72"/>
          <p:cNvSpPr txBox="true"/>
          <p:nvPr/>
        </p:nvSpPr>
        <p:spPr>
          <a:xfrm rot="0">
            <a:off x="11531778" y="2520570"/>
            <a:ext cx="3298892" cy="566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85"/>
              </a:lnSpc>
            </a:pPr>
            <a:r>
              <a:rPr lang="en-US" sz="1632">
                <a:solidFill>
                  <a:srgbClr val="1A4844"/>
                </a:solidFill>
                <a:latin typeface="Prompt Light"/>
                <a:ea typeface="Prompt Light"/>
                <a:cs typeface="Prompt Light"/>
                <a:sym typeface="Prompt Light"/>
              </a:rPr>
              <a:t>เรียนรู้วิธีการใช้</a:t>
            </a:r>
            <a:r>
              <a:rPr lang="en-US" sz="1632">
                <a:solidFill>
                  <a:srgbClr val="1A4844"/>
                </a:solidFill>
                <a:latin typeface="Prompt Light"/>
                <a:ea typeface="Prompt Light"/>
                <a:cs typeface="Prompt Light"/>
                <a:sym typeface="Prompt Light"/>
              </a:rPr>
              <a:t>เครื่องมือและอุปกรณ์</a:t>
            </a:r>
          </a:p>
          <a:p>
            <a:pPr algn="ctr" marL="0" indent="0" lvl="0">
              <a:lnSpc>
                <a:spcPts val="2285"/>
              </a:lnSpc>
              <a:spcBef>
                <a:spcPct val="0"/>
              </a:spcBef>
            </a:pPr>
            <a:r>
              <a:rPr lang="en-US" sz="1632">
                <a:solidFill>
                  <a:srgbClr val="1A4844"/>
                </a:solidFill>
                <a:latin typeface="Prompt Light"/>
                <a:ea typeface="Prompt Light"/>
                <a:cs typeface="Prompt Light"/>
                <a:sym typeface="Prompt Light"/>
              </a:rPr>
              <a:t>อย่างถูกต้อง เหมาะสมกับชนิดของงาน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13418542" y="538123"/>
            <a:ext cx="2700019" cy="687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7"/>
              </a:lnSpc>
            </a:pPr>
            <a:r>
              <a:rPr lang="en-US" sz="1904" b="true">
                <a:solidFill>
                  <a:srgbClr val="1A4844"/>
                </a:solidFill>
                <a:latin typeface="Prompt Bold"/>
                <a:ea typeface="Prompt Bold"/>
                <a:cs typeface="Prompt Bold"/>
                <a:sym typeface="Prompt Bold"/>
              </a:rPr>
              <a:t>หน่วยการเรียนรู้ที่ 4</a:t>
            </a:r>
          </a:p>
          <a:p>
            <a:pPr algn="l">
              <a:lnSpc>
                <a:spcPts val="2857"/>
              </a:lnSpc>
            </a:pPr>
            <a:r>
              <a:rPr lang="en-US" sz="1904" b="true">
                <a:solidFill>
                  <a:srgbClr val="1A4844"/>
                </a:solidFill>
                <a:latin typeface="Prompt Bold"/>
                <a:ea typeface="Prompt Bold"/>
                <a:cs typeface="Prompt Bold"/>
                <a:sym typeface="Prompt Bold"/>
              </a:rPr>
              <a:t>การปฏิบัติงานช่างในบ้าน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8226830" y="327842"/>
            <a:ext cx="3681539" cy="294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476"/>
              </a:lnSpc>
              <a:spcBef>
                <a:spcPct val="0"/>
              </a:spcBef>
            </a:pPr>
            <a:r>
              <a:rPr lang="en-US" sz="1768">
                <a:solidFill>
                  <a:srgbClr val="1A4844"/>
                </a:solidFill>
                <a:latin typeface="Prompt"/>
                <a:ea typeface="Prompt"/>
                <a:cs typeface="Prompt"/>
                <a:sym typeface="Prompt"/>
              </a:rPr>
              <a:t>ใบความรู้อินโฟกราฟิก (Infographic)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2438194" y="8170379"/>
            <a:ext cx="3824045" cy="502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sz="1632">
                <a:solidFill>
                  <a:srgbClr val="FFFBF5"/>
                </a:solidFill>
                <a:latin typeface="Prompt"/>
                <a:ea typeface="Prompt"/>
                <a:cs typeface="Prompt"/>
                <a:sym typeface="Prompt"/>
              </a:rPr>
              <a:t>ตรวจสอบสภาพเครื่องมือก่อนใช้งานอยู่เสมอ</a:t>
            </a:r>
          </a:p>
          <a:p>
            <a:pPr algn="ctr">
              <a:lnSpc>
                <a:spcPts val="1959"/>
              </a:lnSpc>
            </a:pPr>
            <a:r>
              <a:rPr lang="en-US" sz="1632">
                <a:solidFill>
                  <a:srgbClr val="FFFBF5"/>
                </a:solidFill>
                <a:latin typeface="Prompt"/>
                <a:ea typeface="Prompt"/>
                <a:cs typeface="Prompt"/>
                <a:sym typeface="Prompt"/>
              </a:rPr>
              <a:t>หากพบว่าชำรุดให้นำไปซ่อมแซม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7412217" y="5131425"/>
            <a:ext cx="3668084" cy="852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85"/>
              </a:lnSpc>
            </a:pPr>
            <a:r>
              <a:rPr lang="en-US" sz="1632">
                <a:solidFill>
                  <a:srgbClr val="1A4844"/>
                </a:solidFill>
                <a:latin typeface="Prompt Light"/>
                <a:ea typeface="Prompt Light"/>
                <a:cs typeface="Prompt Light"/>
                <a:sym typeface="Prompt Light"/>
              </a:rPr>
              <a:t>ขณะใช้เครื่องมือและอุปกรณ์</a:t>
            </a:r>
          </a:p>
          <a:p>
            <a:pPr algn="ctr">
              <a:lnSpc>
                <a:spcPts val="2285"/>
              </a:lnSpc>
            </a:pPr>
            <a:r>
              <a:rPr lang="en-US" sz="1632">
                <a:solidFill>
                  <a:srgbClr val="1A4844"/>
                </a:solidFill>
                <a:latin typeface="Prompt Light"/>
                <a:ea typeface="Prompt Light"/>
                <a:cs typeface="Prompt Light"/>
                <a:sym typeface="Prompt Light"/>
              </a:rPr>
              <a:t>ประเภทเครื่องใช้ไฟฟ้า หรือของมีคม </a:t>
            </a:r>
          </a:p>
          <a:p>
            <a:pPr algn="ctr">
              <a:lnSpc>
                <a:spcPts val="2285"/>
              </a:lnSpc>
            </a:pPr>
            <a:r>
              <a:rPr lang="en-US" sz="1632">
                <a:solidFill>
                  <a:srgbClr val="1A4844"/>
                </a:solidFill>
                <a:latin typeface="Prompt Light"/>
                <a:ea typeface="Prompt Light"/>
                <a:cs typeface="Prompt Light"/>
                <a:sym typeface="Prompt Light"/>
              </a:rPr>
              <a:t>ควรอยู่ในภาวะ</a:t>
            </a:r>
            <a:r>
              <a:rPr lang="en-US" sz="1632">
                <a:solidFill>
                  <a:srgbClr val="1A4844"/>
                </a:solidFill>
                <a:latin typeface="Prompt Light"/>
                <a:ea typeface="Prompt Light"/>
                <a:cs typeface="Prompt Light"/>
                <a:sym typeface="Prompt Light"/>
              </a:rPr>
              <a:t>ทางอารมณ์ปกติ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11246926" y="5097306"/>
            <a:ext cx="2846706" cy="852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85"/>
              </a:lnSpc>
            </a:pPr>
            <a:r>
              <a:rPr lang="en-US" sz="1632">
                <a:solidFill>
                  <a:srgbClr val="1A4844"/>
                </a:solidFill>
                <a:latin typeface="Prompt Light"/>
                <a:ea typeface="Prompt Light"/>
                <a:cs typeface="Prompt Light"/>
                <a:sym typeface="Prompt Light"/>
              </a:rPr>
              <a:t>ขณะใช้เครื่องมือและอุปกรณ์</a:t>
            </a:r>
          </a:p>
          <a:p>
            <a:pPr algn="ctr">
              <a:lnSpc>
                <a:spcPts val="2285"/>
              </a:lnSpc>
            </a:pPr>
            <a:r>
              <a:rPr lang="en-US" sz="1632">
                <a:solidFill>
                  <a:srgbClr val="1A4844"/>
                </a:solidFill>
                <a:latin typeface="Prompt Light"/>
                <a:ea typeface="Prompt Light"/>
                <a:cs typeface="Prompt Light"/>
                <a:sym typeface="Prompt Light"/>
              </a:rPr>
              <a:t>ไม่ควรดื่มสุรา หรือของมึนเมา </a:t>
            </a:r>
          </a:p>
          <a:p>
            <a:pPr algn="ctr">
              <a:lnSpc>
                <a:spcPts val="2285"/>
              </a:lnSpc>
            </a:pPr>
            <a:r>
              <a:rPr lang="en-US" sz="1632">
                <a:solidFill>
                  <a:srgbClr val="1A4844"/>
                </a:solidFill>
                <a:latin typeface="Prompt Light"/>
                <a:ea typeface="Prompt Light"/>
                <a:cs typeface="Prompt Light"/>
                <a:sym typeface="Prompt Light"/>
              </a:rPr>
              <a:t>หรือยาที่มีฤทธิ์กดประสาท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18C0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7282048">
            <a:off x="5328488" y="6541761"/>
            <a:ext cx="2967657" cy="2997634"/>
          </a:xfrm>
          <a:custGeom>
            <a:avLst/>
            <a:gdLst/>
            <a:ahLst/>
            <a:cxnLst/>
            <a:rect r="r" b="b" t="t" l="l"/>
            <a:pathLst>
              <a:path h="2997634" w="2967657">
                <a:moveTo>
                  <a:pt x="0" y="0"/>
                </a:moveTo>
                <a:lnTo>
                  <a:pt x="2967658" y="0"/>
                </a:lnTo>
                <a:lnTo>
                  <a:pt x="2967658" y="2997634"/>
                </a:lnTo>
                <a:lnTo>
                  <a:pt x="0" y="2997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074124" y="-748256"/>
            <a:ext cx="6793765" cy="8545616"/>
          </a:xfrm>
          <a:custGeom>
            <a:avLst/>
            <a:gdLst/>
            <a:ahLst/>
            <a:cxnLst/>
            <a:rect r="r" b="b" t="t" l="l"/>
            <a:pathLst>
              <a:path h="8545616" w="6793765">
                <a:moveTo>
                  <a:pt x="0" y="0"/>
                </a:moveTo>
                <a:lnTo>
                  <a:pt x="6793766" y="0"/>
                </a:lnTo>
                <a:lnTo>
                  <a:pt x="6793766" y="8545617"/>
                </a:lnTo>
                <a:lnTo>
                  <a:pt x="0" y="8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2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209884" y="2004204"/>
            <a:ext cx="3591421" cy="1652054"/>
          </a:xfrm>
          <a:custGeom>
            <a:avLst/>
            <a:gdLst/>
            <a:ahLst/>
            <a:cxnLst/>
            <a:rect r="r" b="b" t="t" l="l"/>
            <a:pathLst>
              <a:path h="1652054" w="3591421">
                <a:moveTo>
                  <a:pt x="0" y="0"/>
                </a:moveTo>
                <a:lnTo>
                  <a:pt x="3591421" y="0"/>
                </a:lnTo>
                <a:lnTo>
                  <a:pt x="3591421" y="1652054"/>
                </a:lnTo>
                <a:lnTo>
                  <a:pt x="0" y="1652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 rot="0">
            <a:off x="1821915" y="1028700"/>
            <a:ext cx="5183680" cy="7498668"/>
          </a:xfrm>
          <a:prstGeom prst="rect">
            <a:avLst/>
          </a:prstGeom>
          <a:solidFill>
            <a:srgbClr val="213B3B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-1407767" y="4244211"/>
            <a:ext cx="6882748" cy="2443376"/>
          </a:xfrm>
          <a:custGeom>
            <a:avLst/>
            <a:gdLst/>
            <a:ahLst/>
            <a:cxnLst/>
            <a:rect r="r" b="b" t="t" l="l"/>
            <a:pathLst>
              <a:path h="2443376" w="6882748">
                <a:moveTo>
                  <a:pt x="0" y="0"/>
                </a:moveTo>
                <a:lnTo>
                  <a:pt x="6882748" y="0"/>
                </a:lnTo>
                <a:lnTo>
                  <a:pt x="6882748" y="2443375"/>
                </a:lnTo>
                <a:lnTo>
                  <a:pt x="0" y="2443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015192" y="1260336"/>
            <a:ext cx="4797125" cy="7035395"/>
          </a:xfrm>
          <a:custGeom>
            <a:avLst/>
            <a:gdLst/>
            <a:ahLst/>
            <a:cxnLst/>
            <a:rect r="r" b="b" t="t" l="l"/>
            <a:pathLst>
              <a:path h="7035395" w="4797125">
                <a:moveTo>
                  <a:pt x="0" y="0"/>
                </a:moveTo>
                <a:lnTo>
                  <a:pt x="4797125" y="0"/>
                </a:lnTo>
                <a:lnTo>
                  <a:pt x="4797125" y="7035395"/>
                </a:lnTo>
                <a:lnTo>
                  <a:pt x="0" y="70353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9993" t="0" r="-59993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87638" y="6000148"/>
            <a:ext cx="3819105" cy="1374878"/>
          </a:xfrm>
          <a:custGeom>
            <a:avLst/>
            <a:gdLst/>
            <a:ahLst/>
            <a:cxnLst/>
            <a:rect r="r" b="b" t="t" l="l"/>
            <a:pathLst>
              <a:path h="1374878" w="3819105">
                <a:moveTo>
                  <a:pt x="0" y="0"/>
                </a:moveTo>
                <a:lnTo>
                  <a:pt x="3819105" y="0"/>
                </a:lnTo>
                <a:lnTo>
                  <a:pt x="3819105" y="1374877"/>
                </a:lnTo>
                <a:lnTo>
                  <a:pt x="0" y="13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144000" y="2323611"/>
            <a:ext cx="8404779" cy="4794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65"/>
              </a:lnSpc>
            </a:pPr>
            <a:r>
              <a:rPr lang="en-US" sz="6931" spc="138">
                <a:solidFill>
                  <a:srgbClr val="F6E9E1"/>
                </a:solidFill>
                <a:latin typeface="Sriracha"/>
                <a:ea typeface="Sriracha"/>
                <a:cs typeface="Sriracha"/>
                <a:sym typeface="Sriracha"/>
              </a:rPr>
              <a:t>เครื่องมือ เครื่องใช้</a:t>
            </a:r>
          </a:p>
          <a:p>
            <a:pPr algn="l">
              <a:lnSpc>
                <a:spcPts val="9565"/>
              </a:lnSpc>
            </a:pPr>
            <a:r>
              <a:rPr lang="en-US" sz="6931" spc="138">
                <a:solidFill>
                  <a:srgbClr val="F6E9E1"/>
                </a:solidFill>
                <a:latin typeface="Sriracha"/>
                <a:ea typeface="Sriracha"/>
                <a:cs typeface="Sriracha"/>
                <a:sym typeface="Sriracha"/>
              </a:rPr>
              <a:t>ในการซ่อมแซมและ</a:t>
            </a:r>
          </a:p>
          <a:p>
            <a:pPr algn="l">
              <a:lnSpc>
                <a:spcPts val="9565"/>
              </a:lnSpc>
            </a:pPr>
            <a:r>
              <a:rPr lang="en-US" sz="6931" spc="138">
                <a:solidFill>
                  <a:srgbClr val="F6E9E1"/>
                </a:solidFill>
                <a:latin typeface="Sriracha"/>
                <a:ea typeface="Sriracha"/>
                <a:cs typeface="Sriracha"/>
                <a:sym typeface="Sriracha"/>
              </a:rPr>
              <a:t>ติดตั้งอุปกรณ์ เครื่องใช้ภายในบ้าน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18C0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531893" y="737839"/>
            <a:ext cx="3529962" cy="3353464"/>
          </a:xfrm>
          <a:custGeom>
            <a:avLst/>
            <a:gdLst/>
            <a:ahLst/>
            <a:cxnLst/>
            <a:rect r="r" b="b" t="t" l="l"/>
            <a:pathLst>
              <a:path h="3353464" w="3529962">
                <a:moveTo>
                  <a:pt x="0" y="0"/>
                </a:moveTo>
                <a:lnTo>
                  <a:pt x="3529961" y="0"/>
                </a:lnTo>
                <a:lnTo>
                  <a:pt x="3529961" y="3353464"/>
                </a:lnTo>
                <a:lnTo>
                  <a:pt x="0" y="33534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26146" y="772398"/>
            <a:ext cx="5091793" cy="2342225"/>
          </a:xfrm>
          <a:custGeom>
            <a:avLst/>
            <a:gdLst/>
            <a:ahLst/>
            <a:cxnLst/>
            <a:rect r="r" b="b" t="t" l="l"/>
            <a:pathLst>
              <a:path h="2342225" w="5091793">
                <a:moveTo>
                  <a:pt x="0" y="0"/>
                </a:moveTo>
                <a:lnTo>
                  <a:pt x="5091793" y="0"/>
                </a:lnTo>
                <a:lnTo>
                  <a:pt x="5091793" y="2342225"/>
                </a:lnTo>
                <a:lnTo>
                  <a:pt x="0" y="2342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089317" y="3039105"/>
            <a:ext cx="4167118" cy="2104395"/>
          </a:xfrm>
          <a:custGeom>
            <a:avLst/>
            <a:gdLst/>
            <a:ahLst/>
            <a:cxnLst/>
            <a:rect r="r" b="b" t="t" l="l"/>
            <a:pathLst>
              <a:path h="2104395" w="4167118">
                <a:moveTo>
                  <a:pt x="0" y="0"/>
                </a:moveTo>
                <a:lnTo>
                  <a:pt x="4167118" y="0"/>
                </a:lnTo>
                <a:lnTo>
                  <a:pt x="4167118" y="2104395"/>
                </a:lnTo>
                <a:lnTo>
                  <a:pt x="0" y="21043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579105" y="1471660"/>
            <a:ext cx="9129790" cy="1885821"/>
            <a:chOff x="0" y="0"/>
            <a:chExt cx="12173053" cy="2514428"/>
          </a:xfrm>
        </p:grpSpPr>
        <p:sp>
          <p:nvSpPr>
            <p:cNvPr name="AutoShape 6" id="6"/>
            <p:cNvSpPr/>
            <p:nvPr/>
          </p:nvSpPr>
          <p:spPr>
            <a:xfrm rot="0">
              <a:off x="0" y="0"/>
              <a:ext cx="12173053" cy="2514428"/>
            </a:xfrm>
            <a:prstGeom prst="rect">
              <a:avLst/>
            </a:prstGeom>
            <a:solidFill>
              <a:srgbClr val="213B3B"/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433682" y="765158"/>
              <a:ext cx="11305689" cy="1466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7500" spc="150">
                  <a:solidFill>
                    <a:srgbClr val="D18C03"/>
                  </a:solidFill>
                  <a:latin typeface="Sriracha"/>
                  <a:ea typeface="Sriracha"/>
                  <a:cs typeface="Sriracha"/>
                  <a:sym typeface="Sriracha"/>
                </a:rPr>
                <a:t>เครื่องมือสำหรับวัด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0" y="2958534"/>
            <a:ext cx="5275676" cy="5619681"/>
            <a:chOff x="0" y="0"/>
            <a:chExt cx="7034235" cy="7492908"/>
          </a:xfrm>
        </p:grpSpPr>
        <p:sp>
          <p:nvSpPr>
            <p:cNvPr name="Freeform 9" id="9"/>
            <p:cNvSpPr/>
            <p:nvPr/>
          </p:nvSpPr>
          <p:spPr>
            <a:xfrm flipH="false" flipV="false" rot="-2185229">
              <a:off x="986736" y="967289"/>
              <a:ext cx="4880180" cy="4929475"/>
            </a:xfrm>
            <a:custGeom>
              <a:avLst/>
              <a:gdLst/>
              <a:ahLst/>
              <a:cxnLst/>
              <a:rect r="r" b="b" t="t" l="l"/>
              <a:pathLst>
                <a:path h="4929475" w="4880180">
                  <a:moveTo>
                    <a:pt x="0" y="0"/>
                  </a:moveTo>
                  <a:lnTo>
                    <a:pt x="4880181" y="0"/>
                  </a:lnTo>
                  <a:lnTo>
                    <a:pt x="4880181" y="4929475"/>
                  </a:lnTo>
                  <a:lnTo>
                    <a:pt x="0" y="4929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50250" y="6495557"/>
              <a:ext cx="6983986" cy="9973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456"/>
                </a:lnSpc>
              </a:pPr>
              <a:r>
                <a:rPr lang="en-US" sz="4304" spc="43">
                  <a:solidFill>
                    <a:srgbClr val="213B3B"/>
                  </a:solidFill>
                  <a:latin typeface="Sriracha"/>
                  <a:ea typeface="Sriracha"/>
                  <a:cs typeface="Sriracha"/>
                  <a:sym typeface="Sriracha"/>
                </a:rPr>
                <a:t>ฉากเหล็ก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673385" y="3787129"/>
            <a:ext cx="3663997" cy="3663997"/>
          </a:xfrm>
          <a:custGeom>
            <a:avLst/>
            <a:gdLst/>
            <a:ahLst/>
            <a:cxnLst/>
            <a:rect r="r" b="b" t="t" l="l"/>
            <a:pathLst>
              <a:path h="3663997" w="3663997">
                <a:moveTo>
                  <a:pt x="0" y="0"/>
                </a:moveTo>
                <a:lnTo>
                  <a:pt x="3663996" y="0"/>
                </a:lnTo>
                <a:lnTo>
                  <a:pt x="3663996" y="3663996"/>
                </a:lnTo>
                <a:lnTo>
                  <a:pt x="0" y="3663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4337381" y="2958534"/>
            <a:ext cx="5275676" cy="5619681"/>
            <a:chOff x="0" y="0"/>
            <a:chExt cx="7034235" cy="7492908"/>
          </a:xfrm>
        </p:grpSpPr>
        <p:sp>
          <p:nvSpPr>
            <p:cNvPr name="Freeform 13" id="13"/>
            <p:cNvSpPr/>
            <p:nvPr/>
          </p:nvSpPr>
          <p:spPr>
            <a:xfrm flipH="false" flipV="false" rot="-2185229">
              <a:off x="986736" y="967289"/>
              <a:ext cx="4880180" cy="4929475"/>
            </a:xfrm>
            <a:custGeom>
              <a:avLst/>
              <a:gdLst/>
              <a:ahLst/>
              <a:cxnLst/>
              <a:rect r="r" b="b" t="t" l="l"/>
              <a:pathLst>
                <a:path h="4929475" w="4880180">
                  <a:moveTo>
                    <a:pt x="0" y="0"/>
                  </a:moveTo>
                  <a:lnTo>
                    <a:pt x="4880181" y="0"/>
                  </a:lnTo>
                  <a:lnTo>
                    <a:pt x="4880181" y="4929475"/>
                  </a:lnTo>
                  <a:lnTo>
                    <a:pt x="0" y="4929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50250" y="6495557"/>
              <a:ext cx="6983986" cy="9973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456"/>
                </a:lnSpc>
              </a:pPr>
              <a:r>
                <a:rPr lang="en-US" sz="4304" spc="43">
                  <a:solidFill>
                    <a:srgbClr val="213B3B"/>
                  </a:solidFill>
                  <a:latin typeface="Sriracha"/>
                  <a:ea typeface="Sriracha"/>
                  <a:cs typeface="Sriracha"/>
                  <a:sym typeface="Sriracha"/>
                </a:rPr>
                <a:t>ฉากรวม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642797" y="2809286"/>
            <a:ext cx="5275676" cy="5619681"/>
            <a:chOff x="0" y="0"/>
            <a:chExt cx="7034235" cy="7492908"/>
          </a:xfrm>
        </p:grpSpPr>
        <p:sp>
          <p:nvSpPr>
            <p:cNvPr name="Freeform 16" id="16"/>
            <p:cNvSpPr/>
            <p:nvPr/>
          </p:nvSpPr>
          <p:spPr>
            <a:xfrm flipH="false" flipV="false" rot="-2185229">
              <a:off x="986736" y="967289"/>
              <a:ext cx="4880180" cy="4929475"/>
            </a:xfrm>
            <a:custGeom>
              <a:avLst/>
              <a:gdLst/>
              <a:ahLst/>
              <a:cxnLst/>
              <a:rect r="r" b="b" t="t" l="l"/>
              <a:pathLst>
                <a:path h="4929475" w="4880180">
                  <a:moveTo>
                    <a:pt x="0" y="0"/>
                  </a:moveTo>
                  <a:lnTo>
                    <a:pt x="4880181" y="0"/>
                  </a:lnTo>
                  <a:lnTo>
                    <a:pt x="4880181" y="4929475"/>
                  </a:lnTo>
                  <a:lnTo>
                    <a:pt x="0" y="4929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50250" y="6495557"/>
              <a:ext cx="6983986" cy="9973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456"/>
                </a:lnSpc>
              </a:pPr>
              <a:r>
                <a:rPr lang="en-US" sz="4304" spc="43">
                  <a:solidFill>
                    <a:srgbClr val="213B3B"/>
                  </a:solidFill>
                  <a:latin typeface="Sriracha"/>
                  <a:ea typeface="Sriracha"/>
                  <a:cs typeface="Sriracha"/>
                  <a:sym typeface="Sriracha"/>
                </a:rPr>
                <a:t>ตลับเมตร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9856747" y="4344969"/>
            <a:ext cx="2798112" cy="2128314"/>
          </a:xfrm>
          <a:custGeom>
            <a:avLst/>
            <a:gdLst/>
            <a:ahLst/>
            <a:cxnLst/>
            <a:rect r="r" b="b" t="t" l="l"/>
            <a:pathLst>
              <a:path h="2128314" w="2798112">
                <a:moveTo>
                  <a:pt x="0" y="0"/>
                </a:moveTo>
                <a:lnTo>
                  <a:pt x="2798112" y="0"/>
                </a:lnTo>
                <a:lnTo>
                  <a:pt x="2798112" y="2128314"/>
                </a:lnTo>
                <a:lnTo>
                  <a:pt x="0" y="2128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3012324" y="2809286"/>
            <a:ext cx="5275676" cy="5619681"/>
            <a:chOff x="0" y="0"/>
            <a:chExt cx="7034235" cy="7492908"/>
          </a:xfrm>
        </p:grpSpPr>
        <p:sp>
          <p:nvSpPr>
            <p:cNvPr name="Freeform 20" id="20"/>
            <p:cNvSpPr/>
            <p:nvPr/>
          </p:nvSpPr>
          <p:spPr>
            <a:xfrm flipH="false" flipV="false" rot="-2185229">
              <a:off x="986736" y="967289"/>
              <a:ext cx="4880180" cy="4929475"/>
            </a:xfrm>
            <a:custGeom>
              <a:avLst/>
              <a:gdLst/>
              <a:ahLst/>
              <a:cxnLst/>
              <a:rect r="r" b="b" t="t" l="l"/>
              <a:pathLst>
                <a:path h="4929475" w="4880180">
                  <a:moveTo>
                    <a:pt x="0" y="0"/>
                  </a:moveTo>
                  <a:lnTo>
                    <a:pt x="4880181" y="0"/>
                  </a:lnTo>
                  <a:lnTo>
                    <a:pt x="4880181" y="4929475"/>
                  </a:lnTo>
                  <a:lnTo>
                    <a:pt x="0" y="4929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50250" y="6495557"/>
              <a:ext cx="6983986" cy="9973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456"/>
                </a:lnSpc>
              </a:pPr>
              <a:r>
                <a:rPr lang="en-US" sz="4304" spc="43">
                  <a:solidFill>
                    <a:srgbClr val="213B3B"/>
                  </a:solidFill>
                  <a:latin typeface="Sriracha"/>
                  <a:ea typeface="Sriracha"/>
                  <a:cs typeface="Sriracha"/>
                  <a:sym typeface="Sriracha"/>
                </a:rPr>
                <a:t>ไม้บรรทัดเหล็ก</a:t>
              </a: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5205696" y="3634793"/>
            <a:ext cx="3437102" cy="3437102"/>
          </a:xfrm>
          <a:custGeom>
            <a:avLst/>
            <a:gdLst/>
            <a:ahLst/>
            <a:cxnLst/>
            <a:rect r="r" b="b" t="t" l="l"/>
            <a:pathLst>
              <a:path h="3437102" w="3437102">
                <a:moveTo>
                  <a:pt x="0" y="0"/>
                </a:moveTo>
                <a:lnTo>
                  <a:pt x="3437101" y="0"/>
                </a:lnTo>
                <a:lnTo>
                  <a:pt x="3437101" y="3437101"/>
                </a:lnTo>
                <a:lnTo>
                  <a:pt x="0" y="34371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4166124" y="4344969"/>
            <a:ext cx="2947030" cy="2016748"/>
          </a:xfrm>
          <a:custGeom>
            <a:avLst/>
            <a:gdLst/>
            <a:ahLst/>
            <a:cxnLst/>
            <a:rect r="r" b="b" t="t" l="l"/>
            <a:pathLst>
              <a:path h="2016748" w="2947030">
                <a:moveTo>
                  <a:pt x="0" y="0"/>
                </a:moveTo>
                <a:lnTo>
                  <a:pt x="2947030" y="0"/>
                </a:lnTo>
                <a:lnTo>
                  <a:pt x="2947030" y="2016749"/>
                </a:lnTo>
                <a:lnTo>
                  <a:pt x="0" y="20167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3295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583291" y="8521065"/>
            <a:ext cx="3754091" cy="141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ใช้วัดขนาดการสร้างมุมฉาก</a:t>
            </a: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วัดความกว้าง ยาว และลึกของชิ้นงาน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098174" y="8521065"/>
            <a:ext cx="3754091" cy="141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ใช้วัด หรือตรวจสอบมุม 45,90 องศา วัดแนวดิ่ง แนวนอนของชิ้นงาน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773117" y="8521065"/>
            <a:ext cx="3754091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ใช้วัดระยะสั้น ใช้ขีดเส้น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403590" y="8521065"/>
            <a:ext cx="3754091" cy="141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ใช้วัดภายในและภายนอก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ชิ้นงาน มีขนาดเล็ก </a:t>
            </a: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พกพาสะดวก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DAEk_rlp978</dc:identifier>
  <dcterms:modified xsi:type="dcterms:W3CDTF">2011-08-01T06:04:30Z</dcterms:modified>
  <cp:revision>1</cp:revision>
  <dc:title>เครื่องมือเครื่องใช้ในการซ่อมแซม</dc:title>
</cp:coreProperties>
</file>