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FFFF"/>
    <a:srgbClr val="F4B183"/>
    <a:srgbClr val="CEB6CB"/>
    <a:srgbClr val="F9DC8B"/>
    <a:srgbClr val="A0DCE4"/>
    <a:srgbClr val="FFE285"/>
    <a:srgbClr val="D6EF79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A45FC5-56F8-46F9-8EC9-2C1911B0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6A7B2F0-B412-4B3D-B48D-6E75A576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2ABD26-C2E7-4EF3-AB12-115EC14D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356F016-CD44-4975-9A75-DC0919BD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B44942-8AAF-40EF-A12C-929E7BF1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94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67075E-D325-4843-95FF-25729C90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F01124F-D055-4263-8E44-B17D6652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36510A-19EA-4C0F-92B2-D1B06C7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F398D2D-A4F7-4EE9-8652-42ED03AF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0FD2B3-EA62-4484-8543-1602D26D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2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71CDA2C-2444-4FF5-A02A-F663C6E78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258F686-A4C8-4909-8B33-A542B180F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8491FC5-1E63-4A15-864E-3363E3A3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4C8A3B8-5276-47C1-95C1-AD579CC3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0C9FCB5-496F-4C10-90A2-07F8429E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091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C80F1E-11BF-4A60-BD96-55E1A146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295C82-F4A2-4D56-9EAB-57A7FD038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B1E530-90B7-472E-85F0-E76D6383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72BDCA1-453A-407E-BDC7-788BE83A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F2A3A8-6161-4221-B90A-46932D56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88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73C7B7-AD5C-442F-A4D3-F5E5A4D8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2B539FB-F10C-4E20-B1B3-FA64C7AD8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1F33141-9D74-482D-AD4B-68E0DA3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5A0B9D4-1BEB-4A95-9EDF-F9D90DA2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D57B8B2-3025-40CE-A00C-FC5CC87C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0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9634FC-5252-4AE6-9FAE-B6EE6DAD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D3B3486-DFC8-44DD-BE52-53C7359CE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BCE89C1-9996-49BF-851F-7F675AC17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0246D60-10A5-4361-8685-EFFF0C75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B147976-CBE1-462F-91A2-D7F1AEF1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5A2263E-6109-452B-891F-D88A427E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61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844553-A5F3-4BCE-BFF2-8E4A6BA4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C68F9AA-52EB-41E3-B338-BDE99207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EFAC8D0-CB76-41D9-A8CB-C98D2F710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43191F4-C094-4789-B6F5-538E29500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4337BB3-DFF4-447B-931C-94BA62407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AD5A8CE-89DC-4B9B-B1E2-6F09313A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DC87607-2958-4A6A-849B-0AFF5502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4F73C4B-737E-4B3F-AF80-33902FF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76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5B8111-5AEF-4977-88B3-77B7EBE2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63F4D69-71A0-409C-AEA0-B9721419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F09B1C4-0E89-484D-A43B-D080EA91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BAA8BCF-4059-4C45-81B6-15B417AE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12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3A833F3-D7CF-4775-9C68-D8F50264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E2480C8-1ECD-4F09-8109-4BC574B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DE68B48-044B-46B0-8F63-220EA7CE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335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64F474-2361-4C0C-9389-8312FAE0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60B21DB-4256-4C40-ABFF-CDC7CFEC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82027D1-5E40-4D5D-BC99-0438CEFB7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A0D2B02-419A-4B38-ABD1-DF97A41D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CD7CD13-53D8-4161-AFE6-80EC1650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261AB83-8085-495B-8DEE-8B4601AF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49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28D507-E124-4654-98C5-173903F4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DF31880-4D8B-4209-9309-6906FCCFC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0AAF203-24D1-45E4-B9A4-EA3898454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20304E8-64AB-496A-A8C7-CD2A48F7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DE6A21E-9CBC-466F-9BD2-55D5B12E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76A4DB8-79CE-4BC8-87B8-D152A210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886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01907BC-B9F2-4BB1-BEA1-2A02E5C1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8DC5A9-777A-43B7-85AE-89EF13FAB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5ADE86C-68E8-4120-AFCE-CBEE6E020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4D5F-7908-4D69-9781-5A51CC2FB7DE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209712D-C93F-4E91-8F9E-09846587B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196A17-D569-4E1E-A4D6-863F4D176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8AA0-69A5-45F3-8788-F5D3E60675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7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9350" y="260648"/>
            <a:ext cx="11713301" cy="6336704"/>
          </a:xfrm>
          <a:prstGeom prst="roundRect">
            <a:avLst/>
          </a:prstGeom>
          <a:solidFill>
            <a:srgbClr val="FBF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1424" y="836712"/>
            <a:ext cx="2348045" cy="2208245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9271" y="4375110"/>
            <a:ext cx="1728192" cy="1673357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72229" y="996982"/>
            <a:ext cx="4528725" cy="971285"/>
            <a:chOff x="5508104" y="1411238"/>
            <a:chExt cx="2744688" cy="728464"/>
          </a:xfrm>
          <a:solidFill>
            <a:srgbClr val="F4B183"/>
          </a:solidFill>
        </p:grpSpPr>
        <p:sp>
          <p:nvSpPr>
            <p:cNvPr id="6" name="Rounded Rectangle 5"/>
            <p:cNvSpPr/>
            <p:nvPr/>
          </p:nvSpPr>
          <p:spPr>
            <a:xfrm>
              <a:off x="5660504" y="1563638"/>
              <a:ext cx="2592288" cy="576064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08104" y="1411238"/>
              <a:ext cx="2592288" cy="576064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หน่วยการเรียนรู้ที่ 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endPara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293297" y="4433308"/>
            <a:ext cx="7104789" cy="1440160"/>
          </a:xfrm>
          <a:prstGeom prst="roundRect">
            <a:avLst>
              <a:gd name="adj" fmla="val 920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ความรู้ทั่วไปเกี่ยวกับ</a:t>
            </a:r>
            <a:b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กีฬาบาสเกตบอล </a:t>
            </a:r>
            <a:endParaRPr lang="en-US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19937" y="1028733"/>
            <a:ext cx="763039" cy="716576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87489" y="5157193"/>
            <a:ext cx="480052" cy="491783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3D91B6C-A03F-4DD1-BAE8-29DADE968A1D}"/>
              </a:ext>
            </a:extLst>
          </p:cNvPr>
          <p:cNvSpPr txBox="1"/>
          <p:nvPr/>
        </p:nvSpPr>
        <p:spPr>
          <a:xfrm>
            <a:off x="5556892" y="349782"/>
            <a:ext cx="1638590" cy="748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ชั่วโมงที่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4B2EF75E-9AB8-4B54-A4AF-3909FE7D7B4A}"/>
              </a:ext>
            </a:extLst>
          </p:cNvPr>
          <p:cNvGrpSpPr/>
          <p:nvPr/>
        </p:nvGrpSpPr>
        <p:grpSpPr>
          <a:xfrm>
            <a:off x="6597958" y="3009267"/>
            <a:ext cx="4528725" cy="1089109"/>
            <a:chOff x="5508104" y="1411238"/>
            <a:chExt cx="2744688" cy="728464"/>
          </a:xfrm>
          <a:solidFill>
            <a:srgbClr val="F4B183"/>
          </a:solidFill>
        </p:grpSpPr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FF8F898-AF7F-4ADC-BF5A-536ED7D1C9A9}"/>
                </a:ext>
              </a:extLst>
            </p:cNvPr>
            <p:cNvSpPr/>
            <p:nvPr/>
          </p:nvSpPr>
          <p:spPr>
            <a:xfrm>
              <a:off x="5660504" y="1563638"/>
              <a:ext cx="2592288" cy="576064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6934FB6B-801F-42FA-9628-D499B369213E}"/>
                </a:ext>
              </a:extLst>
            </p:cNvPr>
            <p:cNvSpPr/>
            <p:nvPr/>
          </p:nvSpPr>
          <p:spPr>
            <a:xfrm>
              <a:off x="5508104" y="1411238"/>
              <a:ext cx="2592288" cy="576064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</a:t>
              </a:r>
            </a:p>
          </p:txBody>
        </p:sp>
      </p:grp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5E32B86B-42D8-4830-90EC-D189B490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DB0C2573-5798-42E0-A2A9-995DAD25211B}"/>
              </a:ext>
            </a:extLst>
          </p:cNvPr>
          <p:cNvSpPr/>
          <p:nvPr/>
        </p:nvSpPr>
        <p:spPr>
          <a:xfrm>
            <a:off x="5184196" y="1783701"/>
            <a:ext cx="7104789" cy="1440160"/>
          </a:xfrm>
          <a:prstGeom prst="roundRect">
            <a:avLst>
              <a:gd name="adj" fmla="val 920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บาสเกตบอล (กีฬาสากล)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6F1BBB9-622F-44B5-ABBE-CC14B06C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09025"/>
            <a:ext cx="5388328" cy="53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/>
      <p:bldP spid="12" grpId="0" animBg="1"/>
      <p:bldP spid="13" grpId="0" animBg="1"/>
      <p:bldP spid="1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มารยาทของการเป็นผู้เล่นและผู้ชมกีฬาบาสเกตบอล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493853" y="2549696"/>
            <a:ext cx="7832631" cy="326062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ยอมรับการตัดสินของผู้ตัดสิน ไม่ควรแสดงกิริยา หรือวาจาที่ไม่สุภาพต่อผู้ตัดสิน</a:t>
            </a:r>
          </a:p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ไม่ประท้วง โห่ หรือขว้างปาวัตถุใด ๆ ลงไปในสนามแข่งขัน</a:t>
            </a:r>
          </a:p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ไม่ทำให้สนามหรือสถานที่แข่งขันสกปรก</a:t>
            </a:r>
          </a:p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แสดงความยินดีกับผู้ชนะ และเป็นกำลังใจให้กับผู้แพ้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7500AB4-77E7-4C49-B128-0D8BEBDBCE9A}"/>
              </a:ext>
            </a:extLst>
          </p:cNvPr>
          <p:cNvSpPr/>
          <p:nvPr/>
        </p:nvSpPr>
        <p:spPr>
          <a:xfrm>
            <a:off x="239349" y="1297848"/>
            <a:ext cx="2621417" cy="818125"/>
          </a:xfrm>
          <a:prstGeom prst="rect">
            <a:avLst/>
          </a:prstGeom>
          <a:solidFill>
            <a:srgbClr val="FFE699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ผู้ชม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F192762-8C87-43F9-ADD5-5088252D7D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2" y="1107743"/>
            <a:ext cx="3873088" cy="58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1235204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การดูแลรักษาอุปกรณ์</a:t>
            </a:r>
            <a:endParaRPr lang="en-US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7500AB4-77E7-4C49-B128-0D8BEBDBCE9A}"/>
              </a:ext>
            </a:extLst>
          </p:cNvPr>
          <p:cNvSpPr/>
          <p:nvPr/>
        </p:nvSpPr>
        <p:spPr>
          <a:xfrm>
            <a:off x="472443" y="1690175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ควรทำความสะอาดลูกบาสเกตบอลที่เปรอะเปื้อนด้วยการใช้ผ้าแห้งเช็ด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90EBBC9-755D-43BC-82EE-396DF37FC36F}"/>
              </a:ext>
            </a:extLst>
          </p:cNvPr>
          <p:cNvSpPr/>
          <p:nvPr/>
        </p:nvSpPr>
        <p:spPr>
          <a:xfrm>
            <a:off x="5386248" y="1690175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ถ้าลูกบอลตก</a:t>
            </a:r>
            <a:r>
              <a:rPr lang="th-TH" sz="36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ให้รีบเก็บขึ้นมาและเช็ดให้แห้ง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E24C711D-7B8F-453D-B185-520496860ECC}"/>
              </a:ext>
            </a:extLst>
          </p:cNvPr>
          <p:cNvSpPr/>
          <p:nvPr/>
        </p:nvSpPr>
        <p:spPr>
          <a:xfrm>
            <a:off x="472443" y="4062709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ไม่ควรนั่งทับลูกบาสเกตบอล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EDBE4C5-76E4-47DB-BF06-881C3031C505}"/>
              </a:ext>
            </a:extLst>
          </p:cNvPr>
          <p:cNvSpPr/>
          <p:nvPr/>
        </p:nvSpPr>
        <p:spPr>
          <a:xfrm>
            <a:off x="5386248" y="4062708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ไม่ควรให้ลูกบาสเกตบอลตากแดด </a:t>
            </a:r>
          </a:p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ตากฝนเป็นเวลานาน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DEB4C8C-2F83-4D5A-8D29-399223A8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54" y="4996491"/>
            <a:ext cx="1772272" cy="17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1235204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การดูแลรักษาอุปกรณ์</a:t>
            </a:r>
            <a:endParaRPr lang="en-US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7500AB4-77E7-4C49-B128-0D8BEBDBCE9A}"/>
              </a:ext>
            </a:extLst>
          </p:cNvPr>
          <p:cNvSpPr/>
          <p:nvPr/>
        </p:nvSpPr>
        <p:spPr>
          <a:xfrm>
            <a:off x="2079175" y="1690689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ควรเก็บลูกบาสเกตบอลในที่ที่เหมาะสม เช่น เก็บในรถเข็นใส่อุปกรณ์ 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90EBBC9-755D-43BC-82EE-396DF37FC36F}"/>
              </a:ext>
            </a:extLst>
          </p:cNvPr>
          <p:cNvSpPr/>
          <p:nvPr/>
        </p:nvSpPr>
        <p:spPr>
          <a:xfrm>
            <a:off x="6992980" y="1690688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ตรวจนับลูกบาสเกตบอลก่อนและหลังเล่นทุกครั้งว่าอยู่ครบหรือไม่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E24C711D-7B8F-453D-B185-520496860ECC}"/>
              </a:ext>
            </a:extLst>
          </p:cNvPr>
          <p:cNvSpPr/>
          <p:nvPr/>
        </p:nvSpPr>
        <p:spPr>
          <a:xfrm>
            <a:off x="2079175" y="3972351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ไม่ควรโหน หรือโยกเสา ห่วงประตู </a:t>
            </a:r>
          </a:p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หรือตาข่าย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EDBE4C5-76E4-47DB-BF06-881C3031C505}"/>
              </a:ext>
            </a:extLst>
          </p:cNvPr>
          <p:cNvSpPr/>
          <p:nvPr/>
        </p:nvSpPr>
        <p:spPr>
          <a:xfrm>
            <a:off x="6992980" y="3972350"/>
            <a:ext cx="4739640" cy="2202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ไม่ควรสูบลูกบอลจนแข็งเกินไป ถ้าจะเอาลมออก ก็ควรใช้เข็มที่ใช้กับลูกบาสเกตบอลไม่ควรใช้ของแหลมแทง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B2067D0-13A5-4142-9B46-AC9B28D0EE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" y="5003420"/>
            <a:ext cx="1772272" cy="17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1235204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การดูแลรักษาอุปกรณ์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7500AB4-77E7-4C49-B128-0D8BEBDBCE9A}"/>
              </a:ext>
            </a:extLst>
          </p:cNvPr>
          <p:cNvSpPr/>
          <p:nvPr/>
        </p:nvSpPr>
        <p:spPr>
          <a:xfrm>
            <a:off x="2079175" y="1600330"/>
            <a:ext cx="4739640" cy="220204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รักษาพื้นสนามให้เรียบ สะอาด ถ้าเป็นพื้นไม้ปาร์เกต์ควรเช็ดถูด้วยผ้าหมาดๆ หรือม็อบดันฝุ่น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90EBBC9-755D-43BC-82EE-396DF37FC36F}"/>
              </a:ext>
            </a:extLst>
          </p:cNvPr>
          <p:cNvSpPr/>
          <p:nvPr/>
        </p:nvSpPr>
        <p:spPr>
          <a:xfrm>
            <a:off x="6992980" y="1600329"/>
            <a:ext cx="4739640" cy="220204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สำรวจเสา กระดานหลัง ห่วงประตูว่ามั่นคงอยู่หรือไม่ ถ้าหลวม โยก คลอน ต้องรีบซ่อมทันที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E24C711D-7B8F-453D-B185-520496860ECC}"/>
              </a:ext>
            </a:extLst>
          </p:cNvPr>
          <p:cNvSpPr/>
          <p:nvPr/>
        </p:nvSpPr>
        <p:spPr>
          <a:xfrm>
            <a:off x="2079175" y="3972351"/>
            <a:ext cx="4739640" cy="220204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ไม่ควรนำลูกบาสเกตบอลไปเตะเล่น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EDBE4C5-76E4-47DB-BF06-881C3031C505}"/>
              </a:ext>
            </a:extLst>
          </p:cNvPr>
          <p:cNvSpPr/>
          <p:nvPr/>
        </p:nvSpPr>
        <p:spPr>
          <a:xfrm>
            <a:off x="6992980" y="3972350"/>
            <a:ext cx="4739640" cy="220204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ตาข่ายควรใช้ลวด เทป หรือเชือกยึดให้ติดแน่นกับห่วงประตูอยู่เสมอ ถ้าหลุดก็ให้รีบพันให้เรียบร้อย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A2BFC9B-D831-4D91-B521-9D35E514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" y="5003420"/>
            <a:ext cx="1772272" cy="17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1235204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การสร้างความคุ้นเคยกับลูกบาสเกตบอลในรูปแบบ</a:t>
            </a:r>
            <a:r>
              <a:rPr lang="th-TH" sz="48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FD8ED720-3E7B-41C4-961B-064AC521C6B3}"/>
              </a:ext>
            </a:extLst>
          </p:cNvPr>
          <p:cNvSpPr/>
          <p:nvPr/>
        </p:nvSpPr>
        <p:spPr>
          <a:xfrm>
            <a:off x="3958046" y="1900146"/>
            <a:ext cx="7634179" cy="818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การนำลูกบาสเกตบอลหมุนรอบตัว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F57986D0-0D5B-4973-9B02-AE43CC4B197F}"/>
              </a:ext>
            </a:extLst>
          </p:cNvPr>
          <p:cNvSpPr/>
          <p:nvPr/>
        </p:nvSpPr>
        <p:spPr>
          <a:xfrm>
            <a:off x="3958046" y="3329669"/>
            <a:ext cx="7634179" cy="818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การนำลูกบาสเกตบอลหมุนรอบขาด้านซ้าย</a:t>
            </a: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57A25119-8489-40A4-B1C6-44B1FAA66B7E}"/>
              </a:ext>
            </a:extLst>
          </p:cNvPr>
          <p:cNvSpPr/>
          <p:nvPr/>
        </p:nvSpPr>
        <p:spPr>
          <a:xfrm>
            <a:off x="3958046" y="4911846"/>
            <a:ext cx="7634179" cy="818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การนำลูกบาสเกตบอลหมุนรอบขาด้านขวา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6E5A74E-2EAC-4C59-A35A-BDDBCD54D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2" b="971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" y="1617227"/>
            <a:ext cx="3045046" cy="456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25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376780" y="1297848"/>
            <a:ext cx="7232649" cy="498967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กีฬาบาสเกตบอลถือกำเนิดที่เมืองสปริง</a:t>
            </a:r>
            <a:r>
              <a:rPr lang="th-TH" sz="36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ฟิ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ลด์ ประเทศสหรัฐอเมริกา และถือเป็นกีฬาประจำชาติของชาวอเมริกัน ประโยชน์ของการเล่นกีฬาบาสเกตบอลทำให้มีไหวพริบดี ฉลาด และแก้ปัญหาได้ดีทำให้มีจิตใจหนักแน่น ควบคุมอารมณ์ได้ดีพัฒนาการและสร้างเสริมสมรรถภาพทางกาย สำหรับการดูแลรักษาอุปกรณ์ ควรทำความสะอาดลูกบาสเกตบอลที่เปรอะเปื้อนด้วยการใช้ผ้าแห้งเช็ด ไม่ควรนั่งทับลูกบาสเกตบอล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AA9C0B9-AC1B-4C96-A269-A89EB004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9" y="2514323"/>
            <a:ext cx="3957461" cy="26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6160" y="433810"/>
            <a:ext cx="2985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สาระการเรียนรู้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71856" y="1675250"/>
            <a:ext cx="682014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43882" y="1700808"/>
            <a:ext cx="65261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ความรู้ทั่วไปเกี่ยวกับกีฬาบาสเกตบอล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ทักษะกีฬาบาสเกตบอล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วิธีการเล่นกีฬาบาสเกตบอล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กลวิธีการเล่นกีฬาบาสเกตบอล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แบบฝึกการเล่นกีฬาบาสเกตบอล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กฎ กติกาการแข่งขันกีฬาบาสเกตบอล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ความปลอดภัยในการเล่นกีฬาบาสเกตบอล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แนวทางการพัฒนาศักยภาพการเล่นกีฬาบาสเกตบอล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371856" y="1675250"/>
            <a:ext cx="54152" cy="4091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31905" y="1876059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7749" y="2419479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288021" y="6309320"/>
            <a:ext cx="1440160" cy="105611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7536160" y="6001046"/>
            <a:ext cx="1440160" cy="105611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8976320" y="6063718"/>
            <a:ext cx="1440160" cy="118742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10416480" y="6276678"/>
            <a:ext cx="2016224" cy="170794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-1584854" y="1306885"/>
            <a:ext cx="3264363" cy="2025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-432725" y="1882947"/>
            <a:ext cx="1679509" cy="2019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104800" y="730820"/>
            <a:ext cx="3264363" cy="2025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03446" y="5775669"/>
            <a:ext cx="3447941" cy="7256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64085" y="356659"/>
            <a:ext cx="4320480" cy="100501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31905" y="2962899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87179" y="4601276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10AD6E98-7E73-4915-9D00-6348295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4D6B31B-C235-4450-83B1-DAC45009BE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7" y="1333113"/>
            <a:ext cx="3377415" cy="4920396"/>
          </a:xfrm>
          <a:prstGeom prst="rect">
            <a:avLst/>
          </a:prstGeom>
        </p:spPr>
      </p:pic>
      <p:sp>
        <p:nvSpPr>
          <p:cNvPr id="23" name="Oval 21">
            <a:extLst>
              <a:ext uri="{FF2B5EF4-FFF2-40B4-BE49-F238E27FC236}">
                <a16:creationId xmlns:a16="http://schemas.microsoft.com/office/drawing/2014/main" id="{637EF8F4-7710-4771-B33C-CA379FB7C2DF}"/>
              </a:ext>
            </a:extLst>
          </p:cNvPr>
          <p:cNvSpPr/>
          <p:nvPr/>
        </p:nvSpPr>
        <p:spPr>
          <a:xfrm>
            <a:off x="5234927" y="3540052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4418D35F-7992-438E-ADE2-5E99F8D985D3}"/>
              </a:ext>
            </a:extLst>
          </p:cNvPr>
          <p:cNvSpPr/>
          <p:nvPr/>
        </p:nvSpPr>
        <p:spPr>
          <a:xfrm>
            <a:off x="5267909" y="4065766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4F1B9A71-6A4C-4664-8015-D1EBDAB37952}"/>
              </a:ext>
            </a:extLst>
          </p:cNvPr>
          <p:cNvSpPr/>
          <p:nvPr/>
        </p:nvSpPr>
        <p:spPr>
          <a:xfrm>
            <a:off x="5267909" y="5138462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07425AC0-531E-4C69-B08D-40C2F3B984BF}"/>
              </a:ext>
            </a:extLst>
          </p:cNvPr>
          <p:cNvSpPr/>
          <p:nvPr/>
        </p:nvSpPr>
        <p:spPr>
          <a:xfrm>
            <a:off x="5300242" y="5683771"/>
            <a:ext cx="279903" cy="27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04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9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787400" y="1135169"/>
            <a:ext cx="10617199" cy="332572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กีฬาบาสเกตบอลถือกำเนิดที่เมืองสปริง</a:t>
            </a:r>
            <a:r>
              <a:rPr lang="th-TH" sz="3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ฟิ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ลด์ มลรัฐแมสซาชูเซตส์ สหรัฐอเมริกา โดยในค.ศ. </a:t>
            </a:r>
            <a:r>
              <a:rPr lang="en-US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1891 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ดร.เจมส์ เอ. ไนสม</a:t>
            </a:r>
            <a:r>
              <a:rPr lang="th-TH" sz="3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ิธ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ซึ่งเป็นครูสอนวิชาพลศึกษาอยู่ที่โรงเรียนนานาชาติวายเอ็มซีเอ ได้คิดกีฬาชนิดใหม่ขึ้นมาเพื่อเล่นในโรงยิมเนเซียม เขาพยายามคิดรวมการเล่นฟุตบอลกับเบสบอลเข้าด้วยกัน โดยทำสนามให้เล็กลงประตูควรอยู่สูงเพื่อป้องกันการอุดประตู ใช้ตะกร้าเก็บลูกพีชมาทดลองทำเป็นประตู แขวนไว้ที่ฝาผนังของโรงยิมเนเซียมข้างละ </a:t>
            </a:r>
            <a:r>
              <a:rPr lang="en-US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 จึงเป็นเหตุผลที่เรียกกีฬาชนิดนี้ว่า“บาสเกตบอล” (</a:t>
            </a:r>
            <a:r>
              <a:rPr lang="en-US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Basket 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แปลว่า ตะกร้า)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3D393E-898A-4CE0-9CE6-A7D840F1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51" y="4320811"/>
            <a:ext cx="2521131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4597106" y="1536026"/>
            <a:ext cx="7106919" cy="475102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กีฬาบาสเกตบอลถือกำเนิดที่เมืองสปริง</a:t>
            </a:r>
            <a:r>
              <a:rPr lang="th-TH" sz="3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ฟิ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ลด์ สหรัฐอเมริกา โดยในค.ศ. </a:t>
            </a:r>
            <a:r>
              <a:rPr lang="en-US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1891 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ดร.เจมส์ เอ. ไนสม</a:t>
            </a:r>
            <a:r>
              <a:rPr lang="th-TH" sz="3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ิธ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ครูสอนวิชาพลศึกษาอยู่ที่โรงเรียนนานาชาติวายเอ็มซีเอ ได้คิดกีฬาชนิดใหม่ขึ้นมา เขาพยายามคิดรวมการเล่นฟุตบอลกับเบสบอลเข้าด้วยกัน โดยทำสนามให้เล็กลงประตูควรอยู่สูงเพื่อป้องกันการอุดประตู ใช้ตะกร้าเก็บลูกพีชมาทดลองทำเป็นประตู แขวนไว้ที่ฝาผนังของโรงยิมเนเซียมข้างละ </a:t>
            </a:r>
            <a:r>
              <a:rPr lang="en-US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 จึงเป็นเหตุผลที่เรียกกีฬาชนิดนี้ว่า“บาสเกตบอล” (</a:t>
            </a:r>
            <a:r>
              <a:rPr lang="en-US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Basket 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แปลว่า ตะกร้า)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D43586A-C9AB-4168-B773-E5BA6D5D6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43" y="1536026"/>
            <a:ext cx="2916012" cy="3551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BF0F85CC-09DA-4213-97C0-EDFDD435467B}"/>
              </a:ext>
            </a:extLst>
          </p:cNvPr>
          <p:cNvSpPr/>
          <p:nvPr/>
        </p:nvSpPr>
        <p:spPr>
          <a:xfrm>
            <a:off x="879378" y="5158717"/>
            <a:ext cx="3321742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ดร.เจมส์ เอ. ไนสมิธ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Dr. James A. Naismith)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48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49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ประโยชน์ของการเล่นกีฬาบาสเกตบอล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736600" y="1297848"/>
            <a:ext cx="2635069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ฝึกให้มี</a:t>
            </a:r>
            <a:r>
              <a:rPr lang="th-TH" sz="3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ใจนักกีฬา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1B02F329-8D42-4C06-B057-C92F088A3D68}"/>
              </a:ext>
            </a:extLst>
          </p:cNvPr>
          <p:cNvSpPr/>
          <p:nvPr/>
        </p:nvSpPr>
        <p:spPr>
          <a:xfrm>
            <a:off x="736600" y="2283496"/>
            <a:ext cx="2934063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ทำให้ร่างกายแข็งแรง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B7DED8C8-AFB5-485A-BD9B-86D8AAC50D0D}"/>
              </a:ext>
            </a:extLst>
          </p:cNvPr>
          <p:cNvSpPr/>
          <p:nvPr/>
        </p:nvSpPr>
        <p:spPr>
          <a:xfrm>
            <a:off x="736600" y="3268627"/>
            <a:ext cx="3704771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ทำให้สนุกสนาน เพลิดเพลิน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FF26120D-4BF6-455F-A23D-42715BFB53A7}"/>
              </a:ext>
            </a:extLst>
          </p:cNvPr>
          <p:cNvSpPr/>
          <p:nvPr/>
        </p:nvSpPr>
        <p:spPr>
          <a:xfrm>
            <a:off x="736600" y="4253758"/>
            <a:ext cx="4828177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ทำให้เกิดความรักใคร่สามัคคีในหมู่คณะ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3A0285D9-9171-418E-8A47-1501DEB91208}"/>
              </a:ext>
            </a:extLst>
          </p:cNvPr>
          <p:cNvSpPr/>
          <p:nvPr/>
        </p:nvSpPr>
        <p:spPr>
          <a:xfrm>
            <a:off x="736599" y="5261187"/>
            <a:ext cx="5625012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พัฒนากลไกการเคลื่อนไหวของร่างกายให้ดีขึ้น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E7088A3-E786-4AB2-80FE-8623EED9C6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60" y="2492104"/>
            <a:ext cx="4942541" cy="35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49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ประโยชน์ของการเล่นกีฬาบาสเกตบอล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736600" y="1615792"/>
            <a:ext cx="5507446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ทำให้มีไหวพริบดี ฉลาด และแก้ปัญหาได้ดี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1B02F329-8D42-4C06-B057-C92F088A3D68}"/>
              </a:ext>
            </a:extLst>
          </p:cNvPr>
          <p:cNvSpPr/>
          <p:nvPr/>
        </p:nvSpPr>
        <p:spPr>
          <a:xfrm>
            <a:off x="736600" y="3276473"/>
            <a:ext cx="5860143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ทำให้มีจิตใจหนักแน่น ควบคุมอารมณ์ได้ดี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B7DED8C8-AFB5-485A-BD9B-86D8AAC50D0D}"/>
              </a:ext>
            </a:extLst>
          </p:cNvPr>
          <p:cNvSpPr/>
          <p:nvPr/>
        </p:nvSpPr>
        <p:spPr>
          <a:xfrm>
            <a:off x="736600" y="4927610"/>
            <a:ext cx="5847660" cy="93272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พัฒนาการและสร้างเสริมสมรรถภาพทางกาย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416B7C5-7250-47A7-997E-386639FB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60" y="2492104"/>
            <a:ext cx="4942541" cy="35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มารยาทของการเป็นผู้เล่นและผู้ชมกีฬาบาสเกตบอล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1410564" y="2351107"/>
            <a:ext cx="7506062" cy="347492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แต่งกายในชุดที่เหมาะสมกับการเล่นกีฬาบาสเกตบอล </a:t>
            </a:r>
          </a:p>
          <a:p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ปฏิบัติตามกฎกติกา และระเบียบการแข่งขันอย่างเคร่งครัด</a:t>
            </a:r>
          </a:p>
          <a:p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ต้องมี</a:t>
            </a:r>
            <a:r>
              <a:rPr lang="th-TH" sz="3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ใจนักกีฬา โดยรู้จักแพ้ รู้จักชนะ และรู้จักให้อภัย</a:t>
            </a:r>
          </a:p>
          <a:p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ต้องเล่นด้วยความสุภาพ และมีมารยาทของนักกีฬา</a:t>
            </a:r>
          </a:p>
          <a:p>
            <a:r>
              <a:rPr lang="th-TH" sz="3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ไม่แสดงอาการดีใจ หรือเสียใจในผลแพ้-ชนะจนเกินไป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7500AB4-77E7-4C49-B128-0D8BEBDBCE9A}"/>
              </a:ext>
            </a:extLst>
          </p:cNvPr>
          <p:cNvSpPr/>
          <p:nvPr/>
        </p:nvSpPr>
        <p:spPr>
          <a:xfrm>
            <a:off x="239349" y="1297848"/>
            <a:ext cx="2621417" cy="818125"/>
          </a:xfrm>
          <a:prstGeom prst="rect">
            <a:avLst/>
          </a:prstGeom>
          <a:solidFill>
            <a:srgbClr val="FFE699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ผู้เล่น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59B124D-C597-4398-9A80-B88B4952F7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4" y="1175657"/>
            <a:ext cx="3745239" cy="56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มารยาทของการเป็นผู้เล่นและผู้ชมกีฬาบาสเกตบอล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1115427" y="2299528"/>
            <a:ext cx="7858758" cy="410190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ยอมรับการตัดสินใจของผู้ตัดสิน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รู้จักระงับอารมณ์เมื่อเกิดการยั่วยุ</a:t>
            </a:r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ต้องเล่นอย่างสุดความสามารถไม่ว่าจะแพ้หรือชนะ</a:t>
            </a:r>
          </a:p>
          <a:p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เมื่อเกิดการเล่นผิดพลาดขึ้นในทีมจะต้องไม่ว่ากล่าวกัน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10. 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ก่อนแข่งขันและหลังแข่งขันให้จับมือกับคู่แข่งขัน</a:t>
            </a:r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และไหว้ขอบคุณผู้ตัดสิน และผู้ช่วยผู้ตัดสินเมื่อเสร็จสิ้นการแข่งขัน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7500AB4-77E7-4C49-B128-0D8BEBDBCE9A}"/>
              </a:ext>
            </a:extLst>
          </p:cNvPr>
          <p:cNvSpPr/>
          <p:nvPr/>
        </p:nvSpPr>
        <p:spPr>
          <a:xfrm>
            <a:off x="239349" y="1297848"/>
            <a:ext cx="2621417" cy="818125"/>
          </a:xfrm>
          <a:prstGeom prst="rect">
            <a:avLst/>
          </a:prstGeom>
          <a:solidFill>
            <a:srgbClr val="FFE699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ผู้เล่น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6C8FC35-96ED-47DE-8F3F-80C3A44A59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4" y="1175657"/>
            <a:ext cx="3745239" cy="56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350" y="548680"/>
            <a:ext cx="11713301" cy="6048672"/>
          </a:xfrm>
          <a:prstGeom prst="roundRect">
            <a:avLst>
              <a:gd name="adj" fmla="val 13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733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3395"/>
            <a:ext cx="12192000" cy="93272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มารยาทของการเป็นผู้เล่นและผู้ชมกีฬาบาสเกตบอล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FD54C7C-CA8C-4EBA-84D7-0DFCC551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96" y="123395"/>
            <a:ext cx="1101854" cy="717806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63FC62D-80D9-471E-80BB-F974B267D67D}"/>
              </a:ext>
            </a:extLst>
          </p:cNvPr>
          <p:cNvSpPr/>
          <p:nvPr/>
        </p:nvSpPr>
        <p:spPr>
          <a:xfrm>
            <a:off x="475346" y="2299528"/>
            <a:ext cx="7858758" cy="410190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ควรนั่งหรือยืนชมให้เป็นระเบียบเรียบร้อย ไม่บังผู้อื่น ไม่กีดขวางการเล่นของนักกีฬา และการทำหน้าที่ของผู้ตัดสิน</a:t>
            </a:r>
          </a:p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ต้องมี</a:t>
            </a:r>
            <a:r>
              <a:rPr lang="th-TH" sz="36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ใจนักกีฬา โดยรู้จักแพ้ รู้จักชนะ และรู้จักให้อภัย</a:t>
            </a:r>
          </a:p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ปรบมือแสดงความยินดีกับผู้เล่นที่เล่นได้ดี</a:t>
            </a:r>
          </a:p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ไม่แสดงกิริยาท่าทาง หรือส่งเสียงยั่วยุให้ผู้เล่นไม่มีสมาธิในการเล่น หรือนำไปสู่การเกิดเรื่องทะเลาะวิวาท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7500AB4-77E7-4C49-B128-0D8BEBDBCE9A}"/>
              </a:ext>
            </a:extLst>
          </p:cNvPr>
          <p:cNvSpPr/>
          <p:nvPr/>
        </p:nvSpPr>
        <p:spPr>
          <a:xfrm>
            <a:off x="239349" y="1297848"/>
            <a:ext cx="2621417" cy="818125"/>
          </a:xfrm>
          <a:prstGeom prst="rect">
            <a:avLst/>
          </a:prstGeom>
          <a:solidFill>
            <a:srgbClr val="FFE699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ผู้ชม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C7FF622-940C-45A0-AB5D-779FAB807A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2" y="1107743"/>
            <a:ext cx="3873088" cy="58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1005</Words>
  <Application>Microsoft Office PowerPoint</Application>
  <PresentationFormat>แบบจอกว้าง</PresentationFormat>
  <Paragraphs>79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ASUS</cp:lastModifiedBy>
  <cp:revision>13</cp:revision>
  <dcterms:created xsi:type="dcterms:W3CDTF">2020-07-03T13:56:27Z</dcterms:created>
  <dcterms:modified xsi:type="dcterms:W3CDTF">2020-07-10T14:19:12Z</dcterms:modified>
</cp:coreProperties>
</file>