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5" r:id="rId2"/>
    <p:sldId id="353" r:id="rId3"/>
    <p:sldId id="352" r:id="rId4"/>
    <p:sldId id="354" r:id="rId5"/>
    <p:sldId id="355" r:id="rId6"/>
    <p:sldId id="363" r:id="rId7"/>
    <p:sldId id="357" r:id="rId8"/>
    <p:sldId id="364" r:id="rId9"/>
    <p:sldId id="362" r:id="rId10"/>
    <p:sldId id="365" r:id="rId11"/>
    <p:sldId id="356" r:id="rId12"/>
    <p:sldId id="366" r:id="rId13"/>
    <p:sldId id="367" r:id="rId14"/>
    <p:sldId id="360" r:id="rId15"/>
    <p:sldId id="359" r:id="rId16"/>
    <p:sldId id="368" r:id="rId17"/>
    <p:sldId id="369" r:id="rId18"/>
    <p:sldId id="370" r:id="rId19"/>
    <p:sldId id="371" r:id="rId20"/>
    <p:sldId id="372" r:id="rId21"/>
    <p:sldId id="358" r:id="rId22"/>
    <p:sldId id="374" r:id="rId23"/>
    <p:sldId id="375" r:id="rId24"/>
    <p:sldId id="377" r:id="rId25"/>
    <p:sldId id="376" r:id="rId26"/>
    <p:sldId id="378" r:id="rId27"/>
    <p:sldId id="342" r:id="rId28"/>
    <p:sldId id="346" r:id="rId29"/>
    <p:sldId id="349" r:id="rId30"/>
    <p:sldId id="350" r:id="rId31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hulaCharasNew" panose="02000506000000020004" pitchFamily="2" charset="-34"/>
      <p:regular r:id="rId38"/>
      <p:bold r:id="rId39"/>
      <p:italic r:id="rId40"/>
      <p:boldItalic r:id="rId4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riya Thaipukdee" initials="ST" lastIdx="1" clrIdx="0">
    <p:extLst>
      <p:ext uri="{19B8F6BF-5375-455C-9EA6-DF929625EA0E}">
        <p15:presenceInfo xmlns:p15="http://schemas.microsoft.com/office/powerpoint/2012/main" userId="S::Siriya.T@student.chula.ac.th::7e72f6be-bc82-484b-8580-d284da57ce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AC8"/>
    <a:srgbClr val="98D3D3"/>
    <a:srgbClr val="E05872"/>
    <a:srgbClr val="E89CD4"/>
    <a:srgbClr val="CF91C5"/>
    <a:srgbClr val="FCE512"/>
    <a:srgbClr val="448893"/>
    <a:srgbClr val="EF4602"/>
    <a:srgbClr val="FEC701"/>
    <a:srgbClr val="FD2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2407" autoAdjust="0"/>
  </p:normalViewPr>
  <p:slideViewPr>
    <p:cSldViewPr snapToGrid="0">
      <p:cViewPr varScale="1">
        <p:scale>
          <a:sx n="90" d="100"/>
          <a:sy n="90" d="100"/>
        </p:scale>
        <p:origin x="33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314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279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528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874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57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60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982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57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36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131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314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338C2-685B-4660-965F-D81F945903CF}" type="datetimeFigureOut">
              <a:rPr lang="th-TH" smtClean="0"/>
              <a:t>17/04/64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D8028-F120-48C4-9BC5-4DC8F67F60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240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รูปภาพประกอบด้วย นาฬิก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AAF24D8-79FF-4A9B-ADFB-35C6C502A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324709"/>
            <a:ext cx="12192000" cy="460248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3B82CB8-2718-4CD5-89C7-E85F34D71917}"/>
              </a:ext>
            </a:extLst>
          </p:cNvPr>
          <p:cNvSpPr/>
          <p:nvPr/>
        </p:nvSpPr>
        <p:spPr>
          <a:xfrm>
            <a:off x="166175" y="3488516"/>
            <a:ext cx="535435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40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ระบบการทำงานของอวัยวะ</a:t>
            </a:r>
            <a:endParaRPr lang="en-US" sz="4000" spc="2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8395D-7430-4199-9625-E26EDB62D362}"/>
              </a:ext>
            </a:extLst>
          </p:cNvPr>
          <p:cNvSpPr/>
          <p:nvPr/>
        </p:nvSpPr>
        <p:spPr>
          <a:xfrm>
            <a:off x="166175" y="2624055"/>
            <a:ext cx="4628190" cy="981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54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หน่วยการเรียนรู้ที่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BC9F695-9F76-4905-8DCC-99B969AC52C6}"/>
              </a:ext>
            </a:extLst>
          </p:cNvPr>
          <p:cNvSpPr/>
          <p:nvPr/>
        </p:nvSpPr>
        <p:spPr>
          <a:xfrm>
            <a:off x="4596233" y="2066559"/>
            <a:ext cx="869149" cy="1985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15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1</a:t>
            </a:r>
          </a:p>
        </p:txBody>
      </p: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02E94E38-A697-4AE1-986D-77E7146E4D79}"/>
              </a:ext>
            </a:extLst>
          </p:cNvPr>
          <p:cNvCxnSpPr>
            <a:cxnSpLocks/>
          </p:cNvCxnSpPr>
          <p:nvPr/>
        </p:nvCxnSpPr>
        <p:spPr>
          <a:xfrm>
            <a:off x="4339515" y="3444251"/>
            <a:ext cx="103161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E78BCAEC-BE5C-45EE-8555-8550E5AA4C44}"/>
              </a:ext>
            </a:extLst>
          </p:cNvPr>
          <p:cNvCxnSpPr>
            <a:cxnSpLocks/>
          </p:cNvCxnSpPr>
          <p:nvPr/>
        </p:nvCxnSpPr>
        <p:spPr>
          <a:xfrm>
            <a:off x="0" y="3458316"/>
            <a:ext cx="391081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รูปภาพ 17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BFA5D06-1D41-4EF8-BD96-35E44F136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14" y="113099"/>
            <a:ext cx="843047" cy="5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FD58DDA8-99C9-4639-87ED-919ECB807757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0096D0A-1F1B-4CC6-BFE7-4698134ACCD6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FB2BBE0D-C246-4D4F-9105-C5EEC82E34EA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รูปภาพ 4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D45F8E48-51A4-457E-B3A7-DA8F82B57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CF22187B-2AF6-4B56-B9BF-29040A9ECA03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AFFA7F8-3BE9-4D90-A842-577B4076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1009"/>
            <a:ext cx="4509653" cy="4273808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BD985DE4-A1DE-476E-972B-713458F8D77C}"/>
              </a:ext>
            </a:extLst>
          </p:cNvPr>
          <p:cNvSpPr/>
          <p:nvPr/>
        </p:nvSpPr>
        <p:spPr>
          <a:xfrm>
            <a:off x="2873134" y="2776265"/>
            <a:ext cx="2691573" cy="921024"/>
          </a:xfrm>
          <a:prstGeom prst="roundRect">
            <a:avLst>
              <a:gd name="adj" fmla="val 16253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ท่อปัสสาวะ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Urethra)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B4EED9CF-40EB-4A99-904E-30CADC0D369B}"/>
              </a:ext>
            </a:extLst>
          </p:cNvPr>
          <p:cNvSpPr/>
          <p:nvPr/>
        </p:nvSpPr>
        <p:spPr>
          <a:xfrm>
            <a:off x="1393586" y="3995829"/>
            <a:ext cx="4351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เป็นท่อนำน้ำปัสสาวะจากกระเพาะปัสสาวะไปสู่ภายนอกและยังเป็นทางผ่านของน้ำอสุจิ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C68810D-5B31-4546-BB40-C1F2DCB27191}"/>
              </a:ext>
            </a:extLst>
          </p:cNvPr>
          <p:cNvGrpSpPr/>
          <p:nvPr/>
        </p:nvGrpSpPr>
        <p:grpSpPr>
          <a:xfrm flipH="1">
            <a:off x="5478250" y="3236777"/>
            <a:ext cx="1274242" cy="1518103"/>
            <a:chOff x="7046590" y="1696746"/>
            <a:chExt cx="1274242" cy="1518103"/>
          </a:xfrm>
        </p:grpSpPr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7A9DED3-D642-4FD3-AF06-33876C6731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CF052CC6-A88B-409C-8725-24B82DB2C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6590" y="1696748"/>
              <a:ext cx="741700" cy="1518101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7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0B89388-8C3D-4E72-8962-61FD9237300D}"/>
              </a:ext>
            </a:extLst>
          </p:cNvPr>
          <p:cNvSpPr/>
          <p:nvPr/>
        </p:nvSpPr>
        <p:spPr>
          <a:xfrm>
            <a:off x="492437" y="316131"/>
            <a:ext cx="8110218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5239E6E-3507-4739-8C80-A99AF9E6618E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4C9CCD2-9010-42D2-A0E7-E16B459A3AD9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" name="รูปภาพ 3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BC22508-884B-4497-94BF-87876276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5533980-3B1C-4BA4-A70C-BBED19C535F2}"/>
              </a:ext>
            </a:extLst>
          </p:cNvPr>
          <p:cNvSpPr/>
          <p:nvPr/>
        </p:nvSpPr>
        <p:spPr>
          <a:xfrm>
            <a:off x="4568219" y="412781"/>
            <a:ext cx="390053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อวัยวะสืบพันธุ์ภายนอก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0C774B4-CAF2-45F0-81BE-6704AFA9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07" y="1548089"/>
            <a:ext cx="4509653" cy="4273808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1D52B89B-5A41-49C8-9A73-A2D65CE6BE42}"/>
              </a:ext>
            </a:extLst>
          </p:cNvPr>
          <p:cNvSpPr/>
          <p:nvPr/>
        </p:nvSpPr>
        <p:spPr>
          <a:xfrm>
            <a:off x="1070602" y="5875374"/>
            <a:ext cx="3540278" cy="666495"/>
          </a:xfrm>
          <a:prstGeom prst="roundRect">
            <a:avLst>
              <a:gd name="adj" fmla="val 15225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ถุงอัณฑะ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Scrotum)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14378B7A-3608-4F03-8122-583800BBBB8B}"/>
              </a:ext>
            </a:extLst>
          </p:cNvPr>
          <p:cNvSpPr/>
          <p:nvPr/>
        </p:nvSpPr>
        <p:spPr>
          <a:xfrm>
            <a:off x="1070599" y="4506095"/>
            <a:ext cx="3540279" cy="666496"/>
          </a:xfrm>
          <a:prstGeom prst="roundRect">
            <a:avLst>
              <a:gd name="adj" fmla="val 16253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องคชาติ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Testis)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9A4D8BE4-C9DF-4C8A-A874-0C3FAFF8E5A3}"/>
              </a:ext>
            </a:extLst>
          </p:cNvPr>
          <p:cNvGrpSpPr/>
          <p:nvPr/>
        </p:nvGrpSpPr>
        <p:grpSpPr>
          <a:xfrm flipH="1" flipV="1">
            <a:off x="4547546" y="5641145"/>
            <a:ext cx="1970939" cy="608183"/>
            <a:chOff x="6349893" y="1696746"/>
            <a:chExt cx="1970939" cy="608183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EDC469AD-7B07-4807-984C-9D99FBE85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5B4B8BB2-282E-426E-AAC3-FAF0120276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893" y="1696747"/>
              <a:ext cx="1438397" cy="608182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F9578849-8DEA-42AF-A685-E7CE49703B67}"/>
              </a:ext>
            </a:extLst>
          </p:cNvPr>
          <p:cNvGrpSpPr/>
          <p:nvPr/>
        </p:nvGrpSpPr>
        <p:grpSpPr>
          <a:xfrm flipH="1" flipV="1">
            <a:off x="4459341" y="4855660"/>
            <a:ext cx="1502738" cy="565465"/>
            <a:chOff x="6818094" y="1131282"/>
            <a:chExt cx="1502738" cy="565465"/>
          </a:xfrm>
        </p:grpSpPr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B3934C9B-62BB-4710-A69D-DE5C6D436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D1AB7D16-6C8C-4488-AA27-AF5BADFD4F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8094" y="1131282"/>
              <a:ext cx="970196" cy="565465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CDB94F6A-4DF3-4F88-84AD-2DC41185EC51}"/>
              </a:ext>
            </a:extLst>
          </p:cNvPr>
          <p:cNvGrpSpPr/>
          <p:nvPr/>
        </p:nvGrpSpPr>
        <p:grpSpPr>
          <a:xfrm flipV="1">
            <a:off x="8713823" y="4609721"/>
            <a:ext cx="1015818" cy="941216"/>
            <a:chOff x="7305014" y="1696746"/>
            <a:chExt cx="1015818" cy="941216"/>
          </a:xfrm>
        </p:grpSpPr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51C1DE99-2BB1-4FB3-A2AF-C09DEAE472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1B88D4E5-90BB-4B18-BDB5-DDB1BB1B0F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5014" y="1696748"/>
              <a:ext cx="483276" cy="941214"/>
            </a:xfrm>
            <a:prstGeom prst="line">
              <a:avLst/>
            </a:prstGeom>
            <a:ln w="3810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สี่เหลี่ยมผืนผ้า: มุมมน 36">
            <a:extLst>
              <a:ext uri="{FF2B5EF4-FFF2-40B4-BE49-F238E27FC236}">
                <a16:creationId xmlns:a16="http://schemas.microsoft.com/office/drawing/2014/main" id="{F3AC3990-4622-4FA8-AFB3-EA168D3ADF1A}"/>
              </a:ext>
            </a:extLst>
          </p:cNvPr>
          <p:cNvSpPr/>
          <p:nvPr/>
        </p:nvSpPr>
        <p:spPr>
          <a:xfrm>
            <a:off x="9729641" y="5364855"/>
            <a:ext cx="1678523" cy="525481"/>
          </a:xfrm>
          <a:prstGeom prst="roundRect">
            <a:avLst>
              <a:gd name="adj" fmla="val 1522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ทวารหนัก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9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0B89388-8C3D-4E72-8962-61FD9237300D}"/>
              </a:ext>
            </a:extLst>
          </p:cNvPr>
          <p:cNvSpPr/>
          <p:nvPr/>
        </p:nvSpPr>
        <p:spPr>
          <a:xfrm>
            <a:off x="492437" y="316131"/>
            <a:ext cx="8110218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5239E6E-3507-4739-8C80-A99AF9E6618E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4C9CCD2-9010-42D2-A0E7-E16B459A3AD9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" name="รูปภาพ 3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BC22508-884B-4497-94BF-87876276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5533980-3B1C-4BA4-A70C-BBED19C535F2}"/>
              </a:ext>
            </a:extLst>
          </p:cNvPr>
          <p:cNvSpPr/>
          <p:nvPr/>
        </p:nvSpPr>
        <p:spPr>
          <a:xfrm>
            <a:off x="4568219" y="412781"/>
            <a:ext cx="390053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อวัยวะสืบพันธุ์ภายนอก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0C774B4-CAF2-45F0-81BE-6704AFA9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07" y="1548089"/>
            <a:ext cx="4509653" cy="4273808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1D52B89B-5A41-49C8-9A73-A2D65CE6BE42}"/>
              </a:ext>
            </a:extLst>
          </p:cNvPr>
          <p:cNvSpPr/>
          <p:nvPr/>
        </p:nvSpPr>
        <p:spPr>
          <a:xfrm>
            <a:off x="1306867" y="1889830"/>
            <a:ext cx="3540278" cy="666495"/>
          </a:xfrm>
          <a:prstGeom prst="roundRect">
            <a:avLst>
              <a:gd name="adj" fmla="val 15225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ถุงอัณฑะ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Scrotum)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190B4653-70F5-4C76-BBBE-DB535A570DA3}"/>
              </a:ext>
            </a:extLst>
          </p:cNvPr>
          <p:cNvSpPr/>
          <p:nvPr/>
        </p:nvSpPr>
        <p:spPr>
          <a:xfrm>
            <a:off x="628718" y="2866835"/>
            <a:ext cx="4694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เป็นถุงของผิวหนังที่ห่อหุ้มอัณฑะห้อยอยู่ด้านนอกของร่างกาย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มีหน้าที่ปรับอุณหภูมิให้พอเหมาะกับการสร้างอสุจิ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เพราะอุณหภูมิในร่างกายสูงเกินไปไม่เหมาะต่อการสร้างอสุจิ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2B3F4F21-7198-4348-864E-8D76DDA24991}"/>
              </a:ext>
            </a:extLst>
          </p:cNvPr>
          <p:cNvGrpSpPr/>
          <p:nvPr/>
        </p:nvGrpSpPr>
        <p:grpSpPr>
          <a:xfrm flipH="1" flipV="1">
            <a:off x="4839038" y="2223077"/>
            <a:ext cx="1679447" cy="3482711"/>
            <a:chOff x="6641385" y="-1785964"/>
            <a:chExt cx="1679447" cy="3482711"/>
          </a:xfrm>
        </p:grpSpPr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9AD72A31-0631-4625-A58F-0E790408C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EC8E94E-4CB7-487D-A70C-2F681D6B9F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41385" y="-1785964"/>
              <a:ext cx="1146905" cy="3482711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46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44746883-E8EE-49E4-A5C9-7223C8B37202}"/>
              </a:ext>
            </a:extLst>
          </p:cNvPr>
          <p:cNvSpPr/>
          <p:nvPr/>
        </p:nvSpPr>
        <p:spPr>
          <a:xfrm>
            <a:off x="468751" y="2474065"/>
            <a:ext cx="46948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เป็นอวัยวะเพศชายใช้สืบพันธุ์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มีลักษณะเป็นรูปทรงกระบอกประกอบด้วยกล้ามเนื้อมีลักษณะคล้ายฟองน้ำ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เป็นทางผ่านของปัสสาวะ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,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น้ำอสุจิ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เมื่อมีอารมณ์ทางเพศจะแข็งตัว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บริเวณปลายองคชาตเป็นจุดรวมของเส้นประสาทไวต่อการกระตุ้นความรู้สึกทางเพศ</a:t>
            </a: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F8959D99-4BC2-4E5A-81E7-9F470C15E97E}"/>
              </a:ext>
            </a:extLst>
          </p:cNvPr>
          <p:cNvSpPr/>
          <p:nvPr/>
        </p:nvSpPr>
        <p:spPr>
          <a:xfrm>
            <a:off x="492437" y="316131"/>
            <a:ext cx="8110218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FA6CD3E-8DF6-411C-9EC1-A4265C2F3242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FA7F018C-C6CD-48AE-9DCF-04D48813F009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รูปภาพ 4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7F34F0BB-03A6-4E2B-A3E2-34A07833A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633B35A8-63EB-4558-8A0E-F4DCF0AB8C4D}"/>
              </a:ext>
            </a:extLst>
          </p:cNvPr>
          <p:cNvSpPr/>
          <p:nvPr/>
        </p:nvSpPr>
        <p:spPr>
          <a:xfrm>
            <a:off x="4568219" y="412781"/>
            <a:ext cx="390053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อวัยวะสืบพันธุ์ภายนอก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6BAAEF6-CC49-4E03-87CB-B705591D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07" y="1548089"/>
            <a:ext cx="4509653" cy="4273808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CED761E-5981-48CC-B8E4-4F7992734F7B}"/>
              </a:ext>
            </a:extLst>
          </p:cNvPr>
          <p:cNvSpPr/>
          <p:nvPr/>
        </p:nvSpPr>
        <p:spPr>
          <a:xfrm>
            <a:off x="1027940" y="1548089"/>
            <a:ext cx="2953217" cy="666496"/>
          </a:xfrm>
          <a:prstGeom prst="roundRect">
            <a:avLst>
              <a:gd name="adj" fmla="val 16253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องคชาติ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Testis)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E95F1C3-828F-4062-B637-41E79A3A7D4E}"/>
              </a:ext>
            </a:extLst>
          </p:cNvPr>
          <p:cNvGrpSpPr/>
          <p:nvPr/>
        </p:nvGrpSpPr>
        <p:grpSpPr>
          <a:xfrm flipH="1" flipV="1">
            <a:off x="3854548" y="1814731"/>
            <a:ext cx="2107531" cy="3606393"/>
            <a:chOff x="6818094" y="1131282"/>
            <a:chExt cx="2107531" cy="565465"/>
          </a:xfrm>
        </p:grpSpPr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0352EDD2-653B-48E6-B381-2E70105DC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4222" y="1696746"/>
              <a:ext cx="1151403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F070D313-9C57-4718-9171-D4BE23C2B8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8094" y="1131282"/>
              <a:ext cx="970196" cy="565465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47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4AE3D4F-0164-4003-A3A6-629CA87C801B}"/>
              </a:ext>
            </a:extLst>
          </p:cNvPr>
          <p:cNvSpPr/>
          <p:nvPr/>
        </p:nvSpPr>
        <p:spPr>
          <a:xfrm>
            <a:off x="3446650" y="400537"/>
            <a:ext cx="4656339" cy="751014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h-TH" sz="36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ระบบสืบพันธุ์เพศหญิง</a:t>
            </a:r>
            <a:endParaRPr lang="en-US" sz="36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FF0B2C75-2F16-4655-A9A2-13CDD51B2961}"/>
              </a:ext>
            </a:extLst>
          </p:cNvPr>
          <p:cNvSpPr/>
          <p:nvPr/>
        </p:nvSpPr>
        <p:spPr>
          <a:xfrm>
            <a:off x="3357533" y="368404"/>
            <a:ext cx="783147" cy="78314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94F21631-E16F-450F-A4F8-D20E42B1CB2C}"/>
              </a:ext>
            </a:extLst>
          </p:cNvPr>
          <p:cNvGrpSpPr/>
          <p:nvPr/>
        </p:nvGrpSpPr>
        <p:grpSpPr>
          <a:xfrm>
            <a:off x="3272024" y="1136319"/>
            <a:ext cx="5122826" cy="451661"/>
            <a:chOff x="3513726" y="1025606"/>
            <a:chExt cx="4679241" cy="662952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A9C7A8EC-1C11-47D1-8092-C9CD888F6859}"/>
                </a:ext>
              </a:extLst>
            </p:cNvPr>
            <p:cNvGrpSpPr/>
            <p:nvPr/>
          </p:nvGrpSpPr>
          <p:grpSpPr>
            <a:xfrm>
              <a:off x="3513726" y="1025606"/>
              <a:ext cx="4679241" cy="635575"/>
              <a:chOff x="3518275" y="1093865"/>
              <a:chExt cx="4679241" cy="635575"/>
            </a:xfrm>
          </p:grpSpPr>
          <p:cxnSp>
            <p:nvCxnSpPr>
              <p:cNvPr id="8" name="ตัวเชื่อมต่อตรง 7">
                <a:extLst>
                  <a:ext uri="{FF2B5EF4-FFF2-40B4-BE49-F238E27FC236}">
                    <a16:creationId xmlns:a16="http://schemas.microsoft.com/office/drawing/2014/main" id="{87C85196-B1A4-40E4-8720-C83AF90AF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43924"/>
              </a:xfrm>
              <a:prstGeom prst="line">
                <a:avLst/>
              </a:prstGeom>
              <a:ln w="28575">
                <a:solidFill>
                  <a:srgbClr val="EC98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ตัวเชื่อมต่อตรง 8">
                <a:extLst>
                  <a:ext uri="{FF2B5EF4-FFF2-40B4-BE49-F238E27FC236}">
                    <a16:creationId xmlns:a16="http://schemas.microsoft.com/office/drawing/2014/main" id="{FF7787A2-77B8-4A8F-B71D-A85B3694F1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EC98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ตัวเชื่อมต่อตรง 9">
                <a:extLst>
                  <a:ext uri="{FF2B5EF4-FFF2-40B4-BE49-F238E27FC236}">
                    <a16:creationId xmlns:a16="http://schemas.microsoft.com/office/drawing/2014/main" id="{E8C9521C-BD4B-4119-9FD4-CB681789BF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093865"/>
                <a:ext cx="0" cy="312905"/>
              </a:xfrm>
              <a:prstGeom prst="line">
                <a:avLst/>
              </a:prstGeom>
              <a:ln w="28575">
                <a:solidFill>
                  <a:srgbClr val="EC98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93F592F-A645-4021-B4AB-E1FBEAB16FA4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363695"/>
            </a:xfrm>
            <a:prstGeom prst="line">
              <a:avLst/>
            </a:prstGeom>
            <a:ln w="28575">
              <a:solidFill>
                <a:srgbClr val="EC9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10475D4D-F9B8-4F0B-82FE-1D0C25D39DE4}"/>
              </a:ext>
            </a:extLst>
          </p:cNvPr>
          <p:cNvSpPr/>
          <p:nvPr/>
        </p:nvSpPr>
        <p:spPr>
          <a:xfrm>
            <a:off x="1623759" y="1569328"/>
            <a:ext cx="3296529" cy="1191816"/>
          </a:xfrm>
          <a:prstGeom prst="roundRect">
            <a:avLst/>
          </a:prstGeom>
          <a:solidFill>
            <a:srgbClr val="F2B8C3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อวัยวะสืบพันธุ์ภายในของเพศหญิง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38FF54EF-8326-4260-9197-94A924D5147F}"/>
              </a:ext>
            </a:extLst>
          </p:cNvPr>
          <p:cNvSpPr/>
          <p:nvPr/>
        </p:nvSpPr>
        <p:spPr>
          <a:xfrm>
            <a:off x="6744502" y="1569328"/>
            <a:ext cx="3296529" cy="1191816"/>
          </a:xfrm>
          <a:prstGeom prst="roundRect">
            <a:avLst/>
          </a:prstGeom>
          <a:solidFill>
            <a:srgbClr val="F2B8C3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อวัยวะสืบพันธุ์ภายนอกของเพศหญิง</a:t>
            </a:r>
          </a:p>
        </p:txBody>
      </p:sp>
      <p:pic>
        <p:nvPicPr>
          <p:cNvPr id="14" name="รูปภาพ 13" descr="รูปภาพประกอบด้วย ดู, ถือ, สีอ่อน, ผู้ช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A5BCAB8-0C3D-4038-B09B-F6D8575F0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57" y="2285915"/>
            <a:ext cx="2510381" cy="5762825"/>
          </a:xfrm>
          <a:prstGeom prst="rect">
            <a:avLst/>
          </a:prstGeom>
        </p:spPr>
      </p:pic>
      <p:pic>
        <p:nvPicPr>
          <p:cNvPr id="18" name="รูปภาพ 17" descr="รูปภาพประกอบด้วย ในอาคาร, โต๊ะ, นั่ง, สีดำ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1E0344E-6A30-40A2-A906-D579A3489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3"/>
          <a:stretch/>
        </p:blipFill>
        <p:spPr>
          <a:xfrm>
            <a:off x="6342664" y="3188350"/>
            <a:ext cx="3296529" cy="3134155"/>
          </a:xfrm>
          <a:prstGeom prst="rect">
            <a:avLst/>
          </a:prstGeom>
        </p:spPr>
      </p:pic>
      <p:cxnSp>
        <p:nvCxnSpPr>
          <p:cNvPr id="19" name="ตัวเชื่อมต่อตรง 18">
            <a:extLst>
              <a:ext uri="{FF2B5EF4-FFF2-40B4-BE49-F238E27FC236}">
                <a16:creationId xmlns:a16="http://schemas.microsoft.com/office/drawing/2014/main" id="{1E87E893-C45F-4B37-BE03-0136882B3508}"/>
              </a:ext>
            </a:extLst>
          </p:cNvPr>
          <p:cNvCxnSpPr>
            <a:cxnSpLocks/>
          </p:cNvCxnSpPr>
          <p:nvPr/>
        </p:nvCxnSpPr>
        <p:spPr>
          <a:xfrm flipV="1">
            <a:off x="4614203" y="3270894"/>
            <a:ext cx="2333324" cy="1373307"/>
          </a:xfrm>
          <a:prstGeom prst="line">
            <a:avLst/>
          </a:prstGeom>
          <a:ln w="28575">
            <a:solidFill>
              <a:srgbClr val="E058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>
            <a:extLst>
              <a:ext uri="{FF2B5EF4-FFF2-40B4-BE49-F238E27FC236}">
                <a16:creationId xmlns:a16="http://schemas.microsoft.com/office/drawing/2014/main" id="{F65E2078-2523-472B-89A6-811EE4CAECD2}"/>
              </a:ext>
            </a:extLst>
          </p:cNvPr>
          <p:cNvCxnSpPr>
            <a:cxnSpLocks/>
          </p:cNvCxnSpPr>
          <p:nvPr/>
        </p:nvCxnSpPr>
        <p:spPr>
          <a:xfrm flipH="1" flipV="1">
            <a:off x="4614204" y="5153951"/>
            <a:ext cx="2333323" cy="775180"/>
          </a:xfrm>
          <a:prstGeom prst="line">
            <a:avLst/>
          </a:prstGeom>
          <a:ln w="28575">
            <a:solidFill>
              <a:srgbClr val="E058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รูปภาพ 14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564958A-51FA-45BA-8DCF-1983BB5DD5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3474820" y="320232"/>
            <a:ext cx="548572" cy="8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F18E86F-C2D4-4C52-85D8-2D71274C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836" y="1982651"/>
            <a:ext cx="4671810" cy="4588829"/>
          </a:xfrm>
          <a:prstGeom prst="rect">
            <a:avLst/>
          </a:prstGeom>
        </p:spPr>
      </p:pic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88983C07-6673-4051-BBE1-1969B1681867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76F17B5D-5BA6-4CD2-B4D7-72602B2F6064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949C079-A929-4ACE-97B7-85F1D1DD11D6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C584213D-9D33-45F8-96BB-7A4139752F27}"/>
              </a:ext>
            </a:extLst>
          </p:cNvPr>
          <p:cNvSpPr/>
          <p:nvPr/>
        </p:nvSpPr>
        <p:spPr>
          <a:xfrm>
            <a:off x="3345606" y="1552749"/>
            <a:ext cx="3740549" cy="666495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ท่อนำไข่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uterine tube)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945EBB1B-91A2-44C5-B499-DB5D8BEB0364}"/>
              </a:ext>
            </a:extLst>
          </p:cNvPr>
          <p:cNvSpPr/>
          <p:nvPr/>
        </p:nvSpPr>
        <p:spPr>
          <a:xfrm>
            <a:off x="1492107" y="2823152"/>
            <a:ext cx="2432256" cy="666496"/>
          </a:xfrm>
          <a:prstGeom prst="roundRect">
            <a:avLst>
              <a:gd name="adj" fmla="val 16253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รังไข่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ovary)</a:t>
            </a: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C98A041E-9628-4DB7-ADEC-589AFABD0969}"/>
              </a:ext>
            </a:extLst>
          </p:cNvPr>
          <p:cNvSpPr/>
          <p:nvPr/>
        </p:nvSpPr>
        <p:spPr>
          <a:xfrm>
            <a:off x="1492108" y="4156144"/>
            <a:ext cx="2432256" cy="666495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มดลูก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uterus)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711E95C9-A062-4A58-979F-BE4BDFADE75C}"/>
              </a:ext>
            </a:extLst>
          </p:cNvPr>
          <p:cNvSpPr/>
          <p:nvPr/>
        </p:nvSpPr>
        <p:spPr>
          <a:xfrm>
            <a:off x="8159262" y="4279913"/>
            <a:ext cx="3010486" cy="666495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ช่องคลอด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vagina)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3C1E8594-5250-4C2A-83E0-14A00A434C74}"/>
              </a:ext>
            </a:extLst>
          </p:cNvPr>
          <p:cNvGrpSpPr/>
          <p:nvPr/>
        </p:nvGrpSpPr>
        <p:grpSpPr>
          <a:xfrm flipH="1" flipV="1">
            <a:off x="3910295" y="3919550"/>
            <a:ext cx="1970939" cy="608183"/>
            <a:chOff x="6349893" y="1696746"/>
            <a:chExt cx="1970939" cy="608183"/>
          </a:xfrm>
        </p:grpSpPr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2EE0928-4973-49F3-A980-34DB6F6BDC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DA09CE38-F228-4042-9C3C-680711B99F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893" y="1696747"/>
              <a:ext cx="1438397" cy="608182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C75CBE7-8D76-40B9-9F72-0C9FAF61247D}"/>
              </a:ext>
            </a:extLst>
          </p:cNvPr>
          <p:cNvGrpSpPr/>
          <p:nvPr/>
        </p:nvGrpSpPr>
        <p:grpSpPr>
          <a:xfrm flipH="1" flipV="1">
            <a:off x="3855224" y="3156400"/>
            <a:ext cx="2210418" cy="429904"/>
            <a:chOff x="6110414" y="1266843"/>
            <a:chExt cx="2210418" cy="429904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402C0143-BCAE-4BD8-A328-827ACC957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4D299570-6827-40E3-9B20-89B291569D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414" y="1266843"/>
              <a:ext cx="1677876" cy="429904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ตัวเชื่อมต่อตรง 18">
            <a:extLst>
              <a:ext uri="{FF2B5EF4-FFF2-40B4-BE49-F238E27FC236}">
                <a16:creationId xmlns:a16="http://schemas.microsoft.com/office/drawing/2014/main" id="{FDC5EA28-76CF-4363-B55E-9AF9E7190E4B}"/>
              </a:ext>
            </a:extLst>
          </p:cNvPr>
          <p:cNvCxnSpPr>
            <a:cxnSpLocks/>
          </p:cNvCxnSpPr>
          <p:nvPr/>
        </p:nvCxnSpPr>
        <p:spPr>
          <a:xfrm>
            <a:off x="5881234" y="2088181"/>
            <a:ext cx="0" cy="1068219"/>
          </a:xfrm>
          <a:prstGeom prst="line">
            <a:avLst/>
          </a:prstGeom>
          <a:ln w="38100">
            <a:solidFill>
              <a:srgbClr val="80428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B0F4EC5F-05DC-4CBE-92CC-BCFA5A639514}"/>
              </a:ext>
            </a:extLst>
          </p:cNvPr>
          <p:cNvCxnSpPr>
            <a:cxnSpLocks/>
          </p:cNvCxnSpPr>
          <p:nvPr/>
        </p:nvCxnSpPr>
        <p:spPr>
          <a:xfrm flipH="1">
            <a:off x="6555545" y="4632465"/>
            <a:ext cx="1685568" cy="0"/>
          </a:xfrm>
          <a:prstGeom prst="line">
            <a:avLst/>
          </a:prstGeom>
          <a:ln w="38100">
            <a:solidFill>
              <a:srgbClr val="80428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id="{771B9ED8-B3A6-4AAB-8135-7ABCA419E883}"/>
              </a:ext>
            </a:extLst>
          </p:cNvPr>
          <p:cNvSpPr/>
          <p:nvPr/>
        </p:nvSpPr>
        <p:spPr>
          <a:xfrm>
            <a:off x="8156899" y="5969633"/>
            <a:ext cx="1677876" cy="525481"/>
          </a:xfrm>
          <a:prstGeom prst="roundRect">
            <a:avLst>
              <a:gd name="adj" fmla="val 15225"/>
            </a:avLst>
          </a:prstGeom>
          <a:solidFill>
            <a:srgbClr val="AC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ทวารหนัก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EAA41A9D-8D8C-4DE5-A8DF-EA9E04E8BF25}"/>
              </a:ext>
            </a:extLst>
          </p:cNvPr>
          <p:cNvSpPr/>
          <p:nvPr/>
        </p:nvSpPr>
        <p:spPr>
          <a:xfrm>
            <a:off x="1492107" y="5911935"/>
            <a:ext cx="2391255" cy="525481"/>
          </a:xfrm>
          <a:prstGeom prst="roundRect">
            <a:avLst>
              <a:gd name="adj" fmla="val 15225"/>
            </a:avLst>
          </a:prstGeom>
          <a:solidFill>
            <a:srgbClr val="AC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ปากท่อปัสสาวะ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DC362CF2-EBBF-48DB-9F60-464F86780F9A}"/>
              </a:ext>
            </a:extLst>
          </p:cNvPr>
          <p:cNvSpPr/>
          <p:nvPr/>
        </p:nvSpPr>
        <p:spPr>
          <a:xfrm>
            <a:off x="1478038" y="5178588"/>
            <a:ext cx="2432257" cy="525481"/>
          </a:xfrm>
          <a:prstGeom prst="roundRect">
            <a:avLst>
              <a:gd name="adj" fmla="val 15225"/>
            </a:avLst>
          </a:prstGeom>
          <a:solidFill>
            <a:srgbClr val="AC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กระเพาะปัสสาวะ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AA0EC7E4-A3EC-4B09-B31F-2ADC36608436}"/>
              </a:ext>
            </a:extLst>
          </p:cNvPr>
          <p:cNvGrpSpPr/>
          <p:nvPr/>
        </p:nvGrpSpPr>
        <p:grpSpPr>
          <a:xfrm flipH="1" flipV="1">
            <a:off x="3896768" y="4624389"/>
            <a:ext cx="1984466" cy="816939"/>
            <a:chOff x="6336366" y="1696746"/>
            <a:chExt cx="1984466" cy="816939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056B4352-4BC2-4855-BD26-6A3A97D60D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AC6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D70934-BBF3-478B-B9B5-C0B0778200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6366" y="1696747"/>
              <a:ext cx="1451924" cy="816938"/>
            </a:xfrm>
            <a:prstGeom prst="line">
              <a:avLst/>
            </a:prstGeom>
            <a:ln w="38100">
              <a:solidFill>
                <a:srgbClr val="AC65B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913A2FB-2719-4B7E-BD15-B33808C55857}"/>
              </a:ext>
            </a:extLst>
          </p:cNvPr>
          <p:cNvGrpSpPr/>
          <p:nvPr/>
        </p:nvGrpSpPr>
        <p:grpSpPr>
          <a:xfrm flipV="1">
            <a:off x="6890419" y="5233462"/>
            <a:ext cx="1350693" cy="941216"/>
            <a:chOff x="7305014" y="1696746"/>
            <a:chExt cx="1015818" cy="941216"/>
          </a:xfrm>
        </p:grpSpPr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B74D943B-D76D-44DD-B84A-E1D7B7C49A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AC6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C2565F4-29B0-45C4-9E87-7C0A58546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5014" y="1696748"/>
              <a:ext cx="483276" cy="941214"/>
            </a:xfrm>
            <a:prstGeom prst="line">
              <a:avLst/>
            </a:prstGeom>
            <a:ln w="38100">
              <a:solidFill>
                <a:srgbClr val="AC65B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9559053B-83A4-4A6C-BDEF-8B175D256BCD}"/>
              </a:ext>
            </a:extLst>
          </p:cNvPr>
          <p:cNvGrpSpPr/>
          <p:nvPr/>
        </p:nvGrpSpPr>
        <p:grpSpPr>
          <a:xfrm flipH="1" flipV="1">
            <a:off x="3826240" y="5441327"/>
            <a:ext cx="1913378" cy="752643"/>
            <a:chOff x="6407454" y="1696746"/>
            <a:chExt cx="1913378" cy="752643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91327D8-6456-47B4-B005-E4B4A65629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AC6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E9158F5-46C0-4E3D-868E-8ECB824D3A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7454" y="1696747"/>
              <a:ext cx="1380836" cy="752642"/>
            </a:xfrm>
            <a:prstGeom prst="line">
              <a:avLst/>
            </a:prstGeom>
            <a:ln w="38100">
              <a:solidFill>
                <a:srgbClr val="AC65B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รูปภาพ 34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18DA576-5E0B-4D43-84E2-BFF24F825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A32A772-155E-41C0-B973-F731C1DC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49" y="1729433"/>
            <a:ext cx="4671810" cy="4588829"/>
          </a:xfrm>
          <a:prstGeom prst="rect">
            <a:avLst/>
          </a:prstGeom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A41E421D-49FD-4CDD-A3A3-31E5D637A350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E89A2AA1-A2D1-4E40-8932-FDF36C7DAD95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6D15EE15-E9AB-4AA4-8580-7D2E8AE3310B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7A1E2D52-DD21-4B2C-BA98-5705252BA51B}"/>
              </a:ext>
            </a:extLst>
          </p:cNvPr>
          <p:cNvSpPr/>
          <p:nvPr/>
        </p:nvSpPr>
        <p:spPr>
          <a:xfrm>
            <a:off x="4499081" y="1733485"/>
            <a:ext cx="2432256" cy="666496"/>
          </a:xfrm>
          <a:prstGeom prst="roundRect">
            <a:avLst>
              <a:gd name="adj" fmla="val 16253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รังไข่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ovary)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FC0187-24FF-4F72-963E-3741D7CDEF32}"/>
              </a:ext>
            </a:extLst>
          </p:cNvPr>
          <p:cNvGrpSpPr/>
          <p:nvPr/>
        </p:nvGrpSpPr>
        <p:grpSpPr>
          <a:xfrm flipH="1" flipV="1">
            <a:off x="6709500" y="2053882"/>
            <a:ext cx="2432255" cy="1279203"/>
            <a:chOff x="6110414" y="1266843"/>
            <a:chExt cx="2210418" cy="429904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32C6D86-F5D2-463D-A3A0-8B276A827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0A8D623C-2D23-4D51-B485-088C411CAB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414" y="1266843"/>
              <a:ext cx="1677876" cy="429904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5A19D8C8-E13E-4439-A690-CE6A4635FADD}"/>
              </a:ext>
            </a:extLst>
          </p:cNvPr>
          <p:cNvSpPr/>
          <p:nvPr/>
        </p:nvSpPr>
        <p:spPr>
          <a:xfrm>
            <a:off x="466094" y="2685019"/>
            <a:ext cx="65420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อยู่ในช่องเชิงกราน มีขนาดประมาณเท่าหัวแม่มือ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มีหน้าที่สร้างไข่สุกเดือนละ</a:t>
            </a:r>
            <a:r>
              <a:rPr lang="en-US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</a:t>
            </a: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เซลล์ โดยมีการตกไข่ทุก ๆ </a:t>
            </a:r>
            <a:r>
              <a:rPr lang="en-US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28</a:t>
            </a: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วัน โดยสลับกันระหว่างรังไข่ข้างซ้ายกับรังไข่ข้างขวา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ไข่ใบแรกจะสุกเมื่อเด็กหญิงย่างเข้าสู่วัยรุ่นสังเกตได้จากการเริ่มมีประจำเดือนครั้งแรก</a:t>
            </a:r>
          </a:p>
        </p:txBody>
      </p:sp>
      <p:pic>
        <p:nvPicPr>
          <p:cNvPr id="12" name="รูปภาพ 11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32C71AF-242C-4342-86E8-04805D22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46A919E0-BD5D-45A4-A10E-C95F3C41044B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DDD43DD2-9BB2-4E14-88D8-23AC5FE7F5A0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2F86E860-C23D-40C9-8470-72BD6EA61006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8BB2517-122D-4D7B-9E8B-26505352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49" y="1729433"/>
            <a:ext cx="4671810" cy="458882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80D040D7-4B32-4D8B-AAD1-EB1C3E324BF1}"/>
              </a:ext>
            </a:extLst>
          </p:cNvPr>
          <p:cNvSpPr/>
          <p:nvPr/>
        </p:nvSpPr>
        <p:spPr>
          <a:xfrm>
            <a:off x="1301432" y="2900462"/>
            <a:ext cx="56299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เป็นท่อที่เป็นทางนำไข่ซึ่งสร้างจากรังไข่ไปสู่โพรงมดลูก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ปลายหนึ่งเปิดสู่ช่องท้องใกล้ ๆ กับรังไข่ </a:t>
            </a:r>
            <a:b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อีกปลายหนึ่งเปิดเขาสู่มุมบนของโพรงมดลูก</a:t>
            </a: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0B378ABF-A4A8-43DD-9C40-DC30118AFFF5}"/>
              </a:ext>
            </a:extLst>
          </p:cNvPr>
          <p:cNvGrpSpPr/>
          <p:nvPr/>
        </p:nvGrpSpPr>
        <p:grpSpPr>
          <a:xfrm flipH="1" flipV="1">
            <a:off x="6541476" y="2011680"/>
            <a:ext cx="2406128" cy="888782"/>
            <a:chOff x="6110414" y="1266843"/>
            <a:chExt cx="2933804" cy="429903"/>
          </a:xfrm>
        </p:grpSpPr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9EFE9702-92CA-465C-9BC2-9517A1FB79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9313" y="1696746"/>
              <a:ext cx="1974905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FCBC5FF-0641-4003-8CA4-0A991CD845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414" y="1266843"/>
              <a:ext cx="972796" cy="429903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AA578F47-A2F5-498B-8B5C-C536E3A7ECAE}"/>
              </a:ext>
            </a:extLst>
          </p:cNvPr>
          <p:cNvSpPr/>
          <p:nvPr/>
        </p:nvSpPr>
        <p:spPr>
          <a:xfrm>
            <a:off x="3137095" y="1733485"/>
            <a:ext cx="3794242" cy="666496"/>
          </a:xfrm>
          <a:prstGeom prst="roundRect">
            <a:avLst>
              <a:gd name="adj" fmla="val 16253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ท่อนำไข่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uterine tube)</a:t>
            </a:r>
          </a:p>
        </p:txBody>
      </p:sp>
      <p:pic>
        <p:nvPicPr>
          <p:cNvPr id="19" name="รูปภาพ 18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D42DB4E-F8DE-4CF5-A665-7DE18AAB8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C555CB8-C099-4B4C-9A5A-124FFBB404F4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5A15D3EB-5A22-4258-BA29-B72F45EA7207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C5496DAC-C3F9-4022-BC93-8B283050BC0A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00498B5-704B-436A-AD00-312D76C59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49" y="1729433"/>
            <a:ext cx="4671810" cy="458882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B0F1678-086B-4F36-9743-C03ACEE68253}"/>
              </a:ext>
            </a:extLst>
          </p:cNvPr>
          <p:cNvSpPr/>
          <p:nvPr/>
        </p:nvSpPr>
        <p:spPr>
          <a:xfrm>
            <a:off x="1008379" y="2347944"/>
            <a:ext cx="56299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เป็นอวัยวะที่มีผนังเป็นกล้ามเนื้อเรียบหนา ยื่นจากช่องคลอดขึ้นบนไปข้างหน้าอยู่เหนือกระเพาะปัสสาวะ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เป็นที่สำหรับการตั้งครรภ์ สามารถขยายตัวได้มากตามการเจริญเติบโตของเด็กและจะหดกลับสู่สภาพปกติภายหลังคลอดแล้ว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ประกอบด้วย </a:t>
            </a:r>
            <a:r>
              <a:rPr lang="en-US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3</a:t>
            </a: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ส่วน คือ ตัวมดลูก </a:t>
            </a:r>
            <a:b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ปากมดลูก และปีกมดลูก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A75066BF-A74F-4D3D-BA28-D94DF76A9D96}"/>
              </a:ext>
            </a:extLst>
          </p:cNvPr>
          <p:cNvSpPr/>
          <p:nvPr/>
        </p:nvSpPr>
        <p:spPr>
          <a:xfrm>
            <a:off x="4066495" y="1450334"/>
            <a:ext cx="2432256" cy="666495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มดลูก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uterus)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D9792CCB-821D-4D09-8B8D-4B6FCAB224D3}"/>
              </a:ext>
            </a:extLst>
          </p:cNvPr>
          <p:cNvGrpSpPr/>
          <p:nvPr/>
        </p:nvGrpSpPr>
        <p:grpSpPr>
          <a:xfrm flipH="1" flipV="1">
            <a:off x="6484682" y="1821922"/>
            <a:ext cx="2432256" cy="1793475"/>
            <a:chOff x="5888576" y="-96728"/>
            <a:chExt cx="2432256" cy="1793475"/>
          </a:xfrm>
        </p:grpSpPr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447C57C3-18CC-4BC5-B6A2-3E9C011CC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BF70F12-D113-4439-9ECA-7A1C083497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88576" y="-96728"/>
              <a:ext cx="1899714" cy="1793475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รูปภาพ 12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B3884D6-1297-4F14-8ECE-E9A86EF4C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997D9FC-24FF-4A22-B958-69A1FA377479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4B7D9DB4-6151-4B7F-AA7C-272436B070B7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115ED7F-D943-4334-A80F-1516E921FA04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037CDF2-0644-45E9-BADC-A01FA190E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8446" r="12538" b="12186"/>
          <a:stretch/>
        </p:blipFill>
        <p:spPr>
          <a:xfrm>
            <a:off x="0" y="1741727"/>
            <a:ext cx="4567311" cy="4754881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80E070F-80EB-4F21-A4F9-A5ADE969F43D}"/>
              </a:ext>
            </a:extLst>
          </p:cNvPr>
          <p:cNvSpPr/>
          <p:nvPr/>
        </p:nvSpPr>
        <p:spPr>
          <a:xfrm>
            <a:off x="4809738" y="1674485"/>
            <a:ext cx="7133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เป็นบริเวณที่สำหรับให้ทารกเจริญเติบโต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ก่อนที่จะมีการตกไข่หรือตั้งครรภ์ผนังมดลูกมีการขยายตัวเพื่อเตรียมที่จะรับไข่ที่ผสมแล้ว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ถ้าไม่ได้รับการผสมจากอสุจิผนังมดลูกก็จะค่อย ๆ เสื่อมลงและ</a:t>
            </a:r>
            <a:b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มีการบีบตัวเพื่อขับออกมาเป็นประจำเดือน (</a:t>
            </a:r>
            <a:r>
              <a:rPr lang="en-US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menstruation)</a:t>
            </a:r>
            <a:endParaRPr lang="th-TH" sz="2400" dirty="0">
              <a:solidFill>
                <a:srgbClr val="804286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80B5130-823C-482C-B2B7-B40369351E15}"/>
              </a:ext>
            </a:extLst>
          </p:cNvPr>
          <p:cNvSpPr/>
          <p:nvPr/>
        </p:nvSpPr>
        <p:spPr>
          <a:xfrm>
            <a:off x="4809738" y="4115571"/>
            <a:ext cx="71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ส่วนปลายแคบสั้นอยู่ด้านล่างติดกับช่องคลอด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เป็นที่สำหรับให้อสุจิผ่านเข้าสู่มดลูก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3C092915-7547-43B9-ACB2-C4005E71609E}"/>
              </a:ext>
            </a:extLst>
          </p:cNvPr>
          <p:cNvSpPr/>
          <p:nvPr/>
        </p:nvSpPr>
        <p:spPr>
          <a:xfrm>
            <a:off x="4809738" y="5524151"/>
            <a:ext cx="7133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ส่วนบนเป็นท่อแคบและยาวอยู่ข้างละอัน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ตรงปลายเปิดเป็นช่องเหมือนแตรสำหรับปั๊มไข่จากรังไข่</a:t>
            </a:r>
            <a:b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และเป็นทางผ่านของไข่ไปสู่ตัวมดลูก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330C3587-D102-4DEC-8098-356274C6B4A6}"/>
              </a:ext>
            </a:extLst>
          </p:cNvPr>
          <p:cNvSpPr/>
          <p:nvPr/>
        </p:nvSpPr>
        <p:spPr>
          <a:xfrm>
            <a:off x="4665787" y="1123787"/>
            <a:ext cx="1659056" cy="473754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ตัวมดลูก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949113D9-6F4B-4044-85A8-6F2D7768600C}"/>
              </a:ext>
            </a:extLst>
          </p:cNvPr>
          <p:cNvSpPr/>
          <p:nvPr/>
        </p:nvSpPr>
        <p:spPr>
          <a:xfrm>
            <a:off x="4665787" y="3627647"/>
            <a:ext cx="1659056" cy="473754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ปากมดลูก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D2FF9FED-29C9-4480-A281-897DC7A7B893}"/>
              </a:ext>
            </a:extLst>
          </p:cNvPr>
          <p:cNvSpPr/>
          <p:nvPr/>
        </p:nvSpPr>
        <p:spPr>
          <a:xfrm>
            <a:off x="4665787" y="5008220"/>
            <a:ext cx="1659056" cy="473754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ปีกมดลูก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EAC31AF-2D74-4FF3-A8E2-31FE302E2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29C8B2E-36B0-4951-9E1F-647C96BC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3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E8AAC"/>
          </a:solidFill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34E6354-8431-4572-A730-1910F41941AD}"/>
              </a:ext>
            </a:extLst>
          </p:cNvPr>
          <p:cNvSpPr/>
          <p:nvPr/>
        </p:nvSpPr>
        <p:spPr>
          <a:xfrm>
            <a:off x="3095487" y="194680"/>
            <a:ext cx="6001027" cy="1179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6600" spc="4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ระบบสืบพันธุ์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2834EEF-1EEC-4275-A619-0E9935AD071D}"/>
              </a:ext>
            </a:extLst>
          </p:cNvPr>
          <p:cNvSpPr/>
          <p:nvPr/>
        </p:nvSpPr>
        <p:spPr>
          <a:xfrm>
            <a:off x="3095486" y="1097106"/>
            <a:ext cx="600102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pc="3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REPRODUCTIVE SYSTEM</a:t>
            </a:r>
            <a:endParaRPr lang="th-TH" spc="3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26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C555CB8-C099-4B4C-9A5A-124FFBB404F4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5A15D3EB-5A22-4258-BA29-B72F45EA7207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C5496DAC-C3F9-4022-BC93-8B283050BC0A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00498B5-704B-436A-AD00-312D76C59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49" y="1729433"/>
            <a:ext cx="4671810" cy="458882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B0F1678-086B-4F36-9743-C03ACEE68253}"/>
              </a:ext>
            </a:extLst>
          </p:cNvPr>
          <p:cNvSpPr/>
          <p:nvPr/>
        </p:nvSpPr>
        <p:spPr>
          <a:xfrm>
            <a:off x="492437" y="2170799"/>
            <a:ext cx="61357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เป็นช่องชั้นกล้ามเนื้อที่ยื่นออกมาจากบริเวณปากมดลูก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ปากช่องคลอดจะถูกล้อมรอบไปด้วยเยื่อบุพรหมจรรย์ (</a:t>
            </a:r>
            <a:r>
              <a:rPr lang="en-US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Hymen)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ในระหว่างการมีเพศสัมพันธ์ผู้ชายจะสอดใส่องคชาตเข้าสู่ช่องคลอด ช่องคลอดจะขยายและหลั่งสารล่อลื่นเพื่อลดแรงเสียดสีที่เกิดขึ้น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อสุจิเดินทางไปยังไข่และทำให้เกิดการตั้งครรภ์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เป็นทางผ่านที่ให้กำเนิดทารกและทางออกของประจำเดือน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C0B77275-4453-4CFA-BE55-7A870D743D4E}"/>
              </a:ext>
            </a:extLst>
          </p:cNvPr>
          <p:cNvSpPr/>
          <p:nvPr/>
        </p:nvSpPr>
        <p:spPr>
          <a:xfrm>
            <a:off x="3617678" y="1243465"/>
            <a:ext cx="3010486" cy="666495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ช่องคลอด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vagina)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375E80C8-D50B-42E2-BD9D-4E973F949B41}"/>
              </a:ext>
            </a:extLst>
          </p:cNvPr>
          <p:cNvGrpSpPr/>
          <p:nvPr/>
        </p:nvGrpSpPr>
        <p:grpSpPr>
          <a:xfrm flipH="1" flipV="1">
            <a:off x="6614096" y="1576711"/>
            <a:ext cx="3010486" cy="2798340"/>
            <a:chOff x="5888576" y="-96728"/>
            <a:chExt cx="2432256" cy="1793475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A464101A-F4CE-4F3E-AE11-B915AE2D07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8042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67F730C-BB57-4F62-B6AE-471FB6D740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88576" y="-96728"/>
              <a:ext cx="1899714" cy="1793475"/>
            </a:xfrm>
            <a:prstGeom prst="line">
              <a:avLst/>
            </a:prstGeom>
            <a:ln w="38100">
              <a:solidFill>
                <a:srgbClr val="8042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รูปภาพ 16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AC19CBB-5124-49B9-9325-496B00A1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8AA17EDB-1AB7-4D51-8DE7-D42962716F2A}"/>
              </a:ext>
            </a:extLst>
          </p:cNvPr>
          <p:cNvSpPr/>
          <p:nvPr/>
        </p:nvSpPr>
        <p:spPr>
          <a:xfrm>
            <a:off x="492437" y="316131"/>
            <a:ext cx="8110218" cy="666495"/>
          </a:xfrm>
          <a:prstGeom prst="roundRect">
            <a:avLst>
              <a:gd name="adj" fmla="val 30000"/>
            </a:avLst>
          </a:prstGeom>
          <a:solidFill>
            <a:srgbClr val="EC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ระบบสืบพันธุ์เพศหญิง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1F88BF36-9202-4E91-ABDF-8335CECDFA90}"/>
              </a:ext>
            </a:extLst>
          </p:cNvPr>
          <p:cNvSpPr/>
          <p:nvPr/>
        </p:nvSpPr>
        <p:spPr>
          <a:xfrm>
            <a:off x="389252" y="285996"/>
            <a:ext cx="698628" cy="698628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9A17CB87-BA07-404A-B645-1C2CFA682DC4}"/>
              </a:ext>
            </a:extLst>
          </p:cNvPr>
          <p:cNvSpPr/>
          <p:nvPr/>
        </p:nvSpPr>
        <p:spPr>
          <a:xfrm>
            <a:off x="4586067" y="412781"/>
            <a:ext cx="3882683" cy="473191"/>
          </a:xfrm>
          <a:prstGeom prst="roundRect">
            <a:avLst>
              <a:gd name="adj" fmla="val 30000"/>
            </a:avLst>
          </a:prstGeom>
          <a:solidFill>
            <a:srgbClr val="F2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อวัยวะสืบพันธุ์ภายนอก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71B9C970-D3C7-4ABD-9604-9EBAAA250557}"/>
              </a:ext>
            </a:extLst>
          </p:cNvPr>
          <p:cNvSpPr/>
          <p:nvPr/>
        </p:nvSpPr>
        <p:spPr>
          <a:xfrm>
            <a:off x="738565" y="1296870"/>
            <a:ext cx="2989373" cy="925825"/>
          </a:xfrm>
          <a:prstGeom prst="roundRect">
            <a:avLst>
              <a:gd name="adj" fmla="val 16253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แคมใหญ่ </a:t>
            </a:r>
            <a:b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(</a:t>
            </a:r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Labia majora)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AA32A60A-F79F-4207-A212-C6CD83F98E1E}"/>
              </a:ext>
            </a:extLst>
          </p:cNvPr>
          <p:cNvSpPr/>
          <p:nvPr/>
        </p:nvSpPr>
        <p:spPr>
          <a:xfrm>
            <a:off x="4601314" y="1296871"/>
            <a:ext cx="2989373" cy="925824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แคมเล็ก </a:t>
            </a:r>
            <a:b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(</a:t>
            </a:r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Labia minora)</a:t>
            </a: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BCCBF9B1-8C56-4C49-A22D-13D5743C9A44}"/>
              </a:ext>
            </a:extLst>
          </p:cNvPr>
          <p:cNvSpPr/>
          <p:nvPr/>
        </p:nvSpPr>
        <p:spPr>
          <a:xfrm>
            <a:off x="8464063" y="1296870"/>
            <a:ext cx="2989373" cy="925824"/>
          </a:xfrm>
          <a:prstGeom prst="roundRect">
            <a:avLst>
              <a:gd name="adj" fmla="val 15225"/>
            </a:avLst>
          </a:prstGeom>
          <a:solidFill>
            <a:srgbClr val="80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คลิตอริส (</a:t>
            </a:r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Clitoris)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80D1B04-0B6D-40CD-8C5B-2D1A1850660B}"/>
              </a:ext>
            </a:extLst>
          </p:cNvPr>
          <p:cNvSpPr/>
          <p:nvPr/>
        </p:nvSpPr>
        <p:spPr>
          <a:xfrm>
            <a:off x="366960" y="2341624"/>
            <a:ext cx="37325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เป็นรอยนูนของผิวหนัง 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ทางหลังของรอยนูนทั้ง </a:t>
            </a:r>
            <a:r>
              <a:rPr lang="en-US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 </a:t>
            </a: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ข้างเข้าไปชิดกันที่หน้ารูทวารหนัก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ทางหน้าของรอยนูนกว้างและประสานกับอีกข้างหนึ่ง เรียกว่า รอยนูนหัวหน่าวหรือ เนินหัวหน่าว 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เยื่อใต้หนังมีไขมันมาก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ช่วงระหว่างแคมใหญ่ เรียกว่า </a:t>
            </a:r>
            <a:b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ร่องพูเดน</a:t>
            </a:r>
            <a:r>
              <a:rPr lang="th-TH" sz="2400" dirty="0" err="1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ตัล</a:t>
            </a: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(</a:t>
            </a:r>
            <a:r>
              <a:rPr lang="en-US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Pudendal Cleft)</a:t>
            </a:r>
            <a:endParaRPr lang="th-TH" sz="2400" dirty="0">
              <a:solidFill>
                <a:srgbClr val="804286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C948F3BE-6785-4CD2-8B48-0109910BD1AD}"/>
              </a:ext>
            </a:extLst>
          </p:cNvPr>
          <p:cNvSpPr/>
          <p:nvPr/>
        </p:nvSpPr>
        <p:spPr>
          <a:xfrm>
            <a:off x="4229709" y="2306202"/>
            <a:ext cx="37325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เป็นรอยนูนของผิวหนังอยู่ด้านในแคมใหญ่ 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ไม่มีไขมันในเยื่อใต้ผิวหนัง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ปลายล่างของแคมเล็กแนบชิดกับด้านในของแคมใหญ่ 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ช่องระหว่างแคมเล็กจะมีรูเปิดของท่อปัสสาวะและปากช่องคลอด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F7A6EEF-92B4-4826-B7DA-2054C1B23D85}"/>
              </a:ext>
            </a:extLst>
          </p:cNvPr>
          <p:cNvSpPr/>
          <p:nvPr/>
        </p:nvSpPr>
        <p:spPr>
          <a:xfrm>
            <a:off x="8092458" y="2306202"/>
            <a:ext cx="3732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ประกอบด้วยเนื้อเยื่อที่แข็งตัวได้คล้ายองคชาตในเพศชายแต่ขนาดเล็กกว่ามาก</a:t>
            </a:r>
          </a:p>
          <a:p>
            <a:pPr marL="457200" indent="-274638" algn="thaiDist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ยาวประมาณ </a:t>
            </a:r>
            <a:r>
              <a:rPr lang="en-US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2.5</a:t>
            </a: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เซนติเมตร </a:t>
            </a:r>
            <a:b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rgbClr val="80428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มีหน้าที่นำความรู้สึกทางเพศ</a:t>
            </a:r>
          </a:p>
        </p:txBody>
      </p:sp>
      <p:pic>
        <p:nvPicPr>
          <p:cNvPr id="13" name="รูปภาพ 12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B21EE6B-A465-4A5B-BFED-3C18A490F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92437" y="256172"/>
            <a:ext cx="492334" cy="7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86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>
            <a:extLst>
              <a:ext uri="{FF2B5EF4-FFF2-40B4-BE49-F238E27FC236}">
                <a16:creationId xmlns:a16="http://schemas.microsoft.com/office/drawing/2014/main" id="{D3A41805-8248-4276-9094-C50FAF7F4338}"/>
              </a:ext>
            </a:extLst>
          </p:cNvPr>
          <p:cNvSpPr/>
          <p:nvPr/>
        </p:nvSpPr>
        <p:spPr>
          <a:xfrm>
            <a:off x="8056725" y="1572892"/>
            <a:ext cx="3396017" cy="3396017"/>
          </a:xfrm>
          <a:prstGeom prst="ellipse">
            <a:avLst/>
          </a:prstGeom>
          <a:solidFill>
            <a:srgbClr val="EF4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สังเกตความผิดปกติเกี่ยวกับลักษณะและหน้าที่ของอวัยวะสืบพันธุ์ของตนเอง</a:t>
            </a:r>
          </a:p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ตั้งแต่ระยะแรก ๆ</a:t>
            </a: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id="{75E93C46-ED2F-4912-9C10-19251F63FDC6}"/>
              </a:ext>
            </a:extLst>
          </p:cNvPr>
          <p:cNvSpPr/>
          <p:nvPr/>
        </p:nvSpPr>
        <p:spPr>
          <a:xfrm>
            <a:off x="739258" y="1572892"/>
            <a:ext cx="3396017" cy="3396017"/>
          </a:xfrm>
          <a:prstGeom prst="ellipse">
            <a:avLst/>
          </a:prstGeom>
          <a:solidFill>
            <a:srgbClr val="3C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ดูแลรักษาความสะอาดร่างกายอย่างถูกต้อง</a:t>
            </a: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00EC7363-5088-4FE2-B52C-9409AD2271D8}"/>
              </a:ext>
            </a:extLst>
          </p:cNvPr>
          <p:cNvSpPr/>
          <p:nvPr/>
        </p:nvSpPr>
        <p:spPr>
          <a:xfrm>
            <a:off x="4397991" y="1572892"/>
            <a:ext cx="3396017" cy="3396017"/>
          </a:xfrm>
          <a:prstGeom prst="ellipse">
            <a:avLst/>
          </a:prstGeom>
          <a:solidFill>
            <a:srgbClr val="FEC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รู้จักหลีกเลี่ยงอันตรายจากการบอบช้ำ อักเสบ และติดเชื้อ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74ED5838-C040-4122-9B66-F2E83FC1ABB1}"/>
              </a:ext>
            </a:extLst>
          </p:cNvPr>
          <p:cNvSpPr/>
          <p:nvPr/>
        </p:nvSpPr>
        <p:spPr>
          <a:xfrm>
            <a:off x="912931" y="183553"/>
            <a:ext cx="10366137" cy="751014"/>
          </a:xfrm>
          <a:prstGeom prst="roundRect">
            <a:avLst>
              <a:gd name="adj" fmla="val 30000"/>
            </a:avLst>
          </a:prstGeom>
          <a:solidFill>
            <a:srgbClr val="EF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spc="15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การสร้างเสริมและดำรงประสิทธิภาพการทำงานของระบบสืบพันธุ์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D134567-9213-4BC1-86A8-3D57DDE5F06B}"/>
              </a:ext>
            </a:extLst>
          </p:cNvPr>
          <p:cNvSpPr/>
          <p:nvPr/>
        </p:nvSpPr>
        <p:spPr>
          <a:xfrm>
            <a:off x="3842191" y="941555"/>
            <a:ext cx="4507615" cy="619272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rgbClr val="EFA53D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อาศัยปัจจัยสำคัญ </a:t>
            </a:r>
            <a:r>
              <a:rPr lang="en-US" sz="3200" dirty="0">
                <a:solidFill>
                  <a:srgbClr val="EFA53D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3 </a:t>
            </a:r>
            <a:r>
              <a:rPr lang="th-TH" sz="3200" dirty="0">
                <a:solidFill>
                  <a:srgbClr val="EFA53D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ประการ</a:t>
            </a:r>
            <a:endParaRPr lang="en-US" sz="3200" dirty="0">
              <a:solidFill>
                <a:srgbClr val="EFA53D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1F76EFC-721E-4B7C-B859-D4950A2FD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53" y="3331557"/>
            <a:ext cx="1879653" cy="352644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30E69F7-4C3D-4C96-A158-6BD35D2AC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481" y="3461983"/>
            <a:ext cx="1808521" cy="3396017"/>
          </a:xfrm>
          <a:prstGeom prst="rect">
            <a:avLst/>
          </a:prstGeom>
        </p:spPr>
      </p:pic>
      <p:pic>
        <p:nvPicPr>
          <p:cNvPr id="17" name="รูปภาพ 16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AAC776E-29E9-4113-B2C4-41B92AD4E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9" b="90744" l="6874" r="89984">
                        <a14:foregroundMark x1="10150" y1="46160" x2="7143" y2="52749"/>
                        <a14:foregroundMark x1="7143" y1="52749" x2="5693" y2="60631"/>
                        <a14:foregroundMark x1="5693" y1="60631" x2="5666" y2="69159"/>
                        <a14:foregroundMark x1="5666" y1="69159" x2="7116" y2="76920"/>
                        <a14:foregroundMark x1="7116" y1="76920" x2="9801" y2="82619"/>
                        <a14:foregroundMark x1="9801" y1="82619" x2="19253" y2="90501"/>
                        <a14:foregroundMark x1="19253" y1="90501" x2="30666" y2="94341"/>
                        <a14:foregroundMark x1="30666" y1="94341" x2="35553" y2="94341"/>
                        <a14:foregroundMark x1="35553" y1="94341" x2="52417" y2="90784"/>
                        <a14:foregroundMark x1="52417" y1="90784" x2="55666" y2="87995"/>
                        <a14:foregroundMark x1="8244" y1="50445" x2="6901" y2="64713"/>
                        <a14:foregroundMark x1="6901" y1="64713" x2="10849" y2="78779"/>
                        <a14:foregroundMark x1="27202" y1="10873" x2="31686" y2="7033"/>
                        <a14:foregroundMark x1="31686" y1="7033" x2="36574" y2="5699"/>
                        <a14:foregroundMark x1="36574" y1="5699" x2="40145" y2="1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50"/>
          <a:stretch/>
        </p:blipFill>
        <p:spPr>
          <a:xfrm>
            <a:off x="5016973" y="4206269"/>
            <a:ext cx="2158050" cy="21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นั่ง, พร้อม, สีขาว, สีเขีย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DA1098F-870F-4E86-9E40-73A0E4FB9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8" b="11285"/>
          <a:stretch/>
        </p:blipFill>
        <p:spPr>
          <a:xfrm>
            <a:off x="20" y="-104512"/>
            <a:ext cx="12191980" cy="6962512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ACCC076-C132-44B8-BDE3-039332885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3" y="3474347"/>
            <a:ext cx="4081280" cy="3288799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ภาพหน้าจอ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D01D0ED-2CC2-4C99-A854-06BE4B76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02" y="-104512"/>
            <a:ext cx="5902519" cy="6463757"/>
          </a:xfrm>
          <a:prstGeom prst="rect">
            <a:avLst/>
          </a:prstGeom>
        </p:spPr>
      </p:pic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71FC15EA-BC32-466C-84AA-43BDF00075AF}"/>
              </a:ext>
            </a:extLst>
          </p:cNvPr>
          <p:cNvGrpSpPr/>
          <p:nvPr/>
        </p:nvGrpSpPr>
        <p:grpSpPr>
          <a:xfrm>
            <a:off x="220440" y="121931"/>
            <a:ext cx="4184465" cy="698628"/>
            <a:chOff x="389252" y="285996"/>
            <a:chExt cx="4184465" cy="698628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EC10F127-2F59-4AF9-85C5-49C49A051E73}"/>
                </a:ext>
              </a:extLst>
            </p:cNvPr>
            <p:cNvSpPr/>
            <p:nvPr/>
          </p:nvSpPr>
          <p:spPr>
            <a:xfrm>
              <a:off x="492437" y="316131"/>
              <a:ext cx="4081280" cy="666495"/>
            </a:xfrm>
            <a:prstGeom prst="roundRect">
              <a:avLst>
                <a:gd name="adj" fmla="val 3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3200" spc="200" dirty="0">
                  <a:solidFill>
                    <a:srgbClr val="448893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    การดูแลของเพศชาย</a:t>
              </a:r>
              <a:endParaRPr lang="en-US" sz="3200" spc="200" dirty="0">
                <a:solidFill>
                  <a:srgbClr val="448893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CEB4B3C6-2E42-4578-9836-9ED8B2E67E0D}"/>
                </a:ext>
              </a:extLst>
            </p:cNvPr>
            <p:cNvSpPr/>
            <p:nvPr/>
          </p:nvSpPr>
          <p:spPr>
            <a:xfrm>
              <a:off x="389252" y="285996"/>
              <a:ext cx="698628" cy="698628"/>
            </a:xfrm>
            <a:prstGeom prst="ellipse">
              <a:avLst/>
            </a:prstGeom>
            <a:solidFill>
              <a:srgbClr val="448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2" name="รูปภาพ 11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5714C303-35EC-49D6-8150-66C4B556F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54683" y="375460"/>
              <a:ext cx="539628" cy="547835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230EDF36-5674-4536-85A8-8161B3312C7B}"/>
              </a:ext>
            </a:extLst>
          </p:cNvPr>
          <p:cNvSpPr/>
          <p:nvPr/>
        </p:nvSpPr>
        <p:spPr>
          <a:xfrm>
            <a:off x="1353968" y="1102332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16449B9B-97F1-40C5-92C0-7935EF8948EF}"/>
              </a:ext>
            </a:extLst>
          </p:cNvPr>
          <p:cNvSpPr/>
          <p:nvPr/>
        </p:nvSpPr>
        <p:spPr>
          <a:xfrm>
            <a:off x="1896566" y="2223001"/>
            <a:ext cx="9103915" cy="1037153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หลีก</a:t>
            </a: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เลี่ยงการสำส่อนทางเพศ เพราะถุงยางอนามัยไม่สามารถป้องกันโรคติดต่อทางเพศสัมพันธ์ได้ร้อยเปอร์เซ็นต์</a:t>
            </a:r>
            <a:endParaRPr lang="th-TH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A4CA58B8-4A19-4B3C-BC2F-121D0FD8138B}"/>
              </a:ext>
            </a:extLst>
          </p:cNvPr>
          <p:cNvSpPr/>
          <p:nvPr/>
        </p:nvSpPr>
        <p:spPr>
          <a:xfrm>
            <a:off x="1896566" y="1017004"/>
            <a:ext cx="9103915" cy="1037153"/>
          </a:xfrm>
          <a:prstGeom prst="roundRect">
            <a:avLst>
              <a:gd name="adj" fmla="val 1484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ควรทำความสะอาดอวัยวะเพศทุกวันด้วยน้ำและสบู่แล้วเช็ดให้แห้ง บริเวณคอหยักและใต้หนังหุ้มปลายอวัยวะเพศต้องทำความสะอาดเป็นพิเศษ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032C97F-3B49-4DC5-BAFE-3369EB61F842}"/>
              </a:ext>
            </a:extLst>
          </p:cNvPr>
          <p:cNvSpPr/>
          <p:nvPr/>
        </p:nvSpPr>
        <p:spPr>
          <a:xfrm>
            <a:off x="1896565" y="3427002"/>
            <a:ext cx="9103915" cy="568762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ทำความสะอาดอวัยวะเพศทุกครั้งภายหลังมีเพศสัมพันธ์</a:t>
            </a:r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3406EE4D-5D0E-407F-9DBE-ABD577F38CDF}"/>
              </a:ext>
            </a:extLst>
          </p:cNvPr>
          <p:cNvSpPr/>
          <p:nvPr/>
        </p:nvSpPr>
        <p:spPr>
          <a:xfrm>
            <a:off x="1353968" y="2298174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86AE3ECF-2DB9-4FE0-9064-BCF12E55D7C7}"/>
              </a:ext>
            </a:extLst>
          </p:cNvPr>
          <p:cNvSpPr/>
          <p:nvPr/>
        </p:nvSpPr>
        <p:spPr>
          <a:xfrm>
            <a:off x="1353968" y="3472349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3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17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นั่ง, พร้อม, สีขาว, สีเขีย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DA1098F-870F-4E86-9E40-73A0E4FB9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8" b="11285"/>
          <a:stretch/>
        </p:blipFill>
        <p:spPr>
          <a:xfrm>
            <a:off x="20" y="-104512"/>
            <a:ext cx="12191980" cy="6962512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ACCC076-C132-44B8-BDE3-039332885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63" y="3474347"/>
            <a:ext cx="4081280" cy="3288799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ภาพหน้าจอ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D01D0ED-2CC2-4C99-A854-06BE4B76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02" y="-104512"/>
            <a:ext cx="5902519" cy="6463757"/>
          </a:xfrm>
          <a:prstGeom prst="rect">
            <a:avLst/>
          </a:prstGeom>
        </p:spPr>
      </p:pic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71FC15EA-BC32-466C-84AA-43BDF00075AF}"/>
              </a:ext>
            </a:extLst>
          </p:cNvPr>
          <p:cNvGrpSpPr/>
          <p:nvPr/>
        </p:nvGrpSpPr>
        <p:grpSpPr>
          <a:xfrm>
            <a:off x="220440" y="121931"/>
            <a:ext cx="4184465" cy="698628"/>
            <a:chOff x="389252" y="285996"/>
            <a:chExt cx="4184465" cy="698628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EC10F127-2F59-4AF9-85C5-49C49A051E73}"/>
                </a:ext>
              </a:extLst>
            </p:cNvPr>
            <p:cNvSpPr/>
            <p:nvPr/>
          </p:nvSpPr>
          <p:spPr>
            <a:xfrm>
              <a:off x="492437" y="316131"/>
              <a:ext cx="4081280" cy="666495"/>
            </a:xfrm>
            <a:prstGeom prst="roundRect">
              <a:avLst>
                <a:gd name="adj" fmla="val 3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3200" spc="200" dirty="0">
                  <a:solidFill>
                    <a:srgbClr val="448893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    การดูแลของเพศชาย</a:t>
              </a:r>
              <a:endParaRPr lang="en-US" sz="3200" spc="200" dirty="0">
                <a:solidFill>
                  <a:srgbClr val="448893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CEB4B3C6-2E42-4578-9836-9ED8B2E67E0D}"/>
                </a:ext>
              </a:extLst>
            </p:cNvPr>
            <p:cNvSpPr/>
            <p:nvPr/>
          </p:nvSpPr>
          <p:spPr>
            <a:xfrm>
              <a:off x="389252" y="285996"/>
              <a:ext cx="698628" cy="698628"/>
            </a:xfrm>
            <a:prstGeom prst="ellipse">
              <a:avLst/>
            </a:prstGeom>
            <a:solidFill>
              <a:srgbClr val="448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2" name="รูปภาพ 11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5714C303-35EC-49D6-8150-66C4B556F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54683" y="375460"/>
              <a:ext cx="539628" cy="547835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230EDF36-5674-4536-85A8-8161B3312C7B}"/>
              </a:ext>
            </a:extLst>
          </p:cNvPr>
          <p:cNvSpPr/>
          <p:nvPr/>
        </p:nvSpPr>
        <p:spPr>
          <a:xfrm>
            <a:off x="1353968" y="1102332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4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16449B9B-97F1-40C5-92C0-7935EF8948EF}"/>
              </a:ext>
            </a:extLst>
          </p:cNvPr>
          <p:cNvSpPr/>
          <p:nvPr/>
        </p:nvSpPr>
        <p:spPr>
          <a:xfrm>
            <a:off x="1896566" y="2252600"/>
            <a:ext cx="9103915" cy="1037153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ควรหลีกเลี่ยงการดื่มเครื่องดื่มแอลกอฮอล์และการใช้สารเสพติด เพราะจะ</a:t>
            </a:r>
          </a:p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ทำให้ขาดสติอาจนำไปสู่การมีเพศสัมพันธ์โดยไม่ตั้งใจ</a:t>
            </a:r>
            <a:endParaRPr lang="th-TH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A4CA58B8-4A19-4B3C-BC2F-121D0FD8138B}"/>
              </a:ext>
            </a:extLst>
          </p:cNvPr>
          <p:cNvSpPr/>
          <p:nvPr/>
        </p:nvSpPr>
        <p:spPr>
          <a:xfrm>
            <a:off x="1896566" y="1017004"/>
            <a:ext cx="9103915" cy="1037153"/>
          </a:xfrm>
          <a:prstGeom prst="roundRect">
            <a:avLst>
              <a:gd name="adj" fmla="val 1484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ไม่ควรฉีดยาหรือนำสิ่งแปลกปลอมเข้าไปที่อวัยวะเพศ เพราะจะทำให้เกิดการติดเชื้อ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032C97F-3B49-4DC5-BAFE-3369EB61F842}"/>
              </a:ext>
            </a:extLst>
          </p:cNvPr>
          <p:cNvSpPr/>
          <p:nvPr/>
        </p:nvSpPr>
        <p:spPr>
          <a:xfrm>
            <a:off x="1904656" y="3494449"/>
            <a:ext cx="9103915" cy="568762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หากมีความผิดปกติกับอวัยวะเพศให้รีบปรึกษาแพทย์โดยด่วน</a:t>
            </a:r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3406EE4D-5D0E-407F-9DBE-ABD577F38CDF}"/>
              </a:ext>
            </a:extLst>
          </p:cNvPr>
          <p:cNvSpPr/>
          <p:nvPr/>
        </p:nvSpPr>
        <p:spPr>
          <a:xfrm>
            <a:off x="1353968" y="2298174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5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86AE3ECF-2DB9-4FE0-9064-BCF12E55D7C7}"/>
              </a:ext>
            </a:extLst>
          </p:cNvPr>
          <p:cNvSpPr/>
          <p:nvPr/>
        </p:nvSpPr>
        <p:spPr>
          <a:xfrm>
            <a:off x="1353968" y="3472349"/>
            <a:ext cx="375017" cy="375017"/>
          </a:xfrm>
          <a:prstGeom prst="ellipse">
            <a:avLst/>
          </a:prstGeom>
          <a:solidFill>
            <a:srgbClr val="FCE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6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97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รูปภาพประกอบด้วย นั่ง, พร้อม, สีขาว, สีเขีย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45667EC-01FD-4288-9A08-FC2281262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8" b="11285"/>
          <a:stretch/>
        </p:blipFill>
        <p:spPr>
          <a:xfrm>
            <a:off x="20" y="-104512"/>
            <a:ext cx="12191980" cy="6962512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ภาพหน้าจอ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BB74F3A-03AA-41B4-BE9C-36A3A8DC5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9920" y="0"/>
            <a:ext cx="5902519" cy="6463757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E42A45B1-A0A8-4143-9081-10DB168C1FEC}"/>
              </a:ext>
            </a:extLst>
          </p:cNvPr>
          <p:cNvGrpSpPr/>
          <p:nvPr/>
        </p:nvGrpSpPr>
        <p:grpSpPr>
          <a:xfrm>
            <a:off x="361117" y="178202"/>
            <a:ext cx="4295289" cy="698628"/>
            <a:chOff x="389252" y="285996"/>
            <a:chExt cx="4295289" cy="698628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67FD9D96-21E2-4EC1-8148-09AC40BDC65E}"/>
                </a:ext>
              </a:extLst>
            </p:cNvPr>
            <p:cNvSpPr/>
            <p:nvPr/>
          </p:nvSpPr>
          <p:spPr>
            <a:xfrm>
              <a:off x="492437" y="316131"/>
              <a:ext cx="4192104" cy="666495"/>
            </a:xfrm>
            <a:prstGeom prst="roundRect">
              <a:avLst>
                <a:gd name="adj" fmla="val 3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3200" spc="200" dirty="0">
                  <a:solidFill>
                    <a:srgbClr val="448893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    </a:t>
              </a:r>
              <a:r>
                <a:rPr lang="th-TH" sz="3200" spc="200" dirty="0">
                  <a:solidFill>
                    <a:srgbClr val="E05872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การดูแลของเพศหญิง</a:t>
              </a:r>
              <a:endParaRPr lang="en-US" sz="3200" spc="200" dirty="0">
                <a:solidFill>
                  <a:srgbClr val="E05872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4CC286A7-CC6C-4058-AC32-DD7DD836F08A}"/>
                </a:ext>
              </a:extLst>
            </p:cNvPr>
            <p:cNvSpPr/>
            <p:nvPr/>
          </p:nvSpPr>
          <p:spPr>
            <a:xfrm>
              <a:off x="389252" y="285996"/>
              <a:ext cx="698628" cy="698628"/>
            </a:xfrm>
            <a:prstGeom prst="ellipse">
              <a:avLst/>
            </a:prstGeom>
            <a:solidFill>
              <a:srgbClr val="E05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" name="รูปภาพ 12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8E551D7-170E-4D88-B0E6-518373378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64302" y="148378"/>
            <a:ext cx="492334" cy="72645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13023C7-BB9F-4D5E-A229-A19FE5FA9F8A}"/>
              </a:ext>
            </a:extLst>
          </p:cNvPr>
          <p:cNvSpPr/>
          <p:nvPr/>
        </p:nvSpPr>
        <p:spPr>
          <a:xfrm>
            <a:off x="1457853" y="1225316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1CF1D59A-F937-45DB-829A-E48D537EF7A8}"/>
              </a:ext>
            </a:extLst>
          </p:cNvPr>
          <p:cNvSpPr/>
          <p:nvPr/>
        </p:nvSpPr>
        <p:spPr>
          <a:xfrm>
            <a:off x="2000448" y="2710211"/>
            <a:ext cx="9103915" cy="568762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ไม่ใช้กางเกงในที่รัดแน่นหรืออับเหงื่อสวมชุดชั้นในที่สะอาดเสมอ</a:t>
            </a:r>
            <a:endParaRPr lang="th-TH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F22309E-A7FB-49A3-8E58-F02341DC0A4F}"/>
              </a:ext>
            </a:extLst>
          </p:cNvPr>
          <p:cNvSpPr/>
          <p:nvPr/>
        </p:nvSpPr>
        <p:spPr>
          <a:xfrm>
            <a:off x="2000451" y="1092297"/>
            <a:ext cx="9103915" cy="1505545"/>
          </a:xfrm>
          <a:prstGeom prst="roundRect">
            <a:avLst>
              <a:gd name="adj" fmla="val 1484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ทำความสะอาดด้วยน้ำสะอาด โดยเฉพาะบริเวณคลิตอริส ปากช่องคลอด</a:t>
            </a:r>
          </a:p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เพื่อป้องกันการติดเชื้อในช่องคลอด การใช้กระดาษชำระต้องเช็ดจากข้างหน้าไปข้างหลัง ควรใช้สบู่ที่อ่อนโยนและล้างบริเวณส่วนนอกเท่านั้น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6BC4785-AE2F-488E-9BC4-30CDAAC800AD}"/>
              </a:ext>
            </a:extLst>
          </p:cNvPr>
          <p:cNvSpPr/>
          <p:nvPr/>
        </p:nvSpPr>
        <p:spPr>
          <a:xfrm>
            <a:off x="2000448" y="3391342"/>
            <a:ext cx="9103915" cy="1037153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หลังการร่วมเพศต้องทำความสะอาดอวัยวะทุกครั้งและ</a:t>
            </a:r>
            <a:b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หลีกเลี่ยงการใช้น้ำหอมหรือสเปรย์ที่อวัยวะเพศ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37182DB2-D174-443D-AC7A-41051895B01A}"/>
              </a:ext>
            </a:extLst>
          </p:cNvPr>
          <p:cNvSpPr/>
          <p:nvPr/>
        </p:nvSpPr>
        <p:spPr>
          <a:xfrm>
            <a:off x="1457853" y="2747113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82B0C885-A11D-4623-8346-3F49F404CB0B}"/>
              </a:ext>
            </a:extLst>
          </p:cNvPr>
          <p:cNvSpPr/>
          <p:nvPr/>
        </p:nvSpPr>
        <p:spPr>
          <a:xfrm>
            <a:off x="1457853" y="3520673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3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CED05C40-41FB-4D42-BF92-079283B75449}"/>
              </a:ext>
            </a:extLst>
          </p:cNvPr>
          <p:cNvSpPr/>
          <p:nvPr/>
        </p:nvSpPr>
        <p:spPr>
          <a:xfrm>
            <a:off x="2015013" y="4540864"/>
            <a:ext cx="9103916" cy="568762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ควรใช้ห้องน้ำที่ถูกสุขลักษณะ ป้องกันการติดเชื้อโรคได้</a:t>
            </a:r>
          </a:p>
        </p:txBody>
      </p:sp>
      <p:pic>
        <p:nvPicPr>
          <p:cNvPr id="7" name="รูปภาพ 6" descr="รูปภาพประกอบด้วย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95A9B02-2479-4F94-BB7D-B057A835F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4814" y="3492713"/>
            <a:ext cx="4081280" cy="3249175"/>
          </a:xfrm>
          <a:prstGeom prst="rect">
            <a:avLst/>
          </a:prstGeom>
        </p:spPr>
      </p:pic>
      <p:sp>
        <p:nvSpPr>
          <p:cNvPr id="21" name="Oval 13">
            <a:extLst>
              <a:ext uri="{FF2B5EF4-FFF2-40B4-BE49-F238E27FC236}">
                <a16:creationId xmlns:a16="http://schemas.microsoft.com/office/drawing/2014/main" id="{0485341A-0B76-4ED6-9B99-FB521FCD27C5}"/>
              </a:ext>
            </a:extLst>
          </p:cNvPr>
          <p:cNvSpPr/>
          <p:nvPr/>
        </p:nvSpPr>
        <p:spPr>
          <a:xfrm>
            <a:off x="1457853" y="4637736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4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74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รูปภาพประกอบด้วย นั่ง, พร้อม, สีขาว, สีเขียว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45667EC-01FD-4288-9A08-FC2281262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8" b="11285"/>
          <a:stretch/>
        </p:blipFill>
        <p:spPr>
          <a:xfrm>
            <a:off x="20" y="-104512"/>
            <a:ext cx="12191980" cy="6962512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ภาพหน้าจอ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BB74F3A-03AA-41B4-BE9C-36A3A8DC5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9920" y="0"/>
            <a:ext cx="5902519" cy="6463757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E42A45B1-A0A8-4143-9081-10DB168C1FEC}"/>
              </a:ext>
            </a:extLst>
          </p:cNvPr>
          <p:cNvGrpSpPr/>
          <p:nvPr/>
        </p:nvGrpSpPr>
        <p:grpSpPr>
          <a:xfrm>
            <a:off x="361117" y="178202"/>
            <a:ext cx="4295289" cy="698628"/>
            <a:chOff x="389252" y="285996"/>
            <a:chExt cx="4295289" cy="698628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67FD9D96-21E2-4EC1-8148-09AC40BDC65E}"/>
                </a:ext>
              </a:extLst>
            </p:cNvPr>
            <p:cNvSpPr/>
            <p:nvPr/>
          </p:nvSpPr>
          <p:spPr>
            <a:xfrm>
              <a:off x="492437" y="316131"/>
              <a:ext cx="4192104" cy="666495"/>
            </a:xfrm>
            <a:prstGeom prst="roundRect">
              <a:avLst>
                <a:gd name="adj" fmla="val 3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th-TH" sz="3200" spc="200" dirty="0">
                  <a:solidFill>
                    <a:srgbClr val="448893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    </a:t>
              </a:r>
              <a:r>
                <a:rPr lang="th-TH" sz="3200" spc="200" dirty="0">
                  <a:solidFill>
                    <a:srgbClr val="E05872"/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การดูแลของเพศหญิง</a:t>
              </a:r>
              <a:endParaRPr lang="en-US" sz="3200" spc="200" dirty="0">
                <a:solidFill>
                  <a:srgbClr val="E05872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4CC286A7-CC6C-4058-AC32-DD7DD836F08A}"/>
                </a:ext>
              </a:extLst>
            </p:cNvPr>
            <p:cNvSpPr/>
            <p:nvPr/>
          </p:nvSpPr>
          <p:spPr>
            <a:xfrm>
              <a:off x="389252" y="285996"/>
              <a:ext cx="698628" cy="698628"/>
            </a:xfrm>
            <a:prstGeom prst="ellipse">
              <a:avLst/>
            </a:prstGeom>
            <a:solidFill>
              <a:srgbClr val="E05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" name="รูปภาพ 12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8E551D7-170E-4D88-B0E6-518373378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8"/>
          <a:stretch/>
        </p:blipFill>
        <p:spPr>
          <a:xfrm>
            <a:off x="464302" y="148378"/>
            <a:ext cx="492334" cy="72645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13023C7-BB9F-4D5E-A229-A19FE5FA9F8A}"/>
              </a:ext>
            </a:extLst>
          </p:cNvPr>
          <p:cNvSpPr/>
          <p:nvPr/>
        </p:nvSpPr>
        <p:spPr>
          <a:xfrm>
            <a:off x="1457852" y="1190987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5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1CF1D59A-F937-45DB-829A-E48D537EF7A8}"/>
              </a:ext>
            </a:extLst>
          </p:cNvPr>
          <p:cNvSpPr/>
          <p:nvPr/>
        </p:nvSpPr>
        <p:spPr>
          <a:xfrm>
            <a:off x="2000447" y="1797347"/>
            <a:ext cx="9103915" cy="1037153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หากมีประจำเดือนจะต้องใช้ผ้าอนามัยและหมั่นดูแลความสะอาดของอวัยวะเพศให้ดีเป็นพิเศษ</a:t>
            </a:r>
            <a:endParaRPr lang="th-TH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F22309E-A7FB-49A3-8E58-F02341DC0A4F}"/>
              </a:ext>
            </a:extLst>
          </p:cNvPr>
          <p:cNvSpPr/>
          <p:nvPr/>
        </p:nvSpPr>
        <p:spPr>
          <a:xfrm>
            <a:off x="2000448" y="1125339"/>
            <a:ext cx="9103915" cy="568762"/>
          </a:xfrm>
          <a:prstGeom prst="roundRect">
            <a:avLst>
              <a:gd name="adj" fmla="val 1484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หลีกเลี่ยงการสำาส่อนทางเพศ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6BC4785-AE2F-488E-9BC4-30CDAAC800AD}"/>
              </a:ext>
            </a:extLst>
          </p:cNvPr>
          <p:cNvSpPr/>
          <p:nvPr/>
        </p:nvSpPr>
        <p:spPr>
          <a:xfrm>
            <a:off x="2000447" y="2929086"/>
            <a:ext cx="9103915" cy="1037153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หากมีความผิดปกติเกี่ยวกับอวัยวะเพศ ระบบอวัยวะสืบพันธุ์ และเต้านม ควรรีบไปปรึกษาแพทย์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37182DB2-D174-443D-AC7A-41051895B01A}"/>
              </a:ext>
            </a:extLst>
          </p:cNvPr>
          <p:cNvSpPr/>
          <p:nvPr/>
        </p:nvSpPr>
        <p:spPr>
          <a:xfrm>
            <a:off x="1457852" y="1882160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6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82B0C885-A11D-4623-8346-3F49F404CB0B}"/>
              </a:ext>
            </a:extLst>
          </p:cNvPr>
          <p:cNvSpPr/>
          <p:nvPr/>
        </p:nvSpPr>
        <p:spPr>
          <a:xfrm>
            <a:off x="1457852" y="3044369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7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CED05C40-41FB-4D42-BF92-079283B75449}"/>
              </a:ext>
            </a:extLst>
          </p:cNvPr>
          <p:cNvSpPr/>
          <p:nvPr/>
        </p:nvSpPr>
        <p:spPr>
          <a:xfrm>
            <a:off x="2015013" y="4072473"/>
            <a:ext cx="9103916" cy="1505545"/>
          </a:xfrm>
          <a:prstGeom prst="roundRect">
            <a:avLst>
              <a:gd name="adj" fmla="val 13992"/>
            </a:avLst>
          </a:prstGeom>
          <a:solidFill>
            <a:srgbClr val="98D3D3"/>
          </a:solidFill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ควรหลีกเลี่ยงการสูบบุหรี่ การใช้สารเสพติดเครื่องดื่ม</a:t>
            </a:r>
            <a:b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ที่มีแอลกอฮอล์ เพราะจะทำให้สมรรถภาพทางเพศลดลง</a:t>
            </a:r>
          </a:p>
          <a:p>
            <a:pPr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และทำให้ขาดสติอาจนำไปสู่การมีเพศสัมพันธ์โดยไม่ตั้งใจ</a:t>
            </a:r>
          </a:p>
        </p:txBody>
      </p:sp>
      <p:pic>
        <p:nvPicPr>
          <p:cNvPr id="7" name="รูปภาพ 6" descr="รูปภาพประกอบด้วย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95A9B02-2479-4F94-BB7D-B057A835F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4814" y="3492713"/>
            <a:ext cx="4081280" cy="3249175"/>
          </a:xfrm>
          <a:prstGeom prst="rect">
            <a:avLst/>
          </a:prstGeom>
        </p:spPr>
      </p:pic>
      <p:sp>
        <p:nvSpPr>
          <p:cNvPr id="21" name="Oval 13">
            <a:extLst>
              <a:ext uri="{FF2B5EF4-FFF2-40B4-BE49-F238E27FC236}">
                <a16:creationId xmlns:a16="http://schemas.microsoft.com/office/drawing/2014/main" id="{0485341A-0B76-4ED6-9B99-FB521FCD27C5}"/>
              </a:ext>
            </a:extLst>
          </p:cNvPr>
          <p:cNvSpPr/>
          <p:nvPr/>
        </p:nvSpPr>
        <p:spPr>
          <a:xfrm>
            <a:off x="1457852" y="4169563"/>
            <a:ext cx="375017" cy="375017"/>
          </a:xfrm>
          <a:prstGeom prst="ellipse">
            <a:avLst/>
          </a:prstGeom>
          <a:solidFill>
            <a:srgbClr val="E05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8</a:t>
            </a:r>
            <a:endParaRPr lang="th-TH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25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วงรี 31">
            <a:extLst>
              <a:ext uri="{FF2B5EF4-FFF2-40B4-BE49-F238E27FC236}">
                <a16:creationId xmlns:a16="http://schemas.microsoft.com/office/drawing/2014/main" id="{7C29EBCC-DED9-4721-B53A-D12C68106A79}"/>
              </a:ext>
            </a:extLst>
          </p:cNvPr>
          <p:cNvSpPr/>
          <p:nvPr/>
        </p:nvSpPr>
        <p:spPr>
          <a:xfrm>
            <a:off x="2710078" y="1663201"/>
            <a:ext cx="6771842" cy="67718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B687DE8C-933B-4B61-8753-C7D9E37B3822}"/>
              </a:ext>
            </a:extLst>
          </p:cNvPr>
          <p:cNvSpPr/>
          <p:nvPr/>
        </p:nvSpPr>
        <p:spPr>
          <a:xfrm>
            <a:off x="2030071" y="3636825"/>
            <a:ext cx="2011680" cy="2011680"/>
          </a:xfrm>
          <a:prstGeom prst="ellipse">
            <a:avLst/>
          </a:prstGeom>
          <a:solidFill>
            <a:srgbClr val="E2A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C294223-ACF9-494B-828C-A8EFCC909E5B}"/>
              </a:ext>
            </a:extLst>
          </p:cNvPr>
          <p:cNvSpPr/>
          <p:nvPr/>
        </p:nvSpPr>
        <p:spPr>
          <a:xfrm>
            <a:off x="912931" y="183553"/>
            <a:ext cx="10366137" cy="751014"/>
          </a:xfrm>
          <a:prstGeom prst="roundRect">
            <a:avLst>
              <a:gd name="adj" fmla="val 30000"/>
            </a:avLst>
          </a:prstGeom>
          <a:solidFill>
            <a:srgbClr val="EF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spc="15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การสร้างเสริมและดำรงประสิทธิภาพการทำงานของระบบสืบพันธุ์</a:t>
            </a:r>
          </a:p>
        </p:txBody>
      </p:sp>
      <p:pic>
        <p:nvPicPr>
          <p:cNvPr id="8" name="รูปภาพ 7" descr="รูปภาพประกอบด้วย ห้อ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C21BBA2-B5E1-44BD-B63C-5432FC7B2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09" y="2974231"/>
            <a:ext cx="3083582" cy="3883769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ของเล่น, จักรยานยนต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FE91E3B-920F-45A7-A715-54835B3A0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71" y="3432387"/>
            <a:ext cx="1450824" cy="2015436"/>
          </a:xfrm>
          <a:prstGeom prst="rect">
            <a:avLst/>
          </a:prstGeom>
        </p:spPr>
      </p:pic>
      <p:sp>
        <p:nvSpPr>
          <p:cNvPr id="12" name="วงรี 11">
            <a:extLst>
              <a:ext uri="{FF2B5EF4-FFF2-40B4-BE49-F238E27FC236}">
                <a16:creationId xmlns:a16="http://schemas.microsoft.com/office/drawing/2014/main" id="{4CBEA1CA-06A1-4211-BA09-5824B35B730F}"/>
              </a:ext>
            </a:extLst>
          </p:cNvPr>
          <p:cNvSpPr/>
          <p:nvPr/>
        </p:nvSpPr>
        <p:spPr>
          <a:xfrm>
            <a:off x="3292140" y="1379400"/>
            <a:ext cx="2011680" cy="2011680"/>
          </a:xfrm>
          <a:prstGeom prst="ellipse">
            <a:avLst/>
          </a:prstGeom>
          <a:solidFill>
            <a:srgbClr val="42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3257CD8D-2AE9-4AA7-86D3-BEEB6A010E2F}"/>
              </a:ext>
            </a:extLst>
          </p:cNvPr>
          <p:cNvSpPr/>
          <p:nvPr/>
        </p:nvSpPr>
        <p:spPr>
          <a:xfrm>
            <a:off x="6631951" y="1209495"/>
            <a:ext cx="2011680" cy="2011680"/>
          </a:xfrm>
          <a:prstGeom prst="ellipse">
            <a:avLst/>
          </a:prstGeom>
          <a:solidFill>
            <a:srgbClr val="C16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4E372BDA-A08E-42AC-AB7C-C51EEF7D18A9}"/>
              </a:ext>
            </a:extLst>
          </p:cNvPr>
          <p:cNvSpPr/>
          <p:nvPr/>
        </p:nvSpPr>
        <p:spPr>
          <a:xfrm>
            <a:off x="8125104" y="3590679"/>
            <a:ext cx="2011680" cy="2011680"/>
          </a:xfrm>
          <a:prstGeom prst="ellipse">
            <a:avLst/>
          </a:prstGeom>
          <a:solidFill>
            <a:srgbClr val="34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 descr="รูปภาพประกอบด้วย 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9A7B3E8-1CD7-43A4-B01C-1142F6533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40" y="1722153"/>
            <a:ext cx="2011680" cy="142198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25E68D1-7751-400F-BE31-8EEFE468B8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/>
          <a:stretch/>
        </p:blipFill>
        <p:spPr>
          <a:xfrm>
            <a:off x="7025846" y="1523558"/>
            <a:ext cx="1223889" cy="1479363"/>
          </a:xfrm>
          <a:prstGeom prst="rect">
            <a:avLst/>
          </a:prstGeom>
        </p:spPr>
      </p:pic>
      <p:pic>
        <p:nvPicPr>
          <p:cNvPr id="22" name="รูปภาพ 21" descr="รูปภาพประกอบด้วย ห้องนอน, เตีย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02598FF-AD60-4692-9BAC-1EAC49D22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81" y="3587292"/>
            <a:ext cx="2272898" cy="2061213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6B6A3DDF-5FB5-41E2-96E6-98246E58EF1B}"/>
              </a:ext>
            </a:extLst>
          </p:cNvPr>
          <p:cNvSpPr/>
          <p:nvPr/>
        </p:nvSpPr>
        <p:spPr>
          <a:xfrm>
            <a:off x="-431609" y="4062828"/>
            <a:ext cx="24504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dirty="0">
                <a:solidFill>
                  <a:srgbClr val="DB8D25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ระมัดระวังและป้องกันการเกิดอุบัติเหตุ</a:t>
            </a:r>
            <a:endParaRPr lang="en-US" dirty="0">
              <a:solidFill>
                <a:srgbClr val="DB8D25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25896EB0-D744-412A-BC8D-257372246912}"/>
              </a:ext>
            </a:extLst>
          </p:cNvPr>
          <p:cNvSpPr/>
          <p:nvPr/>
        </p:nvSpPr>
        <p:spPr>
          <a:xfrm>
            <a:off x="618700" y="1663202"/>
            <a:ext cx="2690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dirty="0">
                <a:solidFill>
                  <a:srgbClr val="427C7B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หลีกเลี่ยงการใช้</a:t>
            </a:r>
            <a:br>
              <a:rPr lang="th-TH" dirty="0">
                <a:solidFill>
                  <a:srgbClr val="427C7B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427C7B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สารเสพติดและดื่มเครื่องดื่มแอลกอฮอล์</a:t>
            </a:r>
            <a:endParaRPr lang="en-US" dirty="0">
              <a:solidFill>
                <a:srgbClr val="427C7B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41080D05-E3E3-4274-9BBC-546664382DE6}"/>
              </a:ext>
            </a:extLst>
          </p:cNvPr>
          <p:cNvSpPr/>
          <p:nvPr/>
        </p:nvSpPr>
        <p:spPr>
          <a:xfrm>
            <a:off x="8643630" y="1663201"/>
            <a:ext cx="2690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C1634E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หลีกเลี่ยงพฤติกรรมที่ทำลายการทำงานของสมอง</a:t>
            </a:r>
            <a:endParaRPr lang="en-US" dirty="0">
              <a:solidFill>
                <a:srgbClr val="C1634E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1391C01F-FF9C-4A41-887C-A4B9E1A88983}"/>
              </a:ext>
            </a:extLst>
          </p:cNvPr>
          <p:cNvSpPr/>
          <p:nvPr/>
        </p:nvSpPr>
        <p:spPr>
          <a:xfrm>
            <a:off x="9174430" y="5103900"/>
            <a:ext cx="26906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34335C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นอนหลับ</a:t>
            </a:r>
            <a:br>
              <a:rPr lang="th-TH" dirty="0">
                <a:solidFill>
                  <a:srgbClr val="34335C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34335C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พักผ่อนให้เพียงพอ</a:t>
            </a:r>
            <a:endParaRPr lang="en-US" dirty="0">
              <a:solidFill>
                <a:srgbClr val="34335C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9B61E9AC-8CF1-4B0A-9CE9-C5F4734E697F}"/>
              </a:ext>
            </a:extLst>
          </p:cNvPr>
          <p:cNvSpPr/>
          <p:nvPr/>
        </p:nvSpPr>
        <p:spPr>
          <a:xfrm>
            <a:off x="2965924" y="934567"/>
            <a:ext cx="737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427C7B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2.</a:t>
            </a: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701C1FCA-07EC-4EB4-AF71-2039A580B260}"/>
              </a:ext>
            </a:extLst>
          </p:cNvPr>
          <p:cNvSpPr/>
          <p:nvPr/>
        </p:nvSpPr>
        <p:spPr>
          <a:xfrm>
            <a:off x="1512477" y="3432387"/>
            <a:ext cx="737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DB8D25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1.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A0985A2B-D2B5-4337-A2F2-40CC6E78FCE6}"/>
              </a:ext>
            </a:extLst>
          </p:cNvPr>
          <p:cNvSpPr/>
          <p:nvPr/>
        </p:nvSpPr>
        <p:spPr>
          <a:xfrm>
            <a:off x="8418803" y="974683"/>
            <a:ext cx="737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1634E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3.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0090CE8C-BEA9-4394-9B5D-1D2592646484}"/>
              </a:ext>
            </a:extLst>
          </p:cNvPr>
          <p:cNvSpPr/>
          <p:nvPr/>
        </p:nvSpPr>
        <p:spPr>
          <a:xfrm>
            <a:off x="10342425" y="4334050"/>
            <a:ext cx="737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34335C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4.</a:t>
            </a:r>
          </a:p>
        </p:txBody>
      </p:sp>
      <p:pic>
        <p:nvPicPr>
          <p:cNvPr id="21" name="รูปภาพ 20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9193357-42E9-4C72-BD2E-63B67FBA9A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47" y="113099"/>
            <a:ext cx="663114" cy="4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  <p:bldP spid="2" grpId="0" animBg="1"/>
      <p:bldP spid="12" grpId="0" animBg="1"/>
      <p:bldP spid="13" grpId="0" animBg="1"/>
      <p:bldP spid="14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รูปภาพ 30" descr="รูปภาพประกอบด้วย อาหาร, ห้อง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36237F7-C76F-4055-85C4-09AAB292A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6274">
            <a:off x="8567221" y="-1285729"/>
            <a:ext cx="3715987" cy="4084761"/>
          </a:xfrm>
          <a:prstGeom prst="rect">
            <a:avLst/>
          </a:prstGeom>
        </p:spPr>
      </p:pic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C2F0542B-3067-44C9-BA3B-99B8B013D42C}"/>
              </a:ext>
            </a:extLst>
          </p:cNvPr>
          <p:cNvSpPr/>
          <p:nvPr/>
        </p:nvSpPr>
        <p:spPr>
          <a:xfrm>
            <a:off x="203896" y="2340711"/>
            <a:ext cx="2704161" cy="2704161"/>
          </a:xfrm>
          <a:prstGeom prst="round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C68525A2-EB9C-48EA-9A67-49FBB3332708}"/>
              </a:ext>
            </a:extLst>
          </p:cNvPr>
          <p:cNvSpPr/>
          <p:nvPr/>
        </p:nvSpPr>
        <p:spPr>
          <a:xfrm>
            <a:off x="6242158" y="2374482"/>
            <a:ext cx="2704161" cy="2704161"/>
          </a:xfrm>
          <a:prstGeom prst="round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20AFEE3B-4CAD-4F5F-B323-8CE07AF929D1}"/>
              </a:ext>
            </a:extLst>
          </p:cNvPr>
          <p:cNvSpPr/>
          <p:nvPr/>
        </p:nvSpPr>
        <p:spPr>
          <a:xfrm>
            <a:off x="3223027" y="2340710"/>
            <a:ext cx="2704161" cy="2704161"/>
          </a:xfrm>
          <a:prstGeom prst="round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2FA53A71-1B93-484E-B8AA-929A751C130C}"/>
              </a:ext>
            </a:extLst>
          </p:cNvPr>
          <p:cNvSpPr/>
          <p:nvPr/>
        </p:nvSpPr>
        <p:spPr>
          <a:xfrm>
            <a:off x="9261289" y="2374482"/>
            <a:ext cx="2704161" cy="2704161"/>
          </a:xfrm>
          <a:prstGeom prst="roundRect">
            <a:avLst/>
          </a:prstGeom>
          <a:solidFill>
            <a:srgbClr val="FFC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6E8A8E86-E41C-4209-A0C1-A6FD28243052}"/>
              </a:ext>
            </a:extLst>
          </p:cNvPr>
          <p:cNvGrpSpPr/>
          <p:nvPr/>
        </p:nvGrpSpPr>
        <p:grpSpPr>
          <a:xfrm>
            <a:off x="482009" y="2650125"/>
            <a:ext cx="2147935" cy="2124457"/>
            <a:chOff x="482009" y="2650125"/>
            <a:chExt cx="2147935" cy="2124457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B92D51B-564D-485E-BD70-91DCD146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009" y="3711852"/>
              <a:ext cx="1076472" cy="1062730"/>
            </a:xfrm>
            <a:prstGeom prst="rect">
              <a:avLst/>
            </a:prstGeom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325DC731-9244-4C95-AB18-A74A68CC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3472" y="3615730"/>
              <a:ext cx="1071463" cy="1158852"/>
            </a:xfrm>
            <a:prstGeom prst="rect">
              <a:avLst/>
            </a:prstGeom>
          </p:spPr>
        </p:pic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A672603B-8D1A-4937-9761-7F22F4F2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3472" y="2650125"/>
              <a:ext cx="1076472" cy="1128982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692A2006-3EA3-4E8D-B208-EA88C0C9D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457" y="2650125"/>
              <a:ext cx="1076472" cy="1061726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5898769C-19BE-4378-96FC-ED90F8F323A0}"/>
              </a:ext>
            </a:extLst>
          </p:cNvPr>
          <p:cNvGrpSpPr/>
          <p:nvPr/>
        </p:nvGrpSpPr>
        <p:grpSpPr>
          <a:xfrm>
            <a:off x="3458815" y="2649622"/>
            <a:ext cx="2250830" cy="2124457"/>
            <a:chOff x="3404382" y="2646608"/>
            <a:chExt cx="2250830" cy="2124457"/>
          </a:xfrm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B79FB138-57A5-49D3-BFCD-3E551D43A2EA}"/>
                </a:ext>
              </a:extLst>
            </p:cNvPr>
            <p:cNvSpPr/>
            <p:nvPr/>
          </p:nvSpPr>
          <p:spPr>
            <a:xfrm>
              <a:off x="3404382" y="2646608"/>
              <a:ext cx="2250830" cy="212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9CBCE92-E51B-4CE6-85A3-0527BB846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2031" y="2718962"/>
              <a:ext cx="1143076" cy="1007600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0FE72DC2-D9E8-4E75-870B-D088F668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36853" y="2757648"/>
              <a:ext cx="1143076" cy="764821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6FEBCA92-5C08-4BC4-BE37-DE8CA076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1349" y="3665595"/>
              <a:ext cx="1689277" cy="1072109"/>
            </a:xfrm>
            <a:prstGeom prst="rect">
              <a:avLst/>
            </a:prstGeom>
          </p:spPr>
        </p:pic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A4BB240C-C54C-4DE3-BFBE-F7306C0C77AD}"/>
              </a:ext>
            </a:extLst>
          </p:cNvPr>
          <p:cNvGrpSpPr/>
          <p:nvPr/>
        </p:nvGrpSpPr>
        <p:grpSpPr>
          <a:xfrm>
            <a:off x="6468823" y="2664333"/>
            <a:ext cx="2250830" cy="2124457"/>
            <a:chOff x="6468823" y="2664333"/>
            <a:chExt cx="2250830" cy="2124457"/>
          </a:xfrm>
        </p:grpSpPr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E8744186-F092-436F-9782-76096475E8F1}"/>
                </a:ext>
              </a:extLst>
            </p:cNvPr>
            <p:cNvSpPr/>
            <p:nvPr/>
          </p:nvSpPr>
          <p:spPr>
            <a:xfrm>
              <a:off x="6468823" y="2664333"/>
              <a:ext cx="2250830" cy="212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0F485C1F-2944-43D2-A6D4-36DB3EE5E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2849" b="13429"/>
            <a:stretch/>
          </p:blipFill>
          <p:spPr>
            <a:xfrm>
              <a:off x="7250203" y="2760662"/>
              <a:ext cx="1468977" cy="623443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6A98ED35-9A0C-432A-B3DF-02948649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22281" y="3370125"/>
              <a:ext cx="1229180" cy="817963"/>
            </a:xfrm>
            <a:prstGeom prst="rect">
              <a:avLst/>
            </a:prstGeom>
          </p:spPr>
        </p:pic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98CBFE6C-FD3D-4306-9B13-4F69C834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09286" y="3887501"/>
              <a:ext cx="1469450" cy="886578"/>
            </a:xfrm>
            <a:prstGeom prst="rect">
              <a:avLst/>
            </a:prstGeom>
          </p:spPr>
        </p:pic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6BCD5DEF-801D-4103-BAFD-4022451BDE87}"/>
              </a:ext>
            </a:extLst>
          </p:cNvPr>
          <p:cNvGrpSpPr/>
          <p:nvPr/>
        </p:nvGrpSpPr>
        <p:grpSpPr>
          <a:xfrm>
            <a:off x="9487954" y="2664332"/>
            <a:ext cx="2250830" cy="2124457"/>
            <a:chOff x="9487954" y="2664332"/>
            <a:chExt cx="2250830" cy="2124457"/>
          </a:xfrm>
        </p:grpSpPr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DDD45025-7B59-4BD6-A7AF-43F5DBE690F6}"/>
                </a:ext>
              </a:extLst>
            </p:cNvPr>
            <p:cNvSpPr/>
            <p:nvPr/>
          </p:nvSpPr>
          <p:spPr>
            <a:xfrm>
              <a:off x="9487954" y="2664332"/>
              <a:ext cx="2250830" cy="212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C1FC6036-1ACE-4FEE-8265-1901FA09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33324" y="3519274"/>
              <a:ext cx="2050138" cy="1224090"/>
            </a:xfrm>
            <a:prstGeom prst="rect">
              <a:avLst/>
            </a:prstGeom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263D291E-F729-4423-8342-EAC63D816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6730"/>
            <a:stretch/>
          </p:blipFill>
          <p:spPr>
            <a:xfrm>
              <a:off x="10533212" y="2790771"/>
              <a:ext cx="1150250" cy="747267"/>
            </a:xfrm>
            <a:prstGeom prst="rect">
              <a:avLst/>
            </a:prstGeom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90F0AEBA-6F81-4A8B-9BC1-5534525F5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61726" y="2714517"/>
              <a:ext cx="1043085" cy="754572"/>
            </a:xfrm>
            <a:prstGeom prst="rect">
              <a:avLst/>
            </a:prstGeom>
          </p:spPr>
        </p:pic>
      </p:grpSp>
      <p:sp>
        <p:nvSpPr>
          <p:cNvPr id="28" name="Oval 13">
            <a:extLst>
              <a:ext uri="{FF2B5EF4-FFF2-40B4-BE49-F238E27FC236}">
                <a16:creationId xmlns:a16="http://schemas.microsoft.com/office/drawing/2014/main" id="{4001EBC1-737D-4CD5-B24D-B982474083C2}"/>
              </a:ext>
            </a:extLst>
          </p:cNvPr>
          <p:cNvSpPr/>
          <p:nvPr/>
        </p:nvSpPr>
        <p:spPr>
          <a:xfrm>
            <a:off x="3560453" y="1338487"/>
            <a:ext cx="481961" cy="481961"/>
          </a:xfrm>
          <a:prstGeom prst="ellipse">
            <a:avLst/>
          </a:prstGeom>
          <a:solidFill>
            <a:srgbClr val="FF3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</a:t>
            </a:r>
            <a:endParaRPr lang="th-TH" sz="3600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id="{9DAFCD41-4375-491B-BCD7-CB993EABFAE2}"/>
              </a:ext>
            </a:extLst>
          </p:cNvPr>
          <p:cNvSpPr/>
          <p:nvPr/>
        </p:nvSpPr>
        <p:spPr>
          <a:xfrm>
            <a:off x="2472834" y="303768"/>
            <a:ext cx="7246331" cy="751014"/>
          </a:xfrm>
          <a:prstGeom prst="roundRect">
            <a:avLst>
              <a:gd name="adj" fmla="val 30000"/>
            </a:avLst>
          </a:prstGeom>
          <a:solidFill>
            <a:srgbClr val="E8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spc="15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การสร้างเสริมการทำงานของระบบประสาท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4424A91-7B70-4323-AFAB-65A15ADD9606}"/>
              </a:ext>
            </a:extLst>
          </p:cNvPr>
          <p:cNvSpPr/>
          <p:nvPr/>
        </p:nvSpPr>
        <p:spPr>
          <a:xfrm>
            <a:off x="3988350" y="1272786"/>
            <a:ext cx="4507615" cy="68515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rgbClr val="FF3B86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รับประทานอาหารที่บำรุงสมอง</a:t>
            </a:r>
            <a:endParaRPr lang="en-US" sz="3200" dirty="0">
              <a:solidFill>
                <a:srgbClr val="FF3B86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6A499478-B300-4A65-A5DE-4EB0784726D5}"/>
              </a:ext>
            </a:extLst>
          </p:cNvPr>
          <p:cNvSpPr/>
          <p:nvPr/>
        </p:nvSpPr>
        <p:spPr>
          <a:xfrm>
            <a:off x="221848" y="5150248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อาหารที่มีวิตามินบี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 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ไท</a:t>
            </a:r>
            <a:r>
              <a:rPr lang="th-TH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อะ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มีน (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Thiamine)</a:t>
            </a:r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378C23A6-1463-41D5-9AA5-A5BB0BC5AF02}"/>
              </a:ext>
            </a:extLst>
          </p:cNvPr>
          <p:cNvSpPr/>
          <p:nvPr/>
        </p:nvSpPr>
        <p:spPr>
          <a:xfrm>
            <a:off x="3139205" y="5150247"/>
            <a:ext cx="2956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อาหารที่มีวิตามินบี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12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โคบาลาม</a:t>
            </a:r>
            <a:r>
              <a:rPr lang="th-TH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ิน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(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Cobalamin) </a:t>
            </a: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DE531BA4-27EF-4CEC-B2D4-69DAC5A1DCEC}"/>
              </a:ext>
            </a:extLst>
          </p:cNvPr>
          <p:cNvSpPr/>
          <p:nvPr/>
        </p:nvSpPr>
        <p:spPr>
          <a:xfrm>
            <a:off x="6242157" y="5150246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อาหารที่มีสารโอเมกา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3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(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Omega 3</a:t>
            </a: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)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7E32E8A8-F16F-4982-9FCF-80D6F2F9DF0E}"/>
              </a:ext>
            </a:extLst>
          </p:cNvPr>
          <p:cNvSpPr/>
          <p:nvPr/>
        </p:nvSpPr>
        <p:spPr>
          <a:xfrm>
            <a:off x="9252730" y="5150247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อาหารที่มีสารทอรีน (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Taurine) </a:t>
            </a:r>
          </a:p>
        </p:txBody>
      </p:sp>
      <p:pic>
        <p:nvPicPr>
          <p:cNvPr id="36" name="รูปภาพ 35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6689FC7-8C64-4C45-A742-2AC5BF9A52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47" y="113099"/>
            <a:ext cx="663114" cy="4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8" grpId="0" animBg="1"/>
      <p:bldP spid="29" grpId="0" animBg="1"/>
      <p:bldP spid="30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1F8F88D-1881-40B6-9CE7-9A07A55C1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021">
            <a:off x="-1183669" y="-616211"/>
            <a:ext cx="5295426" cy="4638019"/>
          </a:xfrm>
          <a:prstGeom prst="rect">
            <a:avLst/>
          </a:prstGeom>
        </p:spPr>
      </p:pic>
      <p:sp>
        <p:nvSpPr>
          <p:cNvPr id="2" name="Oval 13">
            <a:extLst>
              <a:ext uri="{FF2B5EF4-FFF2-40B4-BE49-F238E27FC236}">
                <a16:creationId xmlns:a16="http://schemas.microsoft.com/office/drawing/2014/main" id="{DCE9F996-2FF5-4055-9C8E-59BD88CFCDA8}"/>
              </a:ext>
            </a:extLst>
          </p:cNvPr>
          <p:cNvSpPr/>
          <p:nvPr/>
        </p:nvSpPr>
        <p:spPr>
          <a:xfrm>
            <a:off x="2885996" y="1265524"/>
            <a:ext cx="481961" cy="481961"/>
          </a:xfrm>
          <a:prstGeom prst="ellipse">
            <a:avLst/>
          </a:prstGeom>
          <a:solidFill>
            <a:srgbClr val="FF3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</a:t>
            </a:r>
            <a:endParaRPr lang="th-TH" sz="3600" dirty="0">
              <a:solidFill>
                <a:schemeClr val="bg1"/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FA592100-089E-4907-A3CD-A6B45281FB41}"/>
              </a:ext>
            </a:extLst>
          </p:cNvPr>
          <p:cNvSpPr/>
          <p:nvPr/>
        </p:nvSpPr>
        <p:spPr>
          <a:xfrm>
            <a:off x="2472834" y="303768"/>
            <a:ext cx="7246331" cy="751014"/>
          </a:xfrm>
          <a:prstGeom prst="roundRect">
            <a:avLst>
              <a:gd name="adj" fmla="val 30000"/>
            </a:avLst>
          </a:prstGeom>
          <a:solidFill>
            <a:srgbClr val="E8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spc="15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การสร้างเสริมการทำงานของระบบประสาท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AD4AAA7-5E82-4AA3-81DB-52CAFDDD5F1E}"/>
              </a:ext>
            </a:extLst>
          </p:cNvPr>
          <p:cNvSpPr/>
          <p:nvPr/>
        </p:nvSpPr>
        <p:spPr>
          <a:xfrm>
            <a:off x="3412923" y="1202430"/>
            <a:ext cx="5839807" cy="619272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rgbClr val="FF3B86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การฝึก</a:t>
            </a:r>
            <a:r>
              <a:rPr lang="th-TH" sz="3200" dirty="0">
                <a:solidFill>
                  <a:srgbClr val="FF3B86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 หรือ นิวโรบ</a:t>
            </a:r>
            <a:r>
              <a:rPr lang="th-TH" sz="3200" dirty="0" err="1">
                <a:solidFill>
                  <a:srgbClr val="FF3B86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ิกส์</a:t>
            </a:r>
            <a:r>
              <a:rPr lang="th-TH" sz="3200" dirty="0">
                <a:solidFill>
                  <a:srgbClr val="FF3B86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เอ</a:t>
            </a:r>
            <a:r>
              <a:rPr lang="th-TH" sz="3200" dirty="0" err="1">
                <a:solidFill>
                  <a:srgbClr val="FF3B86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็กเซอร์</a:t>
            </a:r>
            <a:r>
              <a:rPr lang="th-TH" sz="3200" dirty="0">
                <a:solidFill>
                  <a:srgbClr val="FF3B86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ไซส์</a:t>
            </a:r>
            <a:endParaRPr lang="en-US" sz="3200" dirty="0">
              <a:solidFill>
                <a:srgbClr val="FF3B86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73BC5F2-6FB6-4665-835C-22C6E8B48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94639" y="2321931"/>
            <a:ext cx="2353577" cy="2353577"/>
          </a:xfrm>
          <a:prstGeom prst="ellipse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E4B5B51-4C4B-42DE-AB74-ACBEB788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139" y="2321931"/>
            <a:ext cx="2353576" cy="2353576"/>
          </a:xfrm>
          <a:prstGeom prst="ellipse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3A825A7-C820-4CA9-A0DF-058AF3407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475" y="2321931"/>
            <a:ext cx="2353576" cy="2353576"/>
          </a:xfrm>
          <a:prstGeom prst="ellipse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D87DD90-DB57-4CF7-B07C-DDEB7F3B0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811" y="2321931"/>
            <a:ext cx="2353576" cy="2353576"/>
          </a:xfrm>
          <a:prstGeom prst="ellipse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3B266C49-2E71-49D2-8AD7-97B7C5CA3876}"/>
              </a:ext>
            </a:extLst>
          </p:cNvPr>
          <p:cNvSpPr/>
          <p:nvPr/>
        </p:nvSpPr>
        <p:spPr>
          <a:xfrm>
            <a:off x="819346" y="4821626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ปิดตาทำกิจกรรมเดิม ๆ </a:t>
            </a:r>
          </a:p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เพื่อเปลี่ยนความเคยชิน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39BDA503-AEA3-40B4-B00B-10A862A27D69}"/>
              </a:ext>
            </a:extLst>
          </p:cNvPr>
          <p:cNvSpPr/>
          <p:nvPr/>
        </p:nvSpPr>
        <p:spPr>
          <a:xfrm>
            <a:off x="3407085" y="4818938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ปิดไฟในห้อง</a:t>
            </a:r>
            <a:b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และใช้มือคลำทาง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6867243-0AE8-4678-9425-9ED97A19670A}"/>
              </a:ext>
            </a:extLst>
          </p:cNvPr>
          <p:cNvSpPr/>
          <p:nvPr/>
        </p:nvSpPr>
        <p:spPr>
          <a:xfrm>
            <a:off x="6111246" y="4818938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เปลี่ยนเส้นทาง</a:t>
            </a:r>
          </a:p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กลับบ้าน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115E3C23-EA5C-45D1-8A8D-9288F311935D}"/>
              </a:ext>
            </a:extLst>
          </p:cNvPr>
          <p:cNvSpPr/>
          <p:nvPr/>
        </p:nvSpPr>
        <p:spPr>
          <a:xfrm>
            <a:off x="9006811" y="4818938"/>
            <a:ext cx="270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ทำกิจกรรม</a:t>
            </a:r>
          </a:p>
          <a:p>
            <a:pPr algn="ctr"/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พัฒนาสมอง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hulaCharasNew" panose="02000506000000020004" pitchFamily="2" charset="-34"/>
              <a:cs typeface="ChulaCharasNew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67EC018-9BEB-43AA-9B0A-270C0FF66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47" y="113099"/>
            <a:ext cx="663114" cy="4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145B8185-8CCD-47A4-96B1-37DD5D97D50F}"/>
              </a:ext>
            </a:extLst>
          </p:cNvPr>
          <p:cNvGrpSpPr/>
          <p:nvPr/>
        </p:nvGrpSpPr>
        <p:grpSpPr>
          <a:xfrm>
            <a:off x="3534585" y="1083772"/>
            <a:ext cx="5122826" cy="451661"/>
            <a:chOff x="3513726" y="1025606"/>
            <a:chExt cx="4679241" cy="662952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8FE06DDA-7FD3-4A59-8B61-B26EC14C6658}"/>
                </a:ext>
              </a:extLst>
            </p:cNvPr>
            <p:cNvGrpSpPr/>
            <p:nvPr/>
          </p:nvGrpSpPr>
          <p:grpSpPr>
            <a:xfrm>
              <a:off x="3513726" y="1025606"/>
              <a:ext cx="4679241" cy="635575"/>
              <a:chOff x="3518275" y="1093865"/>
              <a:chExt cx="4679241" cy="635575"/>
            </a:xfrm>
          </p:grpSpPr>
          <p:cxnSp>
            <p:nvCxnSpPr>
              <p:cNvPr id="11" name="ตัวเชื่อมต่อตรง 10">
                <a:extLst>
                  <a:ext uri="{FF2B5EF4-FFF2-40B4-BE49-F238E27FC236}">
                    <a16:creationId xmlns:a16="http://schemas.microsoft.com/office/drawing/2014/main" id="{C79BB1CE-DF84-4DAF-8A7C-8DCCA6DC6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43924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ตัวเชื่อมต่อตรง 11">
                <a:extLst>
                  <a:ext uri="{FF2B5EF4-FFF2-40B4-BE49-F238E27FC236}">
                    <a16:creationId xmlns:a16="http://schemas.microsoft.com/office/drawing/2014/main" id="{4A793D26-662B-48E5-97A3-E6C62BF54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ตัวเชื่อมต่อตรง 12">
                <a:extLst>
                  <a:ext uri="{FF2B5EF4-FFF2-40B4-BE49-F238E27FC236}">
                    <a16:creationId xmlns:a16="http://schemas.microsoft.com/office/drawing/2014/main" id="{51865571-140A-412C-9DBE-1FBA8BE6C0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093865"/>
                <a:ext cx="0" cy="312905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D7D7E82F-3266-4B75-AC7E-5BC8059172DA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36369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BAE26-316A-4B23-82F5-DE8446E9E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06" y="1858710"/>
            <a:ext cx="5842784" cy="4822280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B0FFA5A-2196-4542-A366-E0DE2BA95E6E}"/>
              </a:ext>
            </a:extLst>
          </p:cNvPr>
          <p:cNvSpPr/>
          <p:nvPr/>
        </p:nvSpPr>
        <p:spPr>
          <a:xfrm>
            <a:off x="1767838" y="233282"/>
            <a:ext cx="8656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การสืบพันธุ์ของมนุษย์เกิดขึ้นโดยการร่วมเพศ ซึ่งต้องอาศัย</a:t>
            </a:r>
            <a:b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อวัยวะสำคัญของระบบสืบพันธุ์ แบ่งเป็น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4DEDE9DF-23AC-4718-A5B7-F787ABE7D90F}"/>
              </a:ext>
            </a:extLst>
          </p:cNvPr>
          <p:cNvSpPr/>
          <p:nvPr/>
        </p:nvSpPr>
        <p:spPr>
          <a:xfrm>
            <a:off x="2189867" y="1431816"/>
            <a:ext cx="3296529" cy="578882"/>
          </a:xfrm>
          <a:prstGeom prst="roundRect">
            <a:avLst/>
          </a:prstGeom>
          <a:solidFill>
            <a:srgbClr val="3D7098"/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ระบบสืบพันธุ์เพศชาย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3013251-DF23-45C1-8714-025D93A1BB68}"/>
              </a:ext>
            </a:extLst>
          </p:cNvPr>
          <p:cNvSpPr/>
          <p:nvPr/>
        </p:nvSpPr>
        <p:spPr>
          <a:xfrm>
            <a:off x="6705600" y="1431816"/>
            <a:ext cx="3296529" cy="578882"/>
          </a:xfrm>
          <a:prstGeom prst="roundRect">
            <a:avLst/>
          </a:prstGeom>
          <a:solidFill>
            <a:srgbClr val="E05872"/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ระบบสืบพันธุ์เพศหญิง</a:t>
            </a:r>
          </a:p>
        </p:txBody>
      </p:sp>
      <p:pic>
        <p:nvPicPr>
          <p:cNvPr id="24" name="รูปภาพ 23" descr="รูปภาพประกอบด้วย รูปถ่าย, นักเต้นรำ, บุคคล, ทำท่าทา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F7D7CB2-3DC4-461E-8B4D-566C9D67F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6" b="55897"/>
          <a:stretch/>
        </p:blipFill>
        <p:spPr>
          <a:xfrm>
            <a:off x="9112388" y="606562"/>
            <a:ext cx="2472758" cy="5966196"/>
          </a:xfrm>
          <a:prstGeom prst="rect">
            <a:avLst/>
          </a:prstGeom>
        </p:spPr>
      </p:pic>
      <p:pic>
        <p:nvPicPr>
          <p:cNvPr id="26" name="รูปภาพ 25" descr="รูปภาพประกอบด้วย ทำท่าทาง, บุคคล, รูปถ่าย, ยื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7B4BC75-AC59-4C7B-8F9C-1984B178F7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b="57539"/>
          <a:stretch/>
        </p:blipFill>
        <p:spPr>
          <a:xfrm>
            <a:off x="679837" y="606562"/>
            <a:ext cx="2582750" cy="60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กลุ่ม 80">
            <a:extLst>
              <a:ext uri="{FF2B5EF4-FFF2-40B4-BE49-F238E27FC236}">
                <a16:creationId xmlns:a16="http://schemas.microsoft.com/office/drawing/2014/main" id="{FEB4A1C2-663E-4628-8062-6241E398CC3A}"/>
              </a:ext>
            </a:extLst>
          </p:cNvPr>
          <p:cNvGrpSpPr/>
          <p:nvPr/>
        </p:nvGrpSpPr>
        <p:grpSpPr>
          <a:xfrm rot="16200000">
            <a:off x="9228351" y="3735186"/>
            <a:ext cx="1220216" cy="352660"/>
            <a:chOff x="3513723" y="1324863"/>
            <a:chExt cx="8939147" cy="380339"/>
          </a:xfrm>
        </p:grpSpPr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2BC9D980-F241-4DD3-A43D-E2BE41CE121A}"/>
                </a:ext>
              </a:extLst>
            </p:cNvPr>
            <p:cNvGrpSpPr/>
            <p:nvPr/>
          </p:nvGrpSpPr>
          <p:grpSpPr>
            <a:xfrm>
              <a:off x="3513723" y="1333901"/>
              <a:ext cx="8939147" cy="371301"/>
              <a:chOff x="3518272" y="1402160"/>
              <a:chExt cx="8939147" cy="371301"/>
            </a:xfrm>
          </p:grpSpPr>
          <p:cxnSp>
            <p:nvCxnSpPr>
              <p:cNvPr id="84" name="ตัวเชื่อมต่อตรง 83">
                <a:extLst>
                  <a:ext uri="{FF2B5EF4-FFF2-40B4-BE49-F238E27FC236}">
                    <a16:creationId xmlns:a16="http://schemas.microsoft.com/office/drawing/2014/main" id="{81760FC8-91EF-4728-BBF7-EABF2F389C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2" y="1402160"/>
                <a:ext cx="0" cy="371301"/>
              </a:xfrm>
              <a:prstGeom prst="line">
                <a:avLst/>
              </a:prstGeom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ตัวเชื่อมต่อตรง 84">
                <a:extLst>
                  <a:ext uri="{FF2B5EF4-FFF2-40B4-BE49-F238E27FC236}">
                    <a16:creationId xmlns:a16="http://schemas.microsoft.com/office/drawing/2014/main" id="{559FEEB4-8C6D-4C1F-9631-424E3E1E95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987847" y="-3062802"/>
                <a:ext cx="0" cy="8939144"/>
              </a:xfrm>
              <a:prstGeom prst="line">
                <a:avLst/>
              </a:prstGeom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ตัวเชื่อมต่อตรง 82">
              <a:extLst>
                <a:ext uri="{FF2B5EF4-FFF2-40B4-BE49-F238E27FC236}">
                  <a16:creationId xmlns:a16="http://schemas.microsoft.com/office/drawing/2014/main" id="{D814DB40-3BFF-4F2E-8075-04695C5EA35E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25262B21-11F8-465F-9ED3-16C2B156ED6E}"/>
              </a:ext>
            </a:extLst>
          </p:cNvPr>
          <p:cNvGrpSpPr/>
          <p:nvPr/>
        </p:nvGrpSpPr>
        <p:grpSpPr>
          <a:xfrm rot="16200000">
            <a:off x="8632084" y="2590166"/>
            <a:ext cx="1300845" cy="313838"/>
            <a:chOff x="3513726" y="1317257"/>
            <a:chExt cx="8939144" cy="371301"/>
          </a:xfrm>
        </p:grpSpPr>
        <p:grpSp>
          <p:nvGrpSpPr>
            <p:cNvPr id="76" name="กลุ่ม 75">
              <a:extLst>
                <a:ext uri="{FF2B5EF4-FFF2-40B4-BE49-F238E27FC236}">
                  <a16:creationId xmlns:a16="http://schemas.microsoft.com/office/drawing/2014/main" id="{75D60C7F-8818-4052-9C98-E827860FCA67}"/>
                </a:ext>
              </a:extLst>
            </p:cNvPr>
            <p:cNvGrpSpPr/>
            <p:nvPr/>
          </p:nvGrpSpPr>
          <p:grpSpPr>
            <a:xfrm>
              <a:off x="3513726" y="1317257"/>
              <a:ext cx="8939144" cy="371301"/>
              <a:chOff x="3518275" y="1385516"/>
              <a:chExt cx="8939144" cy="371301"/>
            </a:xfrm>
          </p:grpSpPr>
          <p:cxnSp>
            <p:nvCxnSpPr>
              <p:cNvPr id="78" name="ตัวเชื่อมต่อตรง 77">
                <a:extLst>
                  <a:ext uri="{FF2B5EF4-FFF2-40B4-BE49-F238E27FC236}">
                    <a16:creationId xmlns:a16="http://schemas.microsoft.com/office/drawing/2014/main" id="{C5CE0A4B-1326-42D5-B158-B58B83FE9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71301"/>
              </a:xfrm>
              <a:prstGeom prst="line">
                <a:avLst/>
              </a:prstGeom>
              <a:ln w="28575">
                <a:solidFill>
                  <a:srgbClr val="5482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ตัวเชื่อมต่อตรง 78">
                <a:extLst>
                  <a:ext uri="{FF2B5EF4-FFF2-40B4-BE49-F238E27FC236}">
                    <a16:creationId xmlns:a16="http://schemas.microsoft.com/office/drawing/2014/main" id="{B36B18B7-B9D9-4619-B313-7FCA4B88DD2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987847" y="-3062802"/>
                <a:ext cx="0" cy="8939144"/>
              </a:xfrm>
              <a:prstGeom prst="line">
                <a:avLst/>
              </a:prstGeom>
              <a:ln w="28575">
                <a:solidFill>
                  <a:srgbClr val="5482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5266C7FD-BF65-44F8-B493-6566DA2C7EA0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5482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31CBB665-BDFD-4355-A143-F5AFB79059CE}"/>
              </a:ext>
            </a:extLst>
          </p:cNvPr>
          <p:cNvGrpSpPr/>
          <p:nvPr/>
        </p:nvGrpSpPr>
        <p:grpSpPr>
          <a:xfrm>
            <a:off x="3515772" y="3901127"/>
            <a:ext cx="1538562" cy="2403656"/>
            <a:chOff x="3513726" y="1043089"/>
            <a:chExt cx="4679241" cy="3528107"/>
          </a:xfrm>
        </p:grpSpPr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86788817-A558-4C08-B8AC-F3238D36F776}"/>
                </a:ext>
              </a:extLst>
            </p:cNvPr>
            <p:cNvGrpSpPr/>
            <p:nvPr/>
          </p:nvGrpSpPr>
          <p:grpSpPr>
            <a:xfrm>
              <a:off x="3513726" y="1043089"/>
              <a:ext cx="4679241" cy="3528107"/>
              <a:chOff x="3518275" y="1111348"/>
              <a:chExt cx="4679241" cy="3528107"/>
            </a:xfrm>
          </p:grpSpPr>
          <p:cxnSp>
            <p:nvCxnSpPr>
              <p:cNvPr id="57" name="ตัวเชื่อมต่อตรง 56">
                <a:extLst>
                  <a:ext uri="{FF2B5EF4-FFF2-40B4-BE49-F238E27FC236}">
                    <a16:creationId xmlns:a16="http://schemas.microsoft.com/office/drawing/2014/main" id="{C7865FEA-34E4-4153-9FB5-C0238B5BE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253939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ตัวเชื่อมต่อตรง 55">
                <a:extLst>
                  <a:ext uri="{FF2B5EF4-FFF2-40B4-BE49-F238E27FC236}">
                    <a16:creationId xmlns:a16="http://schemas.microsoft.com/office/drawing/2014/main" id="{5EC7D082-F40D-4F61-A47D-8D4284AE7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ตัวเชื่อมต่อตรง 57">
                <a:extLst>
                  <a:ext uri="{FF2B5EF4-FFF2-40B4-BE49-F238E27FC236}">
                    <a16:creationId xmlns:a16="http://schemas.microsoft.com/office/drawing/2014/main" id="{C809AFD6-4E9B-4598-AA04-B86351841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111348"/>
                <a:ext cx="0" cy="295422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D36CD31E-ADA9-4E8E-A70B-785F089E3AF4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EFA5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12AF8CD0-A3B6-43C5-86D6-06D72511A9F7}"/>
              </a:ext>
            </a:extLst>
          </p:cNvPr>
          <p:cNvGrpSpPr/>
          <p:nvPr/>
        </p:nvGrpSpPr>
        <p:grpSpPr>
          <a:xfrm>
            <a:off x="4616779" y="2096663"/>
            <a:ext cx="3373459" cy="619911"/>
            <a:chOff x="3513726" y="1043089"/>
            <a:chExt cx="4679241" cy="619911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BC892B7A-142F-47F9-9F1F-BBFF64CAD471}"/>
                </a:ext>
              </a:extLst>
            </p:cNvPr>
            <p:cNvGrpSpPr/>
            <p:nvPr/>
          </p:nvGrpSpPr>
          <p:grpSpPr>
            <a:xfrm>
              <a:off x="3513726" y="1043089"/>
              <a:ext cx="4679241" cy="619911"/>
              <a:chOff x="3518275" y="1111348"/>
              <a:chExt cx="4679241" cy="619911"/>
            </a:xfrm>
          </p:grpSpPr>
          <p:cxnSp>
            <p:nvCxnSpPr>
              <p:cNvPr id="49" name="ตัวเชื่อมต่อตรง 48">
                <a:extLst>
                  <a:ext uri="{FF2B5EF4-FFF2-40B4-BE49-F238E27FC236}">
                    <a16:creationId xmlns:a16="http://schemas.microsoft.com/office/drawing/2014/main" id="{E2D8E953-8F2A-44CB-BDDE-E787D193D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E08D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ตัวเชื่อมต่อตรง 49">
                <a:extLst>
                  <a:ext uri="{FF2B5EF4-FFF2-40B4-BE49-F238E27FC236}">
                    <a16:creationId xmlns:a16="http://schemas.microsoft.com/office/drawing/2014/main" id="{F2E43006-2344-4DF1-BA65-5547FB2C3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218210"/>
              </a:xfrm>
              <a:prstGeom prst="line">
                <a:avLst/>
              </a:prstGeom>
              <a:ln w="28575">
                <a:solidFill>
                  <a:srgbClr val="E08D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ตัวเชื่อมต่อตรง 51">
                <a:extLst>
                  <a:ext uri="{FF2B5EF4-FFF2-40B4-BE49-F238E27FC236}">
                    <a16:creationId xmlns:a16="http://schemas.microsoft.com/office/drawing/2014/main" id="{F2B016D1-DCB3-4485-91C3-B96E6C10EB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111348"/>
                <a:ext cx="0" cy="619911"/>
              </a:xfrm>
              <a:prstGeom prst="line">
                <a:avLst/>
              </a:prstGeom>
              <a:ln w="28575">
                <a:solidFill>
                  <a:srgbClr val="E08D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D1ABF04-076E-4FEE-906C-3432BD7A648D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E08D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ตัวเชื่อมต่อตรง 31">
            <a:extLst>
              <a:ext uri="{FF2B5EF4-FFF2-40B4-BE49-F238E27FC236}">
                <a16:creationId xmlns:a16="http://schemas.microsoft.com/office/drawing/2014/main" id="{7C8D3D0D-BDC9-4E55-9F54-EA7CF6BDB13B}"/>
              </a:ext>
            </a:extLst>
          </p:cNvPr>
          <p:cNvCxnSpPr/>
          <p:nvPr/>
        </p:nvCxnSpPr>
        <p:spPr>
          <a:xfrm>
            <a:off x="1603272" y="1858379"/>
            <a:ext cx="0" cy="2295374"/>
          </a:xfrm>
          <a:prstGeom prst="line">
            <a:avLst/>
          </a:prstGeom>
          <a:ln w="28575">
            <a:solidFill>
              <a:srgbClr val="F05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2E1C9C65-6B40-45C1-9A67-A1D5665E7955}"/>
              </a:ext>
            </a:extLst>
          </p:cNvPr>
          <p:cNvGrpSpPr/>
          <p:nvPr/>
        </p:nvGrpSpPr>
        <p:grpSpPr>
          <a:xfrm>
            <a:off x="1603272" y="1043089"/>
            <a:ext cx="8792745" cy="660602"/>
            <a:chOff x="3513726" y="1027521"/>
            <a:chExt cx="4679241" cy="660602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2C3B8D00-323F-43EF-A6CD-74B8317040FB}"/>
                </a:ext>
              </a:extLst>
            </p:cNvPr>
            <p:cNvGrpSpPr/>
            <p:nvPr/>
          </p:nvGrpSpPr>
          <p:grpSpPr>
            <a:xfrm>
              <a:off x="3513726" y="1027521"/>
              <a:ext cx="4679241" cy="660602"/>
              <a:chOff x="3518275" y="1095780"/>
              <a:chExt cx="4679241" cy="660602"/>
            </a:xfrm>
          </p:grpSpPr>
          <p:cxnSp>
            <p:nvCxnSpPr>
              <p:cNvPr id="19" name="ตัวเชื่อมต่อตรง 18">
                <a:extLst>
                  <a:ext uri="{FF2B5EF4-FFF2-40B4-BE49-F238E27FC236}">
                    <a16:creationId xmlns:a16="http://schemas.microsoft.com/office/drawing/2014/main" id="{5CA95F4D-E790-4450-BB18-8C6D10AE1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92702"/>
                <a:ext cx="4679241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ตัวเชื่อมต่อตรง 19">
                <a:extLst>
                  <a:ext uri="{FF2B5EF4-FFF2-40B4-BE49-F238E27FC236}">
                    <a16:creationId xmlns:a16="http://schemas.microsoft.com/office/drawing/2014/main" id="{2A32EBCB-5C29-4361-A8FA-CAF7BAD49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71448"/>
                <a:ext cx="0" cy="384934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ตัวเชื่อมต่อตรง 20">
                <a:extLst>
                  <a:ext uri="{FF2B5EF4-FFF2-40B4-BE49-F238E27FC236}">
                    <a16:creationId xmlns:a16="http://schemas.microsoft.com/office/drawing/2014/main" id="{83B0179F-37C9-488E-A862-62FB6A54F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9020" y="1095780"/>
                <a:ext cx="0" cy="55798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8A9DCDF-D734-45B6-9755-E027784BA4FB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10795"/>
              <a:ext cx="0" cy="276206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857A9594-438B-46E0-94A0-1F8443EE7FF1}"/>
              </a:ext>
            </a:extLst>
          </p:cNvPr>
          <p:cNvSpPr/>
          <p:nvPr/>
        </p:nvSpPr>
        <p:spPr>
          <a:xfrm>
            <a:off x="3689501" y="459138"/>
            <a:ext cx="4551579" cy="684733"/>
          </a:xfrm>
          <a:prstGeom prst="roundRect">
            <a:avLst/>
          </a:prstGeom>
          <a:solidFill>
            <a:srgbClr val="E83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u="sng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สรุป </a:t>
            </a:r>
            <a:r>
              <a:rPr lang="th-TH" sz="36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ระบบประสาท </a:t>
            </a: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A8C7F242-5F68-43DB-88D8-2AD5A96A5445}"/>
              </a:ext>
            </a:extLst>
          </p:cNvPr>
          <p:cNvSpPr/>
          <p:nvPr/>
        </p:nvSpPr>
        <p:spPr>
          <a:xfrm>
            <a:off x="598686" y="1605799"/>
            <a:ext cx="2170356" cy="514620"/>
          </a:xfrm>
          <a:prstGeom prst="roundRect">
            <a:avLst/>
          </a:prstGeom>
          <a:solidFill>
            <a:srgbClr val="F05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ความสำคัญ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8E7CE986-3E9A-4300-822A-DB63D43059C8}"/>
              </a:ext>
            </a:extLst>
          </p:cNvPr>
          <p:cNvSpPr/>
          <p:nvPr/>
        </p:nvSpPr>
        <p:spPr>
          <a:xfrm>
            <a:off x="8939113" y="1583368"/>
            <a:ext cx="3034557" cy="5146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การดำรงประสิทธิภาพ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A5F7D672-FEB8-460D-8875-C07F763C9B37}"/>
              </a:ext>
            </a:extLst>
          </p:cNvPr>
          <p:cNvSpPr/>
          <p:nvPr/>
        </p:nvSpPr>
        <p:spPr>
          <a:xfrm>
            <a:off x="178153" y="2479936"/>
            <a:ext cx="2795439" cy="496647"/>
          </a:xfrm>
          <a:prstGeom prst="roundRect">
            <a:avLst/>
          </a:prstGeom>
          <a:solidFill>
            <a:srgbClr val="F48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ศูนย์กลางควบคุมร่างกาย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BDE50484-B260-4A82-911B-BDDE9516CBD3}"/>
              </a:ext>
            </a:extLst>
          </p:cNvPr>
          <p:cNvSpPr/>
          <p:nvPr/>
        </p:nvSpPr>
        <p:spPr>
          <a:xfrm>
            <a:off x="179550" y="3088026"/>
            <a:ext cx="2795438" cy="496647"/>
          </a:xfrm>
          <a:prstGeom prst="roundRect">
            <a:avLst/>
          </a:prstGeom>
          <a:solidFill>
            <a:srgbClr val="F48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รับความรู้สึก ความคิด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443B85AA-B316-47DE-B057-DA645E44E0B2}"/>
              </a:ext>
            </a:extLst>
          </p:cNvPr>
          <p:cNvSpPr/>
          <p:nvPr/>
        </p:nvSpPr>
        <p:spPr>
          <a:xfrm>
            <a:off x="179550" y="3703508"/>
            <a:ext cx="2795438" cy="496647"/>
          </a:xfrm>
          <a:prstGeom prst="roundRect">
            <a:avLst/>
          </a:prstGeom>
          <a:solidFill>
            <a:srgbClr val="F48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รักษาความสมดุลของร่างกาย</a:t>
            </a:r>
          </a:p>
        </p:txBody>
      </p:sp>
      <p:pic>
        <p:nvPicPr>
          <p:cNvPr id="51" name="รูปภาพ 50" descr="รูปภาพประกอบด้วย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77293B-0EC4-4042-9AEA-A56003490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14" y="113099"/>
            <a:ext cx="843047" cy="549205"/>
          </a:xfrm>
          <a:prstGeom prst="rect">
            <a:avLst/>
          </a:prstGeom>
        </p:spPr>
      </p:pic>
      <p:sp>
        <p:nvSpPr>
          <p:cNvPr id="24" name="สี่เหลี่ยมผืนผ้า: มุมมน 23">
            <a:extLst>
              <a:ext uri="{FF2B5EF4-FFF2-40B4-BE49-F238E27FC236}">
                <a16:creationId xmlns:a16="http://schemas.microsoft.com/office/drawing/2014/main" id="{D13EA1B3-8B34-41CE-8E4A-772D63DD8E2B}"/>
              </a:ext>
            </a:extLst>
          </p:cNvPr>
          <p:cNvSpPr/>
          <p:nvPr/>
        </p:nvSpPr>
        <p:spPr>
          <a:xfrm>
            <a:off x="5218328" y="1601069"/>
            <a:ext cx="2170359" cy="514620"/>
          </a:xfrm>
          <a:prstGeom prst="roundRect">
            <a:avLst/>
          </a:prstGeom>
          <a:solidFill>
            <a:srgbClr val="E08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การทำงาน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62F9CED8-FFAB-414B-A438-641384F0DEDA}"/>
              </a:ext>
            </a:extLst>
          </p:cNvPr>
          <p:cNvSpPr/>
          <p:nvPr/>
        </p:nvSpPr>
        <p:spPr>
          <a:xfrm>
            <a:off x="3699803" y="2578524"/>
            <a:ext cx="1639740" cy="1413792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ระบบประสาทส่วนกลาง </a:t>
            </a:r>
            <a:endParaRPr lang="en-US" sz="24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BB1A344-CD89-4580-86C5-14C4416FEEE8}"/>
              </a:ext>
            </a:extLst>
          </p:cNvPr>
          <p:cNvSpPr/>
          <p:nvPr/>
        </p:nvSpPr>
        <p:spPr>
          <a:xfrm>
            <a:off x="5548789" y="2578536"/>
            <a:ext cx="1558362" cy="1413792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ระบบประสาทส่วนปลาย</a:t>
            </a:r>
            <a:endParaRPr lang="en-US" sz="24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081A2B61-9D39-4E48-BF87-0F62817BA4A4}"/>
              </a:ext>
            </a:extLst>
          </p:cNvPr>
          <p:cNvSpPr/>
          <p:nvPr/>
        </p:nvSpPr>
        <p:spPr>
          <a:xfrm>
            <a:off x="7316397" y="2578524"/>
            <a:ext cx="1661464" cy="1413792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ระบบประสาทอัตโนมัติ </a:t>
            </a:r>
            <a:endParaRPr lang="en-US" sz="24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2720D699-339B-4D8A-B114-D75F25B7041F}"/>
              </a:ext>
            </a:extLst>
          </p:cNvPr>
          <p:cNvSpPr/>
          <p:nvPr/>
        </p:nvSpPr>
        <p:spPr>
          <a:xfrm>
            <a:off x="3076128" y="4203782"/>
            <a:ext cx="841507" cy="466511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A08CDCE2-75EF-4739-8C9A-DB956D4F4FE9}"/>
              </a:ext>
            </a:extLst>
          </p:cNvPr>
          <p:cNvSpPr/>
          <p:nvPr/>
        </p:nvSpPr>
        <p:spPr>
          <a:xfrm>
            <a:off x="4131452" y="4203782"/>
            <a:ext cx="1263536" cy="466511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ไขสันหลัง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813D6AE7-7F54-43FD-A8AB-7372CF7CF1F9}"/>
              </a:ext>
            </a:extLst>
          </p:cNvPr>
          <p:cNvSpPr/>
          <p:nvPr/>
        </p:nvSpPr>
        <p:spPr>
          <a:xfrm>
            <a:off x="6423421" y="4203782"/>
            <a:ext cx="817234" cy="1806208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เส้น</a:t>
            </a:r>
            <a:b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ประ</a:t>
            </a:r>
            <a:b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2000" dirty="0" err="1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สาท</a:t>
            </a:r>
            <a:b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ไขสันหลัง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944DEDC7-1FCD-433D-8876-75015C3A939C}"/>
              </a:ext>
            </a:extLst>
          </p:cNvPr>
          <p:cNvSpPr/>
          <p:nvPr/>
        </p:nvSpPr>
        <p:spPr>
          <a:xfrm>
            <a:off x="5556674" y="4203938"/>
            <a:ext cx="817234" cy="1477780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เส้น</a:t>
            </a:r>
            <a:b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ประ</a:t>
            </a:r>
            <a:b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2000" dirty="0" err="1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สาท</a:t>
            </a: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00B9683C-0E4C-4F5D-8022-99768CB308C9}"/>
              </a:ext>
            </a:extLst>
          </p:cNvPr>
          <p:cNvSpPr/>
          <p:nvPr/>
        </p:nvSpPr>
        <p:spPr>
          <a:xfrm>
            <a:off x="7447219" y="4218326"/>
            <a:ext cx="747507" cy="1477780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พาราซิมพาเทติก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E00691E6-0E24-4960-8128-F13A502F5A3F}"/>
              </a:ext>
            </a:extLst>
          </p:cNvPr>
          <p:cNvSpPr/>
          <p:nvPr/>
        </p:nvSpPr>
        <p:spPr>
          <a:xfrm>
            <a:off x="8250912" y="4237172"/>
            <a:ext cx="747507" cy="1142982"/>
          </a:xfrm>
          <a:prstGeom prst="roundRect">
            <a:avLst/>
          </a:prstGeom>
          <a:solidFill>
            <a:srgbClr val="EFA53D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ซิมพาเทติก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9F1933D5-EE0B-4D20-9B14-5FEDC8A2D58B}"/>
              </a:ext>
            </a:extLst>
          </p:cNvPr>
          <p:cNvSpPr/>
          <p:nvPr/>
        </p:nvSpPr>
        <p:spPr>
          <a:xfrm>
            <a:off x="2681684" y="4842264"/>
            <a:ext cx="1603369" cy="466511"/>
          </a:xfrm>
          <a:prstGeom prst="roundRect">
            <a:avLst/>
          </a:prstGeom>
          <a:solidFill>
            <a:srgbClr val="F2BA68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สมองส่วนหน้า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443C797B-ED45-40A0-A30D-51E8514AA04B}"/>
              </a:ext>
            </a:extLst>
          </p:cNvPr>
          <p:cNvSpPr/>
          <p:nvPr/>
        </p:nvSpPr>
        <p:spPr>
          <a:xfrm>
            <a:off x="2695196" y="5371760"/>
            <a:ext cx="1603369" cy="466511"/>
          </a:xfrm>
          <a:prstGeom prst="roundRect">
            <a:avLst/>
          </a:prstGeom>
          <a:solidFill>
            <a:srgbClr val="F2BA68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สมองส่วนกลาง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id="{AF7BD178-5CA1-44F3-B2E2-5596A3AF87E6}"/>
              </a:ext>
            </a:extLst>
          </p:cNvPr>
          <p:cNvSpPr/>
          <p:nvPr/>
        </p:nvSpPr>
        <p:spPr>
          <a:xfrm>
            <a:off x="2695195" y="5924257"/>
            <a:ext cx="1603369" cy="466511"/>
          </a:xfrm>
          <a:prstGeom prst="roundRect">
            <a:avLst/>
          </a:prstGeom>
          <a:solidFill>
            <a:srgbClr val="F2BA68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1"/>
                </a:solidFill>
                <a:effectLst/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สมองส่วนท้าย</a:t>
            </a:r>
            <a:endParaRPr lang="en-US" sz="2000" dirty="0">
              <a:solidFill>
                <a:schemeClr val="bg1"/>
              </a:solidFill>
              <a:effectLst/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906293B9-02E2-4AD4-96DE-386174D7B8C5}"/>
              </a:ext>
            </a:extLst>
          </p:cNvPr>
          <p:cNvGrpSpPr/>
          <p:nvPr/>
        </p:nvGrpSpPr>
        <p:grpSpPr>
          <a:xfrm>
            <a:off x="5879370" y="3905058"/>
            <a:ext cx="1011294" cy="439750"/>
            <a:chOff x="3513726" y="1043089"/>
            <a:chExt cx="4679241" cy="645469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611C1683-D1FD-413A-B0BF-6B712A45608D}"/>
                </a:ext>
              </a:extLst>
            </p:cNvPr>
            <p:cNvGrpSpPr/>
            <p:nvPr/>
          </p:nvGrpSpPr>
          <p:grpSpPr>
            <a:xfrm>
              <a:off x="3513726" y="1043089"/>
              <a:ext cx="4679241" cy="645469"/>
              <a:chOff x="3518275" y="1111348"/>
              <a:chExt cx="4679241" cy="645469"/>
            </a:xfrm>
          </p:grpSpPr>
          <p:cxnSp>
            <p:nvCxnSpPr>
              <p:cNvPr id="62" name="ตัวเชื่อมต่อตรง 61">
                <a:extLst>
                  <a:ext uri="{FF2B5EF4-FFF2-40B4-BE49-F238E27FC236}">
                    <a16:creationId xmlns:a16="http://schemas.microsoft.com/office/drawing/2014/main" id="{E4F807F1-B3B7-4BD6-85B6-D0F028723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71301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ตัวเชื่อมต่อตรง 62">
                <a:extLst>
                  <a:ext uri="{FF2B5EF4-FFF2-40B4-BE49-F238E27FC236}">
                    <a16:creationId xmlns:a16="http://schemas.microsoft.com/office/drawing/2014/main" id="{0EB4D669-0072-4547-9EF5-9F055C2795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ตัวเชื่อมต่อตรง 63">
                <a:extLst>
                  <a:ext uri="{FF2B5EF4-FFF2-40B4-BE49-F238E27FC236}">
                    <a16:creationId xmlns:a16="http://schemas.microsoft.com/office/drawing/2014/main" id="{3883C8E1-D27C-4DEC-8E42-2EB0ACC61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111348"/>
                <a:ext cx="0" cy="295422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E039737-D79E-4848-9090-6B8AE9139FDB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EFA5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8CCDD811-BD30-43B5-A0C6-E14CA7A29648}"/>
              </a:ext>
            </a:extLst>
          </p:cNvPr>
          <p:cNvGrpSpPr/>
          <p:nvPr/>
        </p:nvGrpSpPr>
        <p:grpSpPr>
          <a:xfrm>
            <a:off x="7689079" y="3904292"/>
            <a:ext cx="1011294" cy="439750"/>
            <a:chOff x="3513726" y="1043089"/>
            <a:chExt cx="4679241" cy="645469"/>
          </a:xfrm>
        </p:grpSpPr>
        <p:grpSp>
          <p:nvGrpSpPr>
            <p:cNvPr id="66" name="กลุ่ม 65">
              <a:extLst>
                <a:ext uri="{FF2B5EF4-FFF2-40B4-BE49-F238E27FC236}">
                  <a16:creationId xmlns:a16="http://schemas.microsoft.com/office/drawing/2014/main" id="{6D5FECB6-F65C-4F57-9E07-6325345EB201}"/>
                </a:ext>
              </a:extLst>
            </p:cNvPr>
            <p:cNvGrpSpPr/>
            <p:nvPr/>
          </p:nvGrpSpPr>
          <p:grpSpPr>
            <a:xfrm>
              <a:off x="3513726" y="1043089"/>
              <a:ext cx="4679241" cy="645469"/>
              <a:chOff x="3518275" y="1111348"/>
              <a:chExt cx="4679241" cy="645469"/>
            </a:xfrm>
          </p:grpSpPr>
          <p:cxnSp>
            <p:nvCxnSpPr>
              <p:cNvPr id="68" name="ตัวเชื่อมต่อตรง 67">
                <a:extLst>
                  <a:ext uri="{FF2B5EF4-FFF2-40B4-BE49-F238E27FC236}">
                    <a16:creationId xmlns:a16="http://schemas.microsoft.com/office/drawing/2014/main" id="{E259B458-4740-4F9E-8C38-CC9342FA8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71301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ตัวเชื่อมต่อตรง 68">
                <a:extLst>
                  <a:ext uri="{FF2B5EF4-FFF2-40B4-BE49-F238E27FC236}">
                    <a16:creationId xmlns:a16="http://schemas.microsoft.com/office/drawing/2014/main" id="{690F2ECC-A83B-418D-BDA2-C59266AFF2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ตัวเชื่อมต่อตรง 69">
                <a:extLst>
                  <a:ext uri="{FF2B5EF4-FFF2-40B4-BE49-F238E27FC236}">
                    <a16:creationId xmlns:a16="http://schemas.microsoft.com/office/drawing/2014/main" id="{69E8751F-7258-4915-9261-40F67C74C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111348"/>
                <a:ext cx="0" cy="295422"/>
              </a:xfrm>
              <a:prstGeom prst="line">
                <a:avLst/>
              </a:prstGeom>
              <a:ln w="28575">
                <a:solidFill>
                  <a:srgbClr val="EFA5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2D9747B8-D6B6-46AF-B7EF-1AF43495FF4B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218210"/>
            </a:xfrm>
            <a:prstGeom prst="line">
              <a:avLst/>
            </a:prstGeom>
            <a:ln w="28575">
              <a:solidFill>
                <a:srgbClr val="EFA5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สี่เหลี่ยมผืนผ้า: มุมมน 70">
            <a:extLst>
              <a:ext uri="{FF2B5EF4-FFF2-40B4-BE49-F238E27FC236}">
                <a16:creationId xmlns:a16="http://schemas.microsoft.com/office/drawing/2014/main" id="{A7DE0C0F-B577-4918-8203-218388A7C4A7}"/>
              </a:ext>
            </a:extLst>
          </p:cNvPr>
          <p:cNvSpPr/>
          <p:nvPr/>
        </p:nvSpPr>
        <p:spPr>
          <a:xfrm>
            <a:off x="9261320" y="2479935"/>
            <a:ext cx="2795439" cy="4966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การดูแลและป้องกัน (</a:t>
            </a:r>
            <a:r>
              <a:rPr lang="en-US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8</a:t>
            </a:r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ข้อ)</a:t>
            </a:r>
          </a:p>
        </p:txBody>
      </p:sp>
      <p:sp>
        <p:nvSpPr>
          <p:cNvPr id="72" name="สี่เหลี่ยมผืนผ้า: มุมมน 71">
            <a:extLst>
              <a:ext uri="{FF2B5EF4-FFF2-40B4-BE49-F238E27FC236}">
                <a16:creationId xmlns:a16="http://schemas.microsoft.com/office/drawing/2014/main" id="{32DAA3AF-6745-42FC-B3BD-00963ED5F08B}"/>
              </a:ext>
            </a:extLst>
          </p:cNvPr>
          <p:cNvSpPr/>
          <p:nvPr/>
        </p:nvSpPr>
        <p:spPr>
          <a:xfrm>
            <a:off x="9261320" y="3088025"/>
            <a:ext cx="2795439" cy="4966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การสร้างเสริมระบบประสาท</a:t>
            </a:r>
          </a:p>
        </p:txBody>
      </p:sp>
      <p:sp>
        <p:nvSpPr>
          <p:cNvPr id="73" name="สี่เหลี่ยมผืนผ้า: มุมมน 72">
            <a:extLst>
              <a:ext uri="{FF2B5EF4-FFF2-40B4-BE49-F238E27FC236}">
                <a16:creationId xmlns:a16="http://schemas.microsoft.com/office/drawing/2014/main" id="{B1D532BD-FA96-47C3-8A92-591EADFE070C}"/>
              </a:ext>
            </a:extLst>
          </p:cNvPr>
          <p:cNvSpPr/>
          <p:nvPr/>
        </p:nvSpPr>
        <p:spPr>
          <a:xfrm>
            <a:off x="9813873" y="3657106"/>
            <a:ext cx="1777517" cy="496647"/>
          </a:xfrm>
          <a:prstGeom prst="roundRect">
            <a:avLst/>
          </a:prstGeom>
          <a:solidFill>
            <a:srgbClr val="97C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อาหารบำรุงสมอง</a:t>
            </a:r>
          </a:p>
        </p:txBody>
      </p:sp>
      <p:sp>
        <p:nvSpPr>
          <p:cNvPr id="74" name="สี่เหลี่ยมผืนผ้า: มุมมน 73">
            <a:extLst>
              <a:ext uri="{FF2B5EF4-FFF2-40B4-BE49-F238E27FC236}">
                <a16:creationId xmlns:a16="http://schemas.microsoft.com/office/drawing/2014/main" id="{48033D47-3BA1-4266-BF60-EF2BBC7C3BC2}"/>
              </a:ext>
            </a:extLst>
          </p:cNvPr>
          <p:cNvSpPr/>
          <p:nvPr/>
        </p:nvSpPr>
        <p:spPr>
          <a:xfrm>
            <a:off x="9813873" y="4195319"/>
            <a:ext cx="1777517" cy="496647"/>
          </a:xfrm>
          <a:prstGeom prst="roundRect">
            <a:avLst/>
          </a:prstGeom>
          <a:solidFill>
            <a:srgbClr val="97C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dirty="0">
                <a:latin typeface="ChulaCharasNew" panose="02000506000000020004" pitchFamily="2" charset="-34"/>
                <a:cs typeface="ChulaCharasNew" panose="02000506000000020004" pitchFamily="2" charset="-34"/>
              </a:rPr>
              <a:t>การฝึกสมอง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54C623C-2530-40B7-B029-ED44AF5C1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64" y="4521624"/>
            <a:ext cx="2544064" cy="2228228"/>
          </a:xfrm>
          <a:prstGeom prst="rect">
            <a:avLst/>
          </a:prstGeom>
        </p:spPr>
      </p:pic>
      <p:pic>
        <p:nvPicPr>
          <p:cNvPr id="87" name="รูปภาพ 86" descr="รูปภาพประกอบด้วย อาหาร, ห้อง, รูปวา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2D9953-F4EF-454F-87B8-7EE9B2F68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64" y="4521624"/>
            <a:ext cx="2074866" cy="22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5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EF3724EC-29DF-4482-8E8E-67950F6E11B3}"/>
              </a:ext>
            </a:extLst>
          </p:cNvPr>
          <p:cNvSpPr/>
          <p:nvPr/>
        </p:nvSpPr>
        <p:spPr>
          <a:xfrm>
            <a:off x="3545126" y="400537"/>
            <a:ext cx="4576622" cy="751014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h-TH" sz="36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ระบบสืบพันธุ์เพศชาย</a:t>
            </a:r>
            <a:endParaRPr lang="en-US" sz="36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3B8CABFD-2B1A-44D5-872B-CC838A68C0E6}"/>
              </a:ext>
            </a:extLst>
          </p:cNvPr>
          <p:cNvSpPr/>
          <p:nvPr/>
        </p:nvSpPr>
        <p:spPr>
          <a:xfrm>
            <a:off x="3456008" y="368404"/>
            <a:ext cx="783147" cy="783147"/>
          </a:xfrm>
          <a:prstGeom prst="ellipse">
            <a:avLst/>
          </a:prstGeom>
          <a:solidFill>
            <a:srgbClr val="3D7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 descr="รูปภาพประกอบด้วย รูปวาด,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6F2CDE-DBDE-41AB-9E82-6F416B266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0" b="18050"/>
          <a:stretch/>
        </p:blipFill>
        <p:spPr>
          <a:xfrm>
            <a:off x="3545125" y="452921"/>
            <a:ext cx="604911" cy="614111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EAD7413C-DEB8-4FE0-B0CB-78DB32D777F9}"/>
              </a:ext>
            </a:extLst>
          </p:cNvPr>
          <p:cNvGrpSpPr/>
          <p:nvPr/>
        </p:nvGrpSpPr>
        <p:grpSpPr>
          <a:xfrm>
            <a:off x="3272024" y="1136319"/>
            <a:ext cx="5122826" cy="451661"/>
            <a:chOff x="3513726" y="1025606"/>
            <a:chExt cx="4679241" cy="662952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F9EBCEF3-D5FB-4389-A598-962109A05C63}"/>
                </a:ext>
              </a:extLst>
            </p:cNvPr>
            <p:cNvGrpSpPr/>
            <p:nvPr/>
          </p:nvGrpSpPr>
          <p:grpSpPr>
            <a:xfrm>
              <a:off x="3513726" y="1025606"/>
              <a:ext cx="4679241" cy="635575"/>
              <a:chOff x="3518275" y="1093865"/>
              <a:chExt cx="4679241" cy="635575"/>
            </a:xfrm>
          </p:grpSpPr>
          <p:cxnSp>
            <p:nvCxnSpPr>
              <p:cNvPr id="11" name="ตัวเชื่อมต่อตรง 10">
                <a:extLst>
                  <a:ext uri="{FF2B5EF4-FFF2-40B4-BE49-F238E27FC236}">
                    <a16:creationId xmlns:a16="http://schemas.microsoft.com/office/drawing/2014/main" id="{86F0658F-4DE6-4F17-A9FD-44F037B0B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385516"/>
                <a:ext cx="0" cy="343924"/>
              </a:xfrm>
              <a:prstGeom prst="line">
                <a:avLst/>
              </a:prstGeom>
              <a:ln w="28575">
                <a:solidFill>
                  <a:srgbClr val="5891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ตัวเชื่อมต่อตรง 11">
                <a:extLst>
                  <a:ext uri="{FF2B5EF4-FFF2-40B4-BE49-F238E27FC236}">
                    <a16:creationId xmlns:a16="http://schemas.microsoft.com/office/drawing/2014/main" id="{1ED1E98A-E349-47AF-B052-9DB062005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8275" y="1406770"/>
                <a:ext cx="4679241" cy="0"/>
              </a:xfrm>
              <a:prstGeom prst="line">
                <a:avLst/>
              </a:prstGeom>
              <a:ln w="28575">
                <a:solidFill>
                  <a:srgbClr val="5891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ตัวเชื่อมต่อตรง 12">
                <a:extLst>
                  <a:ext uri="{FF2B5EF4-FFF2-40B4-BE49-F238E27FC236}">
                    <a16:creationId xmlns:a16="http://schemas.microsoft.com/office/drawing/2014/main" id="{8410D124-C432-41B2-8DEA-1A571E44F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690" y="1093865"/>
                <a:ext cx="0" cy="312905"/>
              </a:xfrm>
              <a:prstGeom prst="line">
                <a:avLst/>
              </a:prstGeom>
              <a:ln w="28575">
                <a:solidFill>
                  <a:srgbClr val="5891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5E5DFAD-C8F5-4948-858F-7465939BDE24}"/>
                </a:ext>
              </a:extLst>
            </p:cNvPr>
            <p:cNvCxnSpPr>
              <a:cxnSpLocks/>
            </p:cNvCxnSpPr>
            <p:nvPr/>
          </p:nvCxnSpPr>
          <p:spPr>
            <a:xfrm>
              <a:off x="8191064" y="1324863"/>
              <a:ext cx="0" cy="363695"/>
            </a:xfrm>
            <a:prstGeom prst="line">
              <a:avLst/>
            </a:prstGeom>
            <a:ln w="28575">
              <a:solidFill>
                <a:srgbClr val="5891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26BDE090-891A-4160-BB96-8696412318A3}"/>
              </a:ext>
            </a:extLst>
          </p:cNvPr>
          <p:cNvSpPr/>
          <p:nvPr/>
        </p:nvSpPr>
        <p:spPr>
          <a:xfrm>
            <a:off x="1623759" y="1569328"/>
            <a:ext cx="3296529" cy="1191816"/>
          </a:xfrm>
          <a:prstGeom prst="roundRect">
            <a:avLst/>
          </a:prstGeom>
          <a:solidFill>
            <a:srgbClr val="7CA9CA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อวัยวะสืบพันธุ์ภายในของเพศชาย</a:t>
            </a: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46AD808C-51D2-4044-B7D7-A349211EEBA2}"/>
              </a:ext>
            </a:extLst>
          </p:cNvPr>
          <p:cNvSpPr/>
          <p:nvPr/>
        </p:nvSpPr>
        <p:spPr>
          <a:xfrm>
            <a:off x="6744502" y="1569328"/>
            <a:ext cx="3296529" cy="1191816"/>
          </a:xfrm>
          <a:prstGeom prst="roundRect">
            <a:avLst/>
          </a:prstGeom>
          <a:solidFill>
            <a:srgbClr val="7CA9CA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อวัยวะสืบพันธุ์ภายนอกของเพศชาย</a:t>
            </a: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83E07AA-FC6B-4103-91B4-4BBC89F8A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4"/>
          <a:stretch/>
        </p:blipFill>
        <p:spPr>
          <a:xfrm>
            <a:off x="3272023" y="2268160"/>
            <a:ext cx="2510379" cy="4589840"/>
          </a:xfrm>
          <a:prstGeom prst="rect">
            <a:avLst/>
          </a:prstGeom>
        </p:spPr>
      </p:pic>
      <p:pic>
        <p:nvPicPr>
          <p:cNvPr id="23" name="รูปภาพ 22" descr="รูปภาพประกอบด้วย ในอาคาร, โต๊ะ, นั่ง, สีดำ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D9E1671-335A-47AC-BEF4-C4EA0299F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0"/>
          <a:stretch/>
        </p:blipFill>
        <p:spPr>
          <a:xfrm>
            <a:off x="6096000" y="3079031"/>
            <a:ext cx="3094891" cy="3035903"/>
          </a:xfrm>
          <a:prstGeom prst="rect">
            <a:avLst/>
          </a:prstGeom>
        </p:spPr>
      </p:pic>
      <p:cxnSp>
        <p:nvCxnSpPr>
          <p:cNvPr id="24" name="ตัวเชื่อมต่อตรง 23">
            <a:extLst>
              <a:ext uri="{FF2B5EF4-FFF2-40B4-BE49-F238E27FC236}">
                <a16:creationId xmlns:a16="http://schemas.microsoft.com/office/drawing/2014/main" id="{C8B99930-A7E0-4A8F-B6CE-2E7A91056EC5}"/>
              </a:ext>
            </a:extLst>
          </p:cNvPr>
          <p:cNvCxnSpPr>
            <a:cxnSpLocks/>
          </p:cNvCxnSpPr>
          <p:nvPr/>
        </p:nvCxnSpPr>
        <p:spPr>
          <a:xfrm flipV="1">
            <a:off x="4527212" y="3070615"/>
            <a:ext cx="2014265" cy="1827600"/>
          </a:xfrm>
          <a:prstGeom prst="line">
            <a:avLst/>
          </a:prstGeom>
          <a:ln w="28575">
            <a:solidFill>
              <a:srgbClr val="3D709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>
            <a:extLst>
              <a:ext uri="{FF2B5EF4-FFF2-40B4-BE49-F238E27FC236}">
                <a16:creationId xmlns:a16="http://schemas.microsoft.com/office/drawing/2014/main" id="{A16D90C6-9F4D-41B2-9ABC-FD27F0A62881}"/>
              </a:ext>
            </a:extLst>
          </p:cNvPr>
          <p:cNvCxnSpPr>
            <a:cxnSpLocks/>
          </p:cNvCxnSpPr>
          <p:nvPr/>
        </p:nvCxnSpPr>
        <p:spPr>
          <a:xfrm flipH="1" flipV="1">
            <a:off x="4527213" y="5288672"/>
            <a:ext cx="2217289" cy="834678"/>
          </a:xfrm>
          <a:prstGeom prst="line">
            <a:avLst/>
          </a:prstGeom>
          <a:ln w="28575">
            <a:solidFill>
              <a:srgbClr val="3D709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0B89388-8C3D-4E72-8962-61FD9237300D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5239E6E-3507-4739-8C80-A99AF9E6618E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4C9CCD2-9010-42D2-A0E7-E16B459A3AD9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" name="รูปภาพ 3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BC22508-884B-4497-94BF-87876276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5533980-3B1C-4BA4-A70C-BBED19C535F2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D6C0635-4D74-451E-9489-4C391DCD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56" y="1493212"/>
            <a:ext cx="4509653" cy="4273808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8D59BA1-7E35-496E-BE89-A9BD52728EB4}"/>
              </a:ext>
            </a:extLst>
          </p:cNvPr>
          <p:cNvSpPr/>
          <p:nvPr/>
        </p:nvSpPr>
        <p:spPr>
          <a:xfrm>
            <a:off x="1341143" y="5944358"/>
            <a:ext cx="2705642" cy="666495"/>
          </a:xfrm>
          <a:prstGeom prst="roundRect">
            <a:avLst>
              <a:gd name="adj" fmla="val 15225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อัณฑะ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Testis)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551547E6-054E-4055-8A33-21937598F3BE}"/>
              </a:ext>
            </a:extLst>
          </p:cNvPr>
          <p:cNvSpPr/>
          <p:nvPr/>
        </p:nvSpPr>
        <p:spPr>
          <a:xfrm>
            <a:off x="7863840" y="1475548"/>
            <a:ext cx="3330546" cy="1217056"/>
          </a:xfrm>
          <a:prstGeom prst="roundRect">
            <a:avLst>
              <a:gd name="adj" fmla="val 16129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ถุงน้ำอสุจิ </a:t>
            </a:r>
            <a:b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Seminal Vesicle)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26B58C52-7279-4729-8ECE-52E0DB788E66}"/>
              </a:ext>
            </a:extLst>
          </p:cNvPr>
          <p:cNvSpPr/>
          <p:nvPr/>
        </p:nvSpPr>
        <p:spPr>
          <a:xfrm>
            <a:off x="1406802" y="1657270"/>
            <a:ext cx="2691573" cy="1035334"/>
          </a:xfrm>
          <a:prstGeom prst="roundRect">
            <a:avLst>
              <a:gd name="adj" fmla="val 10977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ท่อนำตัวอสุจิ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Vas deferens)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19079EC8-4D29-47EC-929E-901F54E87040}"/>
              </a:ext>
            </a:extLst>
          </p:cNvPr>
          <p:cNvSpPr/>
          <p:nvPr/>
        </p:nvSpPr>
        <p:spPr>
          <a:xfrm>
            <a:off x="7863841" y="4748308"/>
            <a:ext cx="3330546" cy="1018706"/>
          </a:xfrm>
          <a:prstGeom prst="roundRect">
            <a:avLst>
              <a:gd name="adj" fmla="val 12048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ต่อมลูกหมาก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Prostate gland)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F4730D72-5603-41C4-82DB-1E65C1597F89}"/>
              </a:ext>
            </a:extLst>
          </p:cNvPr>
          <p:cNvSpPr/>
          <p:nvPr/>
        </p:nvSpPr>
        <p:spPr>
          <a:xfrm>
            <a:off x="1341142" y="4279702"/>
            <a:ext cx="2691573" cy="921024"/>
          </a:xfrm>
          <a:prstGeom prst="roundRect">
            <a:avLst>
              <a:gd name="adj" fmla="val 16253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ท่อปัสสาวะ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Urethra)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DCBCC90-D822-4496-8373-5B6B230C3D03}"/>
              </a:ext>
            </a:extLst>
          </p:cNvPr>
          <p:cNvGrpSpPr/>
          <p:nvPr/>
        </p:nvGrpSpPr>
        <p:grpSpPr>
          <a:xfrm flipH="1" flipV="1">
            <a:off x="4032716" y="5351290"/>
            <a:ext cx="1015818" cy="941216"/>
            <a:chOff x="7305014" y="1696746"/>
            <a:chExt cx="1015818" cy="9412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3B7F942A-7CA0-4ACB-8FF5-ED8CF1BC2A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5A8FFB-9D1D-48C6-B589-99D2AD8D4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5014" y="1696748"/>
              <a:ext cx="483276" cy="941214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8F091EA3-747A-453E-BD9A-B6F57F55D305}"/>
              </a:ext>
            </a:extLst>
          </p:cNvPr>
          <p:cNvGrpSpPr/>
          <p:nvPr/>
        </p:nvGrpSpPr>
        <p:grpSpPr>
          <a:xfrm flipV="1">
            <a:off x="6288258" y="4037428"/>
            <a:ext cx="1575582" cy="1044130"/>
            <a:chOff x="7313520" y="1696746"/>
            <a:chExt cx="1575582" cy="1044130"/>
          </a:xfrm>
        </p:grpSpPr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DC5A055-6811-46FC-B9EE-2B2F2E1BD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4222" y="1696746"/>
              <a:ext cx="111488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274527C4-AF38-4C3F-BD5A-D79E718123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3520" y="1696748"/>
              <a:ext cx="474770" cy="1044128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FC614D1F-45E6-4544-AF37-31F47119163A}"/>
              </a:ext>
            </a:extLst>
          </p:cNvPr>
          <p:cNvGrpSpPr/>
          <p:nvPr/>
        </p:nvGrpSpPr>
        <p:grpSpPr>
          <a:xfrm>
            <a:off x="6748960" y="1957023"/>
            <a:ext cx="1627325" cy="1471977"/>
            <a:chOff x="7261777" y="1696746"/>
            <a:chExt cx="1627325" cy="1471977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DAB3F2B6-4D59-434A-86BE-9522160535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4222" y="1696746"/>
              <a:ext cx="111488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88CD0792-1F9A-45C2-AA6C-C4ED0DDAD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1777" y="1696748"/>
              <a:ext cx="526513" cy="1471975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FB03F654-5E01-4794-A8D7-456DA811F493}"/>
              </a:ext>
            </a:extLst>
          </p:cNvPr>
          <p:cNvGrpSpPr/>
          <p:nvPr/>
        </p:nvGrpSpPr>
        <p:grpSpPr>
          <a:xfrm flipH="1">
            <a:off x="3948730" y="2174937"/>
            <a:ext cx="1149045" cy="1254063"/>
            <a:chOff x="7171787" y="1696746"/>
            <a:chExt cx="1149045" cy="1254063"/>
          </a:xfrm>
        </p:grpSpPr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236D54DE-BE84-4B07-8AF5-41D7AE2252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56028508-BFCE-44CE-A9DD-CA69AFB7A3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1787" y="1696748"/>
              <a:ext cx="616503" cy="1254061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ตัวเชื่อมต่อตรง 31">
            <a:extLst>
              <a:ext uri="{FF2B5EF4-FFF2-40B4-BE49-F238E27FC236}">
                <a16:creationId xmlns:a16="http://schemas.microsoft.com/office/drawing/2014/main" id="{88847B7F-161E-4E7D-9E80-08755CA86D34}"/>
              </a:ext>
            </a:extLst>
          </p:cNvPr>
          <p:cNvCxnSpPr>
            <a:cxnSpLocks/>
          </p:cNvCxnSpPr>
          <p:nvPr/>
        </p:nvCxnSpPr>
        <p:spPr>
          <a:xfrm>
            <a:off x="3884570" y="4740214"/>
            <a:ext cx="610770" cy="0"/>
          </a:xfrm>
          <a:prstGeom prst="line">
            <a:avLst/>
          </a:prstGeom>
          <a:ln w="38100">
            <a:solidFill>
              <a:srgbClr val="3D8A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91FF6B67-60FB-4D09-B882-3307B9D70BD3}"/>
              </a:ext>
            </a:extLst>
          </p:cNvPr>
          <p:cNvGrpSpPr/>
          <p:nvPr/>
        </p:nvGrpSpPr>
        <p:grpSpPr>
          <a:xfrm flipV="1">
            <a:off x="5268186" y="5168536"/>
            <a:ext cx="1015818" cy="941216"/>
            <a:chOff x="7305014" y="1696746"/>
            <a:chExt cx="1015818" cy="941216"/>
          </a:xfrm>
        </p:grpSpPr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2776E30D-32DF-4A07-8183-4B3BF9417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96CE473E-10DC-48CE-A58F-CF26D3C43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5014" y="1696748"/>
              <a:ext cx="483276" cy="941214"/>
            </a:xfrm>
            <a:prstGeom prst="line">
              <a:avLst/>
            </a:prstGeom>
            <a:ln w="3810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721063CC-24EC-4842-A0E0-B97CB573B1D6}"/>
              </a:ext>
            </a:extLst>
          </p:cNvPr>
          <p:cNvSpPr/>
          <p:nvPr/>
        </p:nvSpPr>
        <p:spPr>
          <a:xfrm>
            <a:off x="6000956" y="5837523"/>
            <a:ext cx="2241408" cy="525481"/>
          </a:xfrm>
          <a:prstGeom prst="roundRect">
            <a:avLst>
              <a:gd name="adj" fmla="val 1522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หลอดสร้างอสุจิ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cxnSp>
        <p:nvCxnSpPr>
          <p:cNvPr id="41" name="ตัวเชื่อมต่อตรง 40">
            <a:extLst>
              <a:ext uri="{FF2B5EF4-FFF2-40B4-BE49-F238E27FC236}">
                <a16:creationId xmlns:a16="http://schemas.microsoft.com/office/drawing/2014/main" id="{4CE7C4CD-604C-4077-8D8C-509E03CB6F6B}"/>
              </a:ext>
            </a:extLst>
          </p:cNvPr>
          <p:cNvCxnSpPr>
            <a:cxnSpLocks/>
          </p:cNvCxnSpPr>
          <p:nvPr/>
        </p:nvCxnSpPr>
        <p:spPr>
          <a:xfrm>
            <a:off x="6094410" y="1493212"/>
            <a:ext cx="0" cy="1461003"/>
          </a:xfrm>
          <a:prstGeom prst="line">
            <a:avLst/>
          </a:prstGeom>
          <a:ln w="38100"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: มุมมน 41">
            <a:extLst>
              <a:ext uri="{FF2B5EF4-FFF2-40B4-BE49-F238E27FC236}">
                <a16:creationId xmlns:a16="http://schemas.microsoft.com/office/drawing/2014/main" id="{B8F909AE-8FFB-41BE-AEF7-4D07F33621A2}"/>
              </a:ext>
            </a:extLst>
          </p:cNvPr>
          <p:cNvSpPr/>
          <p:nvPr/>
        </p:nvSpPr>
        <p:spPr>
          <a:xfrm>
            <a:off x="4859280" y="1080033"/>
            <a:ext cx="2568462" cy="525481"/>
          </a:xfrm>
          <a:prstGeom prst="roundRect">
            <a:avLst>
              <a:gd name="adj" fmla="val 1522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กระเพาะปัสสาวะ</a:t>
            </a:r>
            <a:endParaRPr lang="en-US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645E2813-540F-4FC5-8E16-306A37F024C8}"/>
              </a:ext>
            </a:extLst>
          </p:cNvPr>
          <p:cNvGrpSpPr/>
          <p:nvPr/>
        </p:nvGrpSpPr>
        <p:grpSpPr>
          <a:xfrm>
            <a:off x="2979452" y="12004"/>
            <a:ext cx="6062494" cy="6702682"/>
            <a:chOff x="2979452" y="12004"/>
            <a:chExt cx="6062494" cy="6702682"/>
          </a:xfrm>
        </p:grpSpPr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1C5DB24F-911A-45CF-97BC-6B9801D7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452" y="12004"/>
              <a:ext cx="6062494" cy="6062494"/>
            </a:xfrm>
            <a:prstGeom prst="rect">
              <a:avLst/>
            </a:prstGeom>
          </p:spPr>
        </p:pic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4CB12945-67DA-455D-8F16-675B474D2AF3}"/>
                </a:ext>
              </a:extLst>
            </p:cNvPr>
            <p:cNvSpPr/>
            <p:nvPr/>
          </p:nvSpPr>
          <p:spPr>
            <a:xfrm>
              <a:off x="2999605" y="5837523"/>
              <a:ext cx="6012159" cy="877163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th-TH" sz="5100" b="1" spc="200" dirty="0">
                  <a:highlight>
                    <a:srgbClr val="FFFFFF"/>
                  </a:highlight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มุมค้นคว้าเพิ่มเติม</a:t>
              </a:r>
              <a:endParaRPr lang="en-US" sz="5100" b="1" spc="200" dirty="0">
                <a:highlight>
                  <a:srgbClr val="FFFFFF"/>
                </a:highlight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2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00B89388-8C3D-4E72-8962-61FD9237300D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5239E6E-3507-4739-8C80-A99AF9E6618E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4C9CCD2-9010-42D2-A0E7-E16B459A3AD9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" name="รูปภาพ 3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BC22508-884B-4497-94BF-87876276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05533980-3B1C-4BA4-A70C-BBED19C535F2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D6C0635-4D74-451E-9489-4C391DCD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498" y="1327578"/>
            <a:ext cx="4509653" cy="4273808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8D59BA1-7E35-496E-BE89-A9BD52728EB4}"/>
              </a:ext>
            </a:extLst>
          </p:cNvPr>
          <p:cNvSpPr/>
          <p:nvPr/>
        </p:nvSpPr>
        <p:spPr>
          <a:xfrm>
            <a:off x="5767753" y="5941290"/>
            <a:ext cx="2006973" cy="433589"/>
          </a:xfrm>
          <a:prstGeom prst="roundRect">
            <a:avLst>
              <a:gd name="adj" fmla="val 15225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อัณฑะ (</a:t>
            </a:r>
            <a:r>
              <a:rPr lang="en-US" sz="24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Testis)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DCBCC90-D822-4496-8373-5B6B230C3D03}"/>
              </a:ext>
            </a:extLst>
          </p:cNvPr>
          <p:cNvGrpSpPr/>
          <p:nvPr/>
        </p:nvGrpSpPr>
        <p:grpSpPr>
          <a:xfrm flipH="1" flipV="1">
            <a:off x="7760658" y="5185656"/>
            <a:ext cx="1015818" cy="941216"/>
            <a:chOff x="7305014" y="1696746"/>
            <a:chExt cx="1015818" cy="9412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3B7F942A-7CA0-4ACB-8FF5-ED8CF1BC2A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5A8FFB-9D1D-48C6-B589-99D2AD8D4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5014" y="1696748"/>
              <a:ext cx="483276" cy="941214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E0980403-7EF5-4684-BD15-A50AD81F0095}"/>
              </a:ext>
            </a:extLst>
          </p:cNvPr>
          <p:cNvSpPr/>
          <p:nvPr/>
        </p:nvSpPr>
        <p:spPr>
          <a:xfrm>
            <a:off x="251296" y="2196057"/>
            <a:ext cx="42733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มีขนาดยาว 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4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 ซม. กว้าง 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2.5 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ซม. หนา 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2 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ซม.อยู่ในถุงอัณฑะทั้งสองข้าง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ภายในเป็นหลอดเล็ก ๆ ขดไปขดมา มีหน้าที่สร้างตัวอสุจิ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อสุจิเป็นเซลล์สืบพันธุ์จะถูกสร้างขึ้นเมื่อย่างเข้าสู่วัยรุ่นชาย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ตัวอสุจิมีขนาดเล็กมากมอง</a:t>
            </a:r>
            <a:b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ไม่เห็นด้วยตาเปล่า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D2BF16F0-F278-489E-824E-E85138288A22}"/>
              </a:ext>
            </a:extLst>
          </p:cNvPr>
          <p:cNvGrpSpPr/>
          <p:nvPr/>
        </p:nvGrpSpPr>
        <p:grpSpPr>
          <a:xfrm>
            <a:off x="4576252" y="1737824"/>
            <a:ext cx="3067653" cy="2436915"/>
            <a:chOff x="3971341" y="1737824"/>
            <a:chExt cx="3067653" cy="2436915"/>
          </a:xfrm>
        </p:grpSpPr>
        <p:pic>
          <p:nvPicPr>
            <p:cNvPr id="34" name="รูปภาพ 33">
              <a:extLst>
                <a:ext uri="{FF2B5EF4-FFF2-40B4-BE49-F238E27FC236}">
                  <a16:creationId xmlns:a16="http://schemas.microsoft.com/office/drawing/2014/main" id="{60E64573-C87F-4EB2-985A-E29BE0E31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57" t="51488" r="25346" b="17714"/>
            <a:stretch/>
          </p:blipFill>
          <p:spPr>
            <a:xfrm flipH="1">
              <a:off x="3971341" y="1737824"/>
              <a:ext cx="3067653" cy="2436915"/>
            </a:xfrm>
            <a:prstGeom prst="rect">
              <a:avLst/>
            </a:prstGeom>
          </p:spPr>
        </p:pic>
        <p:sp>
          <p:nvSpPr>
            <p:cNvPr id="39" name="คำบรรยายภาพ: สี่เหลี่ยม 38">
              <a:extLst>
                <a:ext uri="{FF2B5EF4-FFF2-40B4-BE49-F238E27FC236}">
                  <a16:creationId xmlns:a16="http://schemas.microsoft.com/office/drawing/2014/main" id="{FDC90956-BADA-469D-BF24-E7CD86087243}"/>
                </a:ext>
              </a:extLst>
            </p:cNvPr>
            <p:cNvSpPr/>
            <p:nvPr/>
          </p:nvSpPr>
          <p:spPr>
            <a:xfrm>
              <a:off x="4568220" y="1872208"/>
              <a:ext cx="1424617" cy="392689"/>
            </a:xfrm>
            <a:prstGeom prst="wedgeRectCallout">
              <a:avLst>
                <a:gd name="adj1" fmla="val 80316"/>
                <a:gd name="adj2" fmla="val -33930"/>
              </a:avLst>
            </a:prstGeom>
            <a:solidFill>
              <a:srgbClr val="FAB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th-TH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ท่อนำตัวอสุจิ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40" name="คำบรรยายภาพ: สี่เหลี่ยม 39">
              <a:extLst>
                <a:ext uri="{FF2B5EF4-FFF2-40B4-BE49-F238E27FC236}">
                  <a16:creationId xmlns:a16="http://schemas.microsoft.com/office/drawing/2014/main" id="{888B5598-0CE9-47F6-B741-6967DC71C6AA}"/>
                </a:ext>
              </a:extLst>
            </p:cNvPr>
            <p:cNvSpPr/>
            <p:nvPr/>
          </p:nvSpPr>
          <p:spPr>
            <a:xfrm>
              <a:off x="3974225" y="2750375"/>
              <a:ext cx="1636496" cy="392689"/>
            </a:xfrm>
            <a:prstGeom prst="wedgeRectCallout">
              <a:avLst>
                <a:gd name="adj1" fmla="val 64843"/>
                <a:gd name="adj2" fmla="val 41300"/>
              </a:avLst>
            </a:prstGeom>
            <a:solidFill>
              <a:srgbClr val="FAB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th-TH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หลอดสร้างอสุจิ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  <p:sp>
          <p:nvSpPr>
            <p:cNvPr id="43" name="คำบรรยายภาพ: สี่เหลี่ยม 42">
              <a:extLst>
                <a:ext uri="{FF2B5EF4-FFF2-40B4-BE49-F238E27FC236}">
                  <a16:creationId xmlns:a16="http://schemas.microsoft.com/office/drawing/2014/main" id="{0610B9C8-238D-4D9D-BEB0-C34E62677846}"/>
                </a:ext>
              </a:extLst>
            </p:cNvPr>
            <p:cNvSpPr/>
            <p:nvPr/>
          </p:nvSpPr>
          <p:spPr>
            <a:xfrm>
              <a:off x="4386427" y="3484938"/>
              <a:ext cx="1118740" cy="392689"/>
            </a:xfrm>
            <a:prstGeom prst="wedgeRectCallout">
              <a:avLst>
                <a:gd name="adj1" fmla="val 81190"/>
                <a:gd name="adj2" fmla="val -51842"/>
              </a:avLst>
            </a:prstGeom>
            <a:solidFill>
              <a:srgbClr val="FAB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th-TH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CharasNew" panose="02000506000000020004" pitchFamily="2" charset="-34"/>
                  <a:ea typeface="Calibri" panose="020F0502020204030204" pitchFamily="34" charset="0"/>
                  <a:cs typeface="ChulaCharasNew" panose="02000506000000020004" pitchFamily="2" charset="-34"/>
                </a:rPr>
                <a:t>ลูกอัณฑะ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endParaRPr>
            </a:p>
          </p:txBody>
        </p:sp>
      </p:grpSp>
      <p:cxnSp>
        <p:nvCxnSpPr>
          <p:cNvPr id="44" name="ตัวเชื่อมต่อตรง 43">
            <a:extLst>
              <a:ext uri="{FF2B5EF4-FFF2-40B4-BE49-F238E27FC236}">
                <a16:creationId xmlns:a16="http://schemas.microsoft.com/office/drawing/2014/main" id="{25B1D41A-B780-4427-9CD1-8F5444BB03F2}"/>
              </a:ext>
            </a:extLst>
          </p:cNvPr>
          <p:cNvCxnSpPr>
            <a:cxnSpLocks/>
          </p:cNvCxnSpPr>
          <p:nvPr/>
        </p:nvCxnSpPr>
        <p:spPr>
          <a:xfrm>
            <a:off x="7185157" y="1737822"/>
            <a:ext cx="1717287" cy="2922348"/>
          </a:xfrm>
          <a:prstGeom prst="line">
            <a:avLst/>
          </a:prstGeom>
          <a:ln w="28575">
            <a:solidFill>
              <a:srgbClr val="6434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6E3C96BF-5CDD-478E-BDC8-BD3C94A5B706}"/>
              </a:ext>
            </a:extLst>
          </p:cNvPr>
          <p:cNvCxnSpPr>
            <a:cxnSpLocks/>
          </p:cNvCxnSpPr>
          <p:nvPr/>
        </p:nvCxnSpPr>
        <p:spPr>
          <a:xfrm>
            <a:off x="6965673" y="4115788"/>
            <a:ext cx="1778579" cy="1293582"/>
          </a:xfrm>
          <a:prstGeom prst="line">
            <a:avLst/>
          </a:prstGeom>
          <a:ln w="28575">
            <a:solidFill>
              <a:srgbClr val="6434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สี่เหลี่ยมผืนผ้า: มุมมน 45">
            <a:extLst>
              <a:ext uri="{FF2B5EF4-FFF2-40B4-BE49-F238E27FC236}">
                <a16:creationId xmlns:a16="http://schemas.microsoft.com/office/drawing/2014/main" id="{57A65319-A32C-4391-B0D5-8E8182086A85}"/>
              </a:ext>
            </a:extLst>
          </p:cNvPr>
          <p:cNvSpPr/>
          <p:nvPr/>
        </p:nvSpPr>
        <p:spPr>
          <a:xfrm>
            <a:off x="1082382" y="1411891"/>
            <a:ext cx="2705642" cy="666495"/>
          </a:xfrm>
          <a:prstGeom prst="roundRect">
            <a:avLst>
              <a:gd name="adj" fmla="val 15225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อัณฑะ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Testis)</a:t>
            </a:r>
          </a:p>
        </p:txBody>
      </p:sp>
    </p:spTree>
    <p:extLst>
      <p:ext uri="{BB962C8B-B14F-4D97-AF65-F5344CB8AC3E}">
        <p14:creationId xmlns:p14="http://schemas.microsoft.com/office/powerpoint/2010/main" val="19111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20B895B9-2C4C-4B49-9B93-6D0CD0DFB3FE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A480D7A-D3FB-4F19-8C0F-FD095A5911CB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2249DC02-2700-4076-9FDE-3722B2939BF2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" name="รูปภาพ 7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90333F58-2BBC-4707-B532-4CBE93DC5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50BAD7D7-3466-4700-9EE9-CAA49974E3AB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523A571-5C44-470B-BEB7-C8EF15BF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79" y="1465076"/>
            <a:ext cx="4509653" cy="4273808"/>
          </a:xfrm>
          <a:prstGeom prst="rect">
            <a:avLst/>
          </a:prstGeom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262D7B5B-6B67-43B4-B067-B726756CE173}"/>
              </a:ext>
            </a:extLst>
          </p:cNvPr>
          <p:cNvSpPr/>
          <p:nvPr/>
        </p:nvSpPr>
        <p:spPr>
          <a:xfrm>
            <a:off x="5025663" y="1447412"/>
            <a:ext cx="3330546" cy="1217056"/>
          </a:xfrm>
          <a:prstGeom prst="roundRect">
            <a:avLst>
              <a:gd name="adj" fmla="val 16129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ถุงน้ำอสุจิ </a:t>
            </a:r>
            <a:b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</a:b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Seminal Vesicle)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3CA2B6FA-0C30-4606-AE56-88E26E45EA5D}"/>
              </a:ext>
            </a:extLst>
          </p:cNvPr>
          <p:cNvGrpSpPr/>
          <p:nvPr/>
        </p:nvGrpSpPr>
        <p:grpSpPr>
          <a:xfrm>
            <a:off x="3910783" y="1928887"/>
            <a:ext cx="1627325" cy="1471977"/>
            <a:chOff x="7261777" y="1696746"/>
            <a:chExt cx="1627325" cy="1471977"/>
          </a:xfrm>
        </p:grpSpPr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B6210F1E-1144-4CD2-A770-A735174AC6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4222" y="1696746"/>
              <a:ext cx="111488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BBEE576D-BFA0-49D7-9918-2D5CB623EA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1777" y="1696748"/>
              <a:ext cx="526513" cy="1471975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D2FC735-6F85-4BA5-BCED-DEE5B14863AA}"/>
              </a:ext>
            </a:extLst>
          </p:cNvPr>
          <p:cNvSpPr/>
          <p:nvPr/>
        </p:nvSpPr>
        <p:spPr>
          <a:xfrm>
            <a:off x="5836170" y="2915817"/>
            <a:ext cx="57978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กระตุ้นให้เกิดการผลิตของเหลวเพื่อลำเลียงสู่หลอดเก็บอสุจิ (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Epididymis)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สร้างสารอาหารเลี้ยงอสุจิ โดยถุงน้ำอสุจิมีเป็นถุงที่เชื่อมติดกับหลอดเก็บอสุจิและอยู่บริเวณข้างกระเพาะปัสสาวะ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ตัวอสุจิจะถูกฟักไว้นาน 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6 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สัปดาห์จนกระทั่งแข็งแรงและพร้อมที่จะผสมกับไข่ได้ต่อไป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8926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B6336E0A-77FE-48B1-BA84-2AB0032937E0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8CC68C2-F230-45B3-AFB1-1C74D54FDA1E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2E9C4139-1409-43FA-B365-BBA4DDE62DC1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รูปภาพ 4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AE4B58E2-98E9-4D92-AAAD-C1D081C67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8C93FF5C-AE6C-42DC-9D3E-16ED1AB92E0C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F6E757A-7DD1-46C7-AD84-878F6FB0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74" y="1422873"/>
            <a:ext cx="4509653" cy="4273808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4E9CC3C0-3D6D-4D9A-A3D6-245F14F4BE5A}"/>
              </a:ext>
            </a:extLst>
          </p:cNvPr>
          <p:cNvSpPr/>
          <p:nvPr/>
        </p:nvSpPr>
        <p:spPr>
          <a:xfrm>
            <a:off x="4568220" y="1586931"/>
            <a:ext cx="2691573" cy="1035334"/>
          </a:xfrm>
          <a:prstGeom prst="roundRect">
            <a:avLst>
              <a:gd name="adj" fmla="val 10977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ท่อนำตัวอสุจิ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Vas deferens)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C5CA388-1754-493B-BF88-C4C33977E364}"/>
              </a:ext>
            </a:extLst>
          </p:cNvPr>
          <p:cNvGrpSpPr/>
          <p:nvPr/>
        </p:nvGrpSpPr>
        <p:grpSpPr>
          <a:xfrm flipH="1">
            <a:off x="7110148" y="2104598"/>
            <a:ext cx="1149045" cy="1254063"/>
            <a:chOff x="7171787" y="1696746"/>
            <a:chExt cx="1149045" cy="1254063"/>
          </a:xfrm>
        </p:grpSpPr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22CFC712-BD5D-46F7-9031-14D9EBECD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222" y="1696746"/>
              <a:ext cx="54661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8CC197FF-3553-414B-B7E9-E3394A245D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1787" y="1696748"/>
              <a:ext cx="616503" cy="1254061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4AEA3345-F170-4A62-A01E-D049EE416C29}"/>
              </a:ext>
            </a:extLst>
          </p:cNvPr>
          <p:cNvSpPr/>
          <p:nvPr/>
        </p:nvSpPr>
        <p:spPr>
          <a:xfrm>
            <a:off x="892804" y="2887681"/>
            <a:ext cx="57978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เป็นท่ออยู่ถัดจากก้านอัณฑะ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ทำหน้าที่เป็นทางผ่านของตัวอสุจิ ท่อนำตัวอสุจิจะผ่านเข้าสู่ช่องท้อง แล้วมารวมกับ</a:t>
            </a:r>
            <a:b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ถุงน้ำอสุจิ ผ่านต่อมลูกหมากต่อกับท่อปัสสาวะ เพื่อนำตัวอสุจิออกสู่ภายนอก</a:t>
            </a:r>
          </a:p>
        </p:txBody>
      </p:sp>
    </p:spTree>
    <p:extLst>
      <p:ext uri="{BB962C8B-B14F-4D97-AF65-F5344CB8AC3E}">
        <p14:creationId xmlns:p14="http://schemas.microsoft.com/office/powerpoint/2010/main" val="42413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12EB6E5D-8CA9-48F3-9CD5-B13CFE80C29F}"/>
              </a:ext>
            </a:extLst>
          </p:cNvPr>
          <p:cNvSpPr/>
          <p:nvPr/>
        </p:nvSpPr>
        <p:spPr>
          <a:xfrm>
            <a:off x="492437" y="316131"/>
            <a:ext cx="7863772" cy="666495"/>
          </a:xfrm>
          <a:prstGeom prst="roundRect">
            <a:avLst>
              <a:gd name="adj" fmla="val 30000"/>
            </a:avLst>
          </a:prstGeom>
          <a:solidFill>
            <a:srgbClr val="589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    ระบบสืบพันธุ์เพศชาย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9525B43F-7D26-446D-8869-A524CCCCDFD1}"/>
              </a:ext>
            </a:extLst>
          </p:cNvPr>
          <p:cNvGrpSpPr/>
          <p:nvPr/>
        </p:nvGrpSpPr>
        <p:grpSpPr>
          <a:xfrm>
            <a:off x="389252" y="285996"/>
            <a:ext cx="698628" cy="698628"/>
            <a:chOff x="403319" y="283998"/>
            <a:chExt cx="783147" cy="783147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3C5611F7-AC00-40D3-AD44-5FF0BFF00338}"/>
                </a:ext>
              </a:extLst>
            </p:cNvPr>
            <p:cNvSpPr/>
            <p:nvPr/>
          </p:nvSpPr>
          <p:spPr>
            <a:xfrm>
              <a:off x="403319" y="283998"/>
              <a:ext cx="783147" cy="783147"/>
            </a:xfrm>
            <a:prstGeom prst="ellipse">
              <a:avLst/>
            </a:prstGeom>
            <a:solidFill>
              <a:srgbClr val="3D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" name="รูปภาพ 5" descr="รูปภาพประกอบด้วย รูปวาด, สีอ่อน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6066F8A6-AC75-465D-94EA-797FB372C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0" b="18050"/>
            <a:stretch/>
          </p:blipFill>
          <p:spPr>
            <a:xfrm>
              <a:off x="492436" y="368515"/>
              <a:ext cx="604911" cy="614111"/>
            </a:xfrm>
            <a:prstGeom prst="rect">
              <a:avLst/>
            </a:prstGeom>
          </p:spPr>
        </p:pic>
      </p:grp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991B6C1D-1EF7-4F8A-8400-CFE1684EB159}"/>
              </a:ext>
            </a:extLst>
          </p:cNvPr>
          <p:cNvSpPr/>
          <p:nvPr/>
        </p:nvSpPr>
        <p:spPr>
          <a:xfrm>
            <a:off x="4568220" y="412781"/>
            <a:ext cx="3591042" cy="473191"/>
          </a:xfrm>
          <a:prstGeom prst="roundRect">
            <a:avLst>
              <a:gd name="adj" fmla="val 30000"/>
            </a:avLst>
          </a:prstGeom>
          <a:solidFill>
            <a:srgbClr val="7CA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spc="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อวัยวะสืบพันธุ์ภายใน</a:t>
            </a:r>
            <a:endParaRPr lang="en-US" sz="3200" spc="200" dirty="0">
              <a:solidFill>
                <a:schemeClr val="bg1"/>
              </a:solidFill>
              <a:latin typeface="ChulaCharasNew" panose="02000506000000020004" pitchFamily="2" charset="-34"/>
              <a:ea typeface="Calibri" panose="020F0502020204030204" pitchFamily="34" charset="0"/>
              <a:cs typeface="ChulaCharasNew" panose="0200050600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0278426-544F-4268-BA47-501E844D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78" y="1591686"/>
            <a:ext cx="4509653" cy="4273808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828FACC2-A451-4534-9173-5A51443880FD}"/>
              </a:ext>
            </a:extLst>
          </p:cNvPr>
          <p:cNvSpPr/>
          <p:nvPr/>
        </p:nvSpPr>
        <p:spPr>
          <a:xfrm>
            <a:off x="5025663" y="4846782"/>
            <a:ext cx="3330546" cy="1018706"/>
          </a:xfrm>
          <a:prstGeom prst="roundRect">
            <a:avLst>
              <a:gd name="adj" fmla="val 12048"/>
            </a:avLst>
          </a:prstGeom>
          <a:solidFill>
            <a:srgbClr val="3D8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ต่อมลูกหมาก (</a:t>
            </a:r>
            <a:r>
              <a:rPr lang="en-US" sz="3200" dirty="0">
                <a:solidFill>
                  <a:schemeClr val="bg1"/>
                </a:solidFill>
                <a:latin typeface="ChulaCharasNew" panose="02000506000000020004" pitchFamily="2" charset="-34"/>
                <a:ea typeface="Calibri" panose="020F0502020204030204" pitchFamily="34" charset="0"/>
                <a:cs typeface="ChulaCharasNew" panose="02000506000000020004" pitchFamily="2" charset="-34"/>
              </a:rPr>
              <a:t>Prostate gland)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B6785FF6-D44C-434F-9752-702AB7C15ADA}"/>
              </a:ext>
            </a:extLst>
          </p:cNvPr>
          <p:cNvGrpSpPr/>
          <p:nvPr/>
        </p:nvGrpSpPr>
        <p:grpSpPr>
          <a:xfrm flipV="1">
            <a:off x="3450080" y="4135902"/>
            <a:ext cx="1575582" cy="1044130"/>
            <a:chOff x="7313520" y="1696746"/>
            <a:chExt cx="1575582" cy="1044130"/>
          </a:xfrm>
        </p:grpSpPr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F84E2FA0-72E7-43F5-AFAC-91436EB5EA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4222" y="1696746"/>
              <a:ext cx="1114880" cy="0"/>
            </a:xfrm>
            <a:prstGeom prst="line">
              <a:avLst/>
            </a:prstGeom>
            <a:ln w="38100">
              <a:solidFill>
                <a:srgbClr val="3D8A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1789005D-29ED-4F61-A9E0-9DF3E84F6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3520" y="1696748"/>
              <a:ext cx="474770" cy="1044128"/>
            </a:xfrm>
            <a:prstGeom prst="line">
              <a:avLst/>
            </a:prstGeom>
            <a:ln w="38100">
              <a:solidFill>
                <a:srgbClr val="3D8A5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CABCCC3-668E-4529-AC39-E831F7E3453E}"/>
              </a:ext>
            </a:extLst>
          </p:cNvPr>
          <p:cNvSpPr/>
          <p:nvPr/>
        </p:nvSpPr>
        <p:spPr>
          <a:xfrm>
            <a:off x="5886835" y="1641585"/>
            <a:ext cx="57978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อยู่ตอนต้นของท่อปัสสาวะ ทำหน้าที่หลั่งสารที่มีฤทธิ์เป็นเบส (</a:t>
            </a:r>
            <a:r>
              <a:rPr lang="en-US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Base) </a:t>
            </a: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อ่อนๆ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ช่วยลดความเป็นกรดในท่อปัสสาวะ และ</a:t>
            </a:r>
            <a:b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ในช่องคลอดของฝ่ายหญิง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สารนี้ช่วยให้ตัวอสุจิแข็งแรงและว่องไว ขณะเคลื่อนเข้าไปในท่อปัสสาวะปนกับ</a:t>
            </a:r>
            <a:b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</a:br>
            <a:r>
              <a:rPr lang="th-TH" dirty="0">
                <a:solidFill>
                  <a:srgbClr val="3D8A56"/>
                </a:solidFill>
                <a:latin typeface="ChulaCharasNew" panose="02000506000000020004" pitchFamily="2" charset="-34"/>
                <a:cs typeface="ChulaCharasNew" panose="02000506000000020004" pitchFamily="2" charset="-34"/>
              </a:rPr>
              <a:t>น้ำเลี้ยงตัวอสุจิ</a:t>
            </a:r>
          </a:p>
        </p:txBody>
      </p:sp>
    </p:spTree>
    <p:extLst>
      <p:ext uri="{BB962C8B-B14F-4D97-AF65-F5344CB8AC3E}">
        <p14:creationId xmlns:p14="http://schemas.microsoft.com/office/powerpoint/2010/main" val="276841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1786</Words>
  <Application>Microsoft Office PowerPoint</Application>
  <PresentationFormat>แบบจอกว้าง</PresentationFormat>
  <Paragraphs>227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5" baseType="lpstr">
      <vt:lpstr>Calibri Light</vt:lpstr>
      <vt:lpstr>Arial</vt:lpstr>
      <vt:lpstr>ChulaCharasNew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Siriya Thaipukdee</dc:creator>
  <cp:lastModifiedBy>aimphan.ss02@hotmail.com</cp:lastModifiedBy>
  <cp:revision>30</cp:revision>
  <dcterms:created xsi:type="dcterms:W3CDTF">2020-06-19T07:07:08Z</dcterms:created>
  <dcterms:modified xsi:type="dcterms:W3CDTF">2021-04-17T07:16:36Z</dcterms:modified>
</cp:coreProperties>
</file>