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sldIdLst>
    <p:sldId id="256" r:id="rId2"/>
    <p:sldId id="257" r:id="rId3"/>
    <p:sldId id="773" r:id="rId4"/>
    <p:sldId id="774" r:id="rId5"/>
    <p:sldId id="258" r:id="rId6"/>
    <p:sldId id="259" r:id="rId7"/>
    <p:sldId id="260" r:id="rId8"/>
    <p:sldId id="261" r:id="rId9"/>
    <p:sldId id="262" r:id="rId10"/>
    <p:sldId id="263" r:id="rId11"/>
    <p:sldId id="771" r:id="rId12"/>
    <p:sldId id="769" r:id="rId13"/>
    <p:sldId id="775" r:id="rId14"/>
    <p:sldId id="776" r:id="rId15"/>
    <p:sldId id="777" r:id="rId16"/>
    <p:sldId id="778" r:id="rId17"/>
    <p:sldId id="779" r:id="rId18"/>
    <p:sldId id="770" r:id="rId19"/>
    <p:sldId id="772" r:id="rId20"/>
    <p:sldId id="780" r:id="rId21"/>
    <p:sldId id="264" r:id="rId22"/>
  </p:sldIdLst>
  <p:sldSz cx="18288000" cy="10287000"/>
  <p:notesSz cx="6858000" cy="9144000"/>
  <p:embeddedFontLst>
    <p:embeddedFont>
      <p:font typeface="Mali Bold" panose="020B0604020202020204" charset="-34"/>
      <p:regular r:id="rId23"/>
    </p:embeddedFont>
    <p:embeddedFont>
      <p:font typeface="TH SarabunPSK" panose="020B0500040200020003" pitchFamily="34" charset="-34"/>
      <p:regular r:id="rId24"/>
      <p:bold r:id="rId25"/>
      <p:italic r:id="rId26"/>
      <p:boldItalic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F2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2" d="100"/>
          <a:sy n="52" d="100"/>
        </p:scale>
        <p:origin x="850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5.fntdata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DDDDB1A2-61C7-FBE7-AAA7-6B202435D2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ชื่อเรื่องรอง 2">
            <a:extLst>
              <a:ext uri="{FF2B5EF4-FFF2-40B4-BE49-F238E27FC236}">
                <a16:creationId xmlns:a16="http://schemas.microsoft.com/office/drawing/2014/main" id="{F5FF8A86-A156-8E27-F82E-9D018F1FDE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th-TH"/>
              <a:t>คลิกเพื่อแก้ไขสไตล์ชื่อเรื่องรองต้นแบบ</a:t>
            </a:r>
            <a:endParaRPr lang="en-US"/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F2BA66A8-6059-A517-AFB4-7560F511D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3/26/2026</a:t>
            </a:fld>
            <a:endParaRPr lang="en-US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B8AE06C0-AF8E-23C1-D3F2-0B82F6B3F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F12FF081-D595-F2BC-7580-5518600FE6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0359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174E7791-78B6-747E-A4CF-31B81B689D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ข้อความแนวตั้ง 2">
            <a:extLst>
              <a:ext uri="{FF2B5EF4-FFF2-40B4-BE49-F238E27FC236}">
                <a16:creationId xmlns:a16="http://schemas.microsoft.com/office/drawing/2014/main" id="{D37841A8-14BB-93B3-008B-3FAA95530C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E00FA978-B954-08E0-3ACC-68291F29DC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3/26/2026</a:t>
            </a:fld>
            <a:endParaRPr lang="en-US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0D26594F-8B0F-79C6-1FE8-57D8C461B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048E8478-405C-2DDB-E15F-F58B74AA5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7461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>
            <a:extLst>
              <a:ext uri="{FF2B5EF4-FFF2-40B4-BE49-F238E27FC236}">
                <a16:creationId xmlns:a16="http://schemas.microsoft.com/office/drawing/2014/main" id="{0E7F21EF-661D-5792-0644-D18CC4162EB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ข้อความแนวตั้ง 2">
            <a:extLst>
              <a:ext uri="{FF2B5EF4-FFF2-40B4-BE49-F238E27FC236}">
                <a16:creationId xmlns:a16="http://schemas.microsoft.com/office/drawing/2014/main" id="{52AC05F1-1700-EC26-4D8F-D113BDEF10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C3C16CFE-6384-A560-7E7F-EB12AF0014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3/26/2026</a:t>
            </a:fld>
            <a:endParaRPr lang="en-US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73040AB1-B459-65D1-E5CA-CA05C9A73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625E2F41-B36F-4260-5F37-C2232DE7C4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8984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7B59F286-6CB3-07DC-193E-592723A7ED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93DBD39B-2D80-E0DC-1AA5-1F764B361E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D9354C88-3738-F0C6-EA56-5262BE2551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3/26/2026</a:t>
            </a:fld>
            <a:endParaRPr lang="en-US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11E836A2-0A57-E83B-DC1A-76362F8E14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8914CDE2-A224-36D0-91B4-C1A2A97C3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9888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ED3888C1-E4EF-87D5-0443-6B81F2590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:a16="http://schemas.microsoft.com/office/drawing/2014/main" id="{5CFBD7A1-26C2-7B85-9F07-75EB60B707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82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82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82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31AEDC14-1EF0-89BF-BD58-D1D47D81AA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3/26/2026</a:t>
            </a:fld>
            <a:endParaRPr lang="en-US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CDB496FC-CE5A-59BB-9A89-8682CEE81E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D6D07BF3-D0D0-D5DF-7E32-670F3FCDD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787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F2BB022C-5A38-649F-E313-EBFEC48870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B491A7A6-10B6-9BC0-8F52-9E1C6136B2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4" name="ตัวแทนเนื้อหา 3">
            <a:extLst>
              <a:ext uri="{FF2B5EF4-FFF2-40B4-BE49-F238E27FC236}">
                <a16:creationId xmlns:a16="http://schemas.microsoft.com/office/drawing/2014/main" id="{1E015DA2-B173-D34C-850B-D5D154351D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5" name="ตัวแทนวันที่ 4">
            <a:extLst>
              <a:ext uri="{FF2B5EF4-FFF2-40B4-BE49-F238E27FC236}">
                <a16:creationId xmlns:a16="http://schemas.microsoft.com/office/drawing/2014/main" id="{F2B6EADE-A52F-1704-8AC1-C769BB74F5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3/26/2026</a:t>
            </a:fld>
            <a:endParaRPr lang="en-US"/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:a16="http://schemas.microsoft.com/office/drawing/2014/main" id="{9A94A011-2FD0-021D-D266-1B51B0FE7C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:a16="http://schemas.microsoft.com/office/drawing/2014/main" id="{4D552049-440B-188A-EECC-91C1F1AE6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2124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6FBDD97B-6F9E-7CB7-579C-D9E9D1572F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:a16="http://schemas.microsoft.com/office/drawing/2014/main" id="{8D2060F3-75FF-DF3E-939F-794CFEBDF6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เนื้อหา 3">
            <a:extLst>
              <a:ext uri="{FF2B5EF4-FFF2-40B4-BE49-F238E27FC236}">
                <a16:creationId xmlns:a16="http://schemas.microsoft.com/office/drawing/2014/main" id="{CF475316-FDA9-49F5-7319-051AFF2D17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5" name="ตัวแทนข้อความ 4">
            <a:extLst>
              <a:ext uri="{FF2B5EF4-FFF2-40B4-BE49-F238E27FC236}">
                <a16:creationId xmlns:a16="http://schemas.microsoft.com/office/drawing/2014/main" id="{0A5AC8C4-306A-0DD5-B1B2-B06352C3A0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6" name="ตัวแทนเนื้อหา 5">
            <a:extLst>
              <a:ext uri="{FF2B5EF4-FFF2-40B4-BE49-F238E27FC236}">
                <a16:creationId xmlns:a16="http://schemas.microsoft.com/office/drawing/2014/main" id="{C70DF2A6-AD73-D4D7-0C18-1DD60DB0704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7" name="ตัวแทนวันที่ 6">
            <a:extLst>
              <a:ext uri="{FF2B5EF4-FFF2-40B4-BE49-F238E27FC236}">
                <a16:creationId xmlns:a16="http://schemas.microsoft.com/office/drawing/2014/main" id="{BA9C14FE-FD4F-C786-6BB9-65D23EFC71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3/26/2026</a:t>
            </a:fld>
            <a:endParaRPr lang="en-US"/>
          </a:p>
        </p:txBody>
      </p:sp>
      <p:sp>
        <p:nvSpPr>
          <p:cNvPr id="8" name="ตัวแทนท้ายกระดาษ 7">
            <a:extLst>
              <a:ext uri="{FF2B5EF4-FFF2-40B4-BE49-F238E27FC236}">
                <a16:creationId xmlns:a16="http://schemas.microsoft.com/office/drawing/2014/main" id="{2CA87D06-CB01-9DE9-4ABA-0D948D9EAE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ตัวแทนหมายเลขสไลด์ 8">
            <a:extLst>
              <a:ext uri="{FF2B5EF4-FFF2-40B4-BE49-F238E27FC236}">
                <a16:creationId xmlns:a16="http://schemas.microsoft.com/office/drawing/2014/main" id="{9B0418A9-4BA9-ABFD-4594-73694D423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7108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3AAC6FD8-20E1-1496-E1B2-1CBFB6F02F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วันที่ 2">
            <a:extLst>
              <a:ext uri="{FF2B5EF4-FFF2-40B4-BE49-F238E27FC236}">
                <a16:creationId xmlns:a16="http://schemas.microsoft.com/office/drawing/2014/main" id="{E51AB762-B8F4-D49B-64D5-FC61ED0477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3/26/2026</a:t>
            </a:fld>
            <a:endParaRPr lang="en-US"/>
          </a:p>
        </p:txBody>
      </p:sp>
      <p:sp>
        <p:nvSpPr>
          <p:cNvPr id="4" name="ตัวแทนท้ายกระดาษ 3">
            <a:extLst>
              <a:ext uri="{FF2B5EF4-FFF2-40B4-BE49-F238E27FC236}">
                <a16:creationId xmlns:a16="http://schemas.microsoft.com/office/drawing/2014/main" id="{C4566E30-986A-8F3C-CD04-B29E825E12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ตัวแทนหมายเลขสไลด์ 4">
            <a:extLst>
              <a:ext uri="{FF2B5EF4-FFF2-40B4-BE49-F238E27FC236}">
                <a16:creationId xmlns:a16="http://schemas.microsoft.com/office/drawing/2014/main" id="{8BC1D9B9-9593-970C-F7FE-CA6570A92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4245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>
            <a:extLst>
              <a:ext uri="{FF2B5EF4-FFF2-40B4-BE49-F238E27FC236}">
                <a16:creationId xmlns:a16="http://schemas.microsoft.com/office/drawing/2014/main" id="{426E004A-F91C-0333-EEB4-994D74CA2C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3/26/2026</a:t>
            </a:fld>
            <a:endParaRPr lang="en-US"/>
          </a:p>
        </p:txBody>
      </p:sp>
      <p:sp>
        <p:nvSpPr>
          <p:cNvPr id="3" name="ตัวแทนท้ายกระดาษ 2">
            <a:extLst>
              <a:ext uri="{FF2B5EF4-FFF2-40B4-BE49-F238E27FC236}">
                <a16:creationId xmlns:a16="http://schemas.microsoft.com/office/drawing/2014/main" id="{79A91EA0-ADAE-B531-5456-0523F3042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26C0B494-D88F-89E5-75C1-842C8450B9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2855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3A336B89-F422-5F60-94E5-DAB80ABF0D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2B4E0A55-2801-30D1-0547-FD6E99EE4D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4" name="ตัวแทนข้อความ 3">
            <a:extLst>
              <a:ext uri="{FF2B5EF4-FFF2-40B4-BE49-F238E27FC236}">
                <a16:creationId xmlns:a16="http://schemas.microsoft.com/office/drawing/2014/main" id="{76F0D850-8394-2902-FF43-67B5B37596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4">
            <a:extLst>
              <a:ext uri="{FF2B5EF4-FFF2-40B4-BE49-F238E27FC236}">
                <a16:creationId xmlns:a16="http://schemas.microsoft.com/office/drawing/2014/main" id="{DF3DEED8-67C6-C273-4BF1-D53BEE4D52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3/26/2026</a:t>
            </a:fld>
            <a:endParaRPr lang="en-US"/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:a16="http://schemas.microsoft.com/office/drawing/2014/main" id="{B0FB896B-F476-EF5C-59E7-B633B43EB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:a16="http://schemas.microsoft.com/office/drawing/2014/main" id="{94163886-D79D-0B9B-F03F-3F6A046979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7125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33D972D5-EE4D-EC24-A936-C38E46D5E6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รูปภาพ 2">
            <a:extLst>
              <a:ext uri="{FF2B5EF4-FFF2-40B4-BE49-F238E27FC236}">
                <a16:creationId xmlns:a16="http://schemas.microsoft.com/office/drawing/2014/main" id="{6FFD839C-C24F-641A-FEC3-DD6D4B66851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ตัวแทนข้อความ 3">
            <a:extLst>
              <a:ext uri="{FF2B5EF4-FFF2-40B4-BE49-F238E27FC236}">
                <a16:creationId xmlns:a16="http://schemas.microsoft.com/office/drawing/2014/main" id="{DF357CAD-F9F3-86E1-3AC9-1DF6565691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4">
            <a:extLst>
              <a:ext uri="{FF2B5EF4-FFF2-40B4-BE49-F238E27FC236}">
                <a16:creationId xmlns:a16="http://schemas.microsoft.com/office/drawing/2014/main" id="{9498AA01-FFA1-594C-9DF1-13439AE9FD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3/26/2026</a:t>
            </a:fld>
            <a:endParaRPr lang="en-US"/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:a16="http://schemas.microsoft.com/office/drawing/2014/main" id="{CF0BA6B6-C3DC-68D8-C667-8A36C9E724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:a16="http://schemas.microsoft.com/office/drawing/2014/main" id="{B12548CD-E7B6-7E51-FD53-EB0CEF2F2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9669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>
            <a:extLst>
              <a:ext uri="{FF2B5EF4-FFF2-40B4-BE49-F238E27FC236}">
                <a16:creationId xmlns:a16="http://schemas.microsoft.com/office/drawing/2014/main" id="{83273BD2-5CD3-4DD0-C0B1-F2B39E137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:a16="http://schemas.microsoft.com/office/drawing/2014/main" id="{407B29DE-03EE-2160-DAC8-3C5063E58C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396B9ADD-5C18-E5D1-43A9-EC430A9C6D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3/26/2026</a:t>
            </a:fld>
            <a:endParaRPr lang="en-US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3894F868-E614-F51B-ECB4-89E8F92278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DBE547E8-678E-3581-F38B-210AB1866E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261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jpe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3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8.png"/><Relationship Id="rId14" Type="http://schemas.openxmlformats.org/officeDocument/2006/relationships/image" Target="../media/image14.sv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17" Type="http://schemas.openxmlformats.org/officeDocument/2006/relationships/image" Target="../media/image17.png"/><Relationship Id="rId2" Type="http://schemas.openxmlformats.org/officeDocument/2006/relationships/image" Target="../media/image1.png"/><Relationship Id="rId16" Type="http://schemas.openxmlformats.org/officeDocument/2006/relationships/image" Target="../media/image1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5.png"/><Relationship Id="rId10" Type="http://schemas.openxmlformats.org/officeDocument/2006/relationships/image" Target="../media/image9.svg"/><Relationship Id="rId19" Type="http://schemas.openxmlformats.org/officeDocument/2006/relationships/image" Target="../media/image19.svg"/><Relationship Id="rId4" Type="http://schemas.openxmlformats.org/officeDocument/2006/relationships/image" Target="../media/image3.svg"/><Relationship Id="rId9" Type="http://schemas.openxmlformats.org/officeDocument/2006/relationships/image" Target="../media/image8.png"/><Relationship Id="rId14" Type="http://schemas.openxmlformats.org/officeDocument/2006/relationships/image" Target="../media/image14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3.png"/><Relationship Id="rId18" Type="http://schemas.openxmlformats.org/officeDocument/2006/relationships/image" Target="../media/image59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17" Type="http://schemas.openxmlformats.org/officeDocument/2006/relationships/image" Target="../media/image58.png"/><Relationship Id="rId2" Type="http://schemas.openxmlformats.org/officeDocument/2006/relationships/image" Target="../media/image1.png"/><Relationship Id="rId16" Type="http://schemas.openxmlformats.org/officeDocument/2006/relationships/image" Target="../media/image57.svg"/><Relationship Id="rId20" Type="http://schemas.openxmlformats.org/officeDocument/2006/relationships/image" Target="../media/image6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56.png"/><Relationship Id="rId10" Type="http://schemas.openxmlformats.org/officeDocument/2006/relationships/image" Target="../media/image9.svg"/><Relationship Id="rId19" Type="http://schemas.openxmlformats.org/officeDocument/2006/relationships/image" Target="../media/image60.png"/><Relationship Id="rId4" Type="http://schemas.openxmlformats.org/officeDocument/2006/relationships/image" Target="../media/image3.svg"/><Relationship Id="rId9" Type="http://schemas.openxmlformats.org/officeDocument/2006/relationships/image" Target="../media/image8.png"/><Relationship Id="rId14" Type="http://schemas.openxmlformats.org/officeDocument/2006/relationships/image" Target="../media/image14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3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20.jpe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8.png"/><Relationship Id="rId14" Type="http://schemas.openxmlformats.org/officeDocument/2006/relationships/image" Target="../media/image14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3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17" Type="http://schemas.openxmlformats.org/officeDocument/2006/relationships/image" Target="../media/image23.jpeg"/><Relationship Id="rId2" Type="http://schemas.openxmlformats.org/officeDocument/2006/relationships/image" Target="../media/image1.png"/><Relationship Id="rId16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21.jpe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8.png"/><Relationship Id="rId14" Type="http://schemas.openxmlformats.org/officeDocument/2006/relationships/image" Target="../media/image14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3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2" Type="http://schemas.openxmlformats.org/officeDocument/2006/relationships/image" Target="../media/image1.png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24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8.png"/><Relationship Id="rId14" Type="http://schemas.openxmlformats.org/officeDocument/2006/relationships/image" Target="../media/image14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3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26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8.png"/><Relationship Id="rId14" Type="http://schemas.openxmlformats.org/officeDocument/2006/relationships/image" Target="../media/image14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3.png"/><Relationship Id="rId18" Type="http://schemas.openxmlformats.org/officeDocument/2006/relationships/image" Target="../media/image30.svg"/><Relationship Id="rId3" Type="http://schemas.openxmlformats.org/officeDocument/2006/relationships/image" Target="../media/image2.png"/><Relationship Id="rId21" Type="http://schemas.openxmlformats.org/officeDocument/2006/relationships/image" Target="../media/image33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17" Type="http://schemas.openxmlformats.org/officeDocument/2006/relationships/image" Target="../media/image29.png"/><Relationship Id="rId2" Type="http://schemas.openxmlformats.org/officeDocument/2006/relationships/image" Target="../media/image1.png"/><Relationship Id="rId16" Type="http://schemas.openxmlformats.org/officeDocument/2006/relationships/image" Target="../media/image28.svg"/><Relationship Id="rId20" Type="http://schemas.openxmlformats.org/officeDocument/2006/relationships/image" Target="../media/image3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27.png"/><Relationship Id="rId10" Type="http://schemas.openxmlformats.org/officeDocument/2006/relationships/image" Target="../media/image9.svg"/><Relationship Id="rId19" Type="http://schemas.openxmlformats.org/officeDocument/2006/relationships/image" Target="../media/image31.png"/><Relationship Id="rId4" Type="http://schemas.openxmlformats.org/officeDocument/2006/relationships/image" Target="../media/image3.svg"/><Relationship Id="rId9" Type="http://schemas.openxmlformats.org/officeDocument/2006/relationships/image" Target="../media/image8.png"/><Relationship Id="rId14" Type="http://schemas.openxmlformats.org/officeDocument/2006/relationships/image" Target="../media/image14.svg"/><Relationship Id="rId22" Type="http://schemas.openxmlformats.org/officeDocument/2006/relationships/image" Target="../media/image34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3.png"/><Relationship Id="rId18" Type="http://schemas.openxmlformats.org/officeDocument/2006/relationships/image" Target="../media/image38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17" Type="http://schemas.openxmlformats.org/officeDocument/2006/relationships/image" Target="../media/image37.svg"/><Relationship Id="rId2" Type="http://schemas.openxmlformats.org/officeDocument/2006/relationships/image" Target="../media/image1.png"/><Relationship Id="rId16" Type="http://schemas.openxmlformats.org/officeDocument/2006/relationships/image" Target="../media/image36.png"/><Relationship Id="rId20" Type="http://schemas.openxmlformats.org/officeDocument/2006/relationships/image" Target="../media/image4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35.png"/><Relationship Id="rId10" Type="http://schemas.openxmlformats.org/officeDocument/2006/relationships/image" Target="../media/image9.svg"/><Relationship Id="rId19" Type="http://schemas.openxmlformats.org/officeDocument/2006/relationships/image" Target="../media/image39.png"/><Relationship Id="rId4" Type="http://schemas.openxmlformats.org/officeDocument/2006/relationships/image" Target="../media/image3.svg"/><Relationship Id="rId9" Type="http://schemas.openxmlformats.org/officeDocument/2006/relationships/image" Target="../media/image8.png"/><Relationship Id="rId14" Type="http://schemas.openxmlformats.org/officeDocument/2006/relationships/image" Target="../media/image14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3.png"/><Relationship Id="rId18" Type="http://schemas.openxmlformats.org/officeDocument/2006/relationships/image" Target="../media/image44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17" Type="http://schemas.openxmlformats.org/officeDocument/2006/relationships/image" Target="../media/image43.png"/><Relationship Id="rId2" Type="http://schemas.openxmlformats.org/officeDocument/2006/relationships/image" Target="../media/image1.png"/><Relationship Id="rId16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41.png"/><Relationship Id="rId10" Type="http://schemas.openxmlformats.org/officeDocument/2006/relationships/image" Target="../media/image9.svg"/><Relationship Id="rId19" Type="http://schemas.openxmlformats.org/officeDocument/2006/relationships/image" Target="../media/image45.svg"/><Relationship Id="rId4" Type="http://schemas.openxmlformats.org/officeDocument/2006/relationships/image" Target="../media/image3.svg"/><Relationship Id="rId9" Type="http://schemas.openxmlformats.org/officeDocument/2006/relationships/image" Target="../media/image8.png"/><Relationship Id="rId14" Type="http://schemas.openxmlformats.org/officeDocument/2006/relationships/image" Target="../media/image1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t="-5123" r="-37931" b="-512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1234673">
            <a:off x="2405187" y="1694920"/>
            <a:ext cx="3906193" cy="7327176"/>
          </a:xfrm>
          <a:custGeom>
            <a:avLst/>
            <a:gdLst/>
            <a:ahLst/>
            <a:cxnLst/>
            <a:rect l="l" t="t" r="r" b="b"/>
            <a:pathLst>
              <a:path w="3906193" h="7327176">
                <a:moveTo>
                  <a:pt x="0" y="0"/>
                </a:moveTo>
                <a:lnTo>
                  <a:pt x="3906193" y="0"/>
                </a:lnTo>
                <a:lnTo>
                  <a:pt x="3906193" y="7327176"/>
                </a:lnTo>
                <a:lnTo>
                  <a:pt x="0" y="732717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3930981" y="6187597"/>
            <a:ext cx="1285259" cy="1852626"/>
          </a:xfrm>
          <a:custGeom>
            <a:avLst/>
            <a:gdLst/>
            <a:ahLst/>
            <a:cxnLst/>
            <a:rect l="l" t="t" r="r" b="b"/>
            <a:pathLst>
              <a:path w="1285259" h="1852626">
                <a:moveTo>
                  <a:pt x="0" y="0"/>
                </a:moveTo>
                <a:lnTo>
                  <a:pt x="1285260" y="0"/>
                </a:lnTo>
                <a:lnTo>
                  <a:pt x="1285260" y="1852626"/>
                </a:lnTo>
                <a:lnTo>
                  <a:pt x="0" y="185262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828528" y="1105129"/>
            <a:ext cx="1285259" cy="1852626"/>
          </a:xfrm>
          <a:custGeom>
            <a:avLst/>
            <a:gdLst/>
            <a:ahLst/>
            <a:cxnLst/>
            <a:rect l="l" t="t" r="r" b="b"/>
            <a:pathLst>
              <a:path w="1285259" h="1852626">
                <a:moveTo>
                  <a:pt x="0" y="0"/>
                </a:moveTo>
                <a:lnTo>
                  <a:pt x="1285259" y="0"/>
                </a:lnTo>
                <a:lnTo>
                  <a:pt x="1285259" y="1852626"/>
                </a:lnTo>
                <a:lnTo>
                  <a:pt x="0" y="185262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4358284" y="1503429"/>
            <a:ext cx="1285259" cy="1852626"/>
          </a:xfrm>
          <a:custGeom>
            <a:avLst/>
            <a:gdLst/>
            <a:ahLst/>
            <a:cxnLst/>
            <a:rect l="l" t="t" r="r" b="b"/>
            <a:pathLst>
              <a:path w="1285259" h="1852626">
                <a:moveTo>
                  <a:pt x="0" y="0"/>
                </a:moveTo>
                <a:lnTo>
                  <a:pt x="1285259" y="0"/>
                </a:lnTo>
                <a:lnTo>
                  <a:pt x="1285259" y="1852626"/>
                </a:lnTo>
                <a:lnTo>
                  <a:pt x="0" y="185262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2569556" y="3717791"/>
            <a:ext cx="817194" cy="1177938"/>
          </a:xfrm>
          <a:custGeom>
            <a:avLst/>
            <a:gdLst/>
            <a:ahLst/>
            <a:cxnLst/>
            <a:rect l="l" t="t" r="r" b="b"/>
            <a:pathLst>
              <a:path w="817194" h="1177938">
                <a:moveTo>
                  <a:pt x="0" y="0"/>
                </a:moveTo>
                <a:lnTo>
                  <a:pt x="817194" y="0"/>
                </a:lnTo>
                <a:lnTo>
                  <a:pt x="817194" y="1177937"/>
                </a:lnTo>
                <a:lnTo>
                  <a:pt x="0" y="117793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8594164" y="-25089"/>
            <a:ext cx="9693836" cy="10312090"/>
          </a:xfrm>
          <a:custGeom>
            <a:avLst/>
            <a:gdLst/>
            <a:ahLst/>
            <a:cxnLst/>
            <a:rect l="l" t="t" r="r" b="b"/>
            <a:pathLst>
              <a:path w="9693836" h="10449211">
                <a:moveTo>
                  <a:pt x="0" y="0"/>
                </a:moveTo>
                <a:lnTo>
                  <a:pt x="9693836" y="0"/>
                </a:lnTo>
                <a:lnTo>
                  <a:pt x="9693836" y="10449210"/>
                </a:lnTo>
                <a:lnTo>
                  <a:pt x="0" y="1044921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17968" r="-4291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6831638" y="3085421"/>
            <a:ext cx="13133518" cy="22045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139"/>
              </a:lnSpc>
            </a:pPr>
            <a:r>
              <a:rPr lang="en-US" sz="12956" spc="1269">
                <a:solidFill>
                  <a:srgbClr val="FF66C4"/>
                </a:solidFill>
                <a:latin typeface="Mali Bold"/>
                <a:ea typeface="Mali Bold"/>
                <a:cs typeface="Mali Bold"/>
                <a:sym typeface="Mali Bold"/>
              </a:rPr>
              <a:t>ภาษาถิ่น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429025" y="5194723"/>
            <a:ext cx="7938745" cy="9488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74"/>
              </a:lnSpc>
            </a:pPr>
            <a:r>
              <a:rPr lang="en-US" sz="5624" spc="551">
                <a:solidFill>
                  <a:srgbClr val="FF3131"/>
                </a:solidFill>
                <a:latin typeface="Mali Bold"/>
                <a:ea typeface="Mali Bold"/>
                <a:cs typeface="Mali Bold"/>
                <a:sym typeface="Mali Bold"/>
              </a:rPr>
              <a:t>วัฒนธรรมกับภาษา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-933996" y="1391453"/>
            <a:ext cx="3765477" cy="6399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00"/>
              </a:lnSpc>
            </a:pPr>
            <a:r>
              <a:rPr lang="en-US" sz="3714" spc="364">
                <a:solidFill>
                  <a:srgbClr val="FF66C4"/>
                </a:solidFill>
                <a:latin typeface="Mali Bold"/>
                <a:ea typeface="Mali Bold"/>
                <a:cs typeface="Mali Bold"/>
                <a:sym typeface="Mali Bold"/>
              </a:rPr>
              <a:t>เหนือ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573611" y="2071647"/>
            <a:ext cx="3765477" cy="6399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00"/>
              </a:lnSpc>
            </a:pPr>
            <a:r>
              <a:rPr lang="en-US" sz="3714" spc="364">
                <a:solidFill>
                  <a:srgbClr val="00BF63"/>
                </a:solidFill>
                <a:latin typeface="Mali Bold"/>
                <a:ea typeface="Mali Bold"/>
                <a:cs typeface="Mali Bold"/>
                <a:sym typeface="Mali Bold"/>
              </a:rPr>
              <a:t>อีสาน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-168394" y="4230559"/>
            <a:ext cx="3765477" cy="639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00"/>
              </a:lnSpc>
            </a:pPr>
            <a:r>
              <a:rPr lang="en-US" sz="3714" spc="364">
                <a:solidFill>
                  <a:srgbClr val="FF3131"/>
                </a:solidFill>
                <a:latin typeface="Mali Bold"/>
                <a:ea typeface="Mali Bold"/>
                <a:cs typeface="Mali Bold"/>
                <a:sym typeface="Mali Bold"/>
              </a:rPr>
              <a:t>กลาง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3597083" y="7189486"/>
            <a:ext cx="3765477" cy="639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00"/>
              </a:lnSpc>
            </a:pPr>
            <a:r>
              <a:rPr lang="en-US" sz="3714" spc="364">
                <a:solidFill>
                  <a:srgbClr val="004AAD"/>
                </a:solidFill>
                <a:latin typeface="Mali Bold"/>
                <a:ea typeface="Mali Bold"/>
                <a:cs typeface="Mali Bold"/>
                <a:sym typeface="Mali Bold"/>
              </a:rPr>
              <a:t>ใต้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t="-5123" r="-37931" b="-512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774182" y="221452"/>
            <a:ext cx="5013570" cy="8996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32"/>
              </a:lnSpc>
            </a:pPr>
            <a:r>
              <a:rPr lang="en-US" sz="5237" spc="513">
                <a:solidFill>
                  <a:srgbClr val="FF66C4"/>
                </a:solidFill>
                <a:latin typeface="Mali Bold"/>
                <a:ea typeface="Mali Bold"/>
                <a:cs typeface="Mali Bold"/>
                <a:sym typeface="Mali Bold"/>
              </a:rPr>
              <a:t>ภาษาถิ่น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0" y="167233"/>
            <a:ext cx="1908902" cy="1722935"/>
            <a:chOff x="0" y="0"/>
            <a:chExt cx="2545203" cy="2297246"/>
          </a:xfrm>
        </p:grpSpPr>
        <p:sp>
          <p:nvSpPr>
            <p:cNvPr id="5" name="Freeform 5"/>
            <p:cNvSpPr/>
            <p:nvPr/>
          </p:nvSpPr>
          <p:spPr>
            <a:xfrm rot="-1234673">
              <a:off x="916513" y="161881"/>
              <a:ext cx="1072141" cy="2011106"/>
            </a:xfrm>
            <a:custGeom>
              <a:avLst/>
              <a:gdLst/>
              <a:ahLst/>
              <a:cxnLst/>
              <a:rect l="l" t="t" r="r" b="b"/>
              <a:pathLst>
                <a:path w="1072141" h="2011106">
                  <a:moveTo>
                    <a:pt x="0" y="0"/>
                  </a:moveTo>
                  <a:lnTo>
                    <a:pt x="1072141" y="0"/>
                  </a:lnTo>
                  <a:lnTo>
                    <a:pt x="1072141" y="2011106"/>
                  </a:lnTo>
                  <a:lnTo>
                    <a:pt x="0" y="20111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1335301" y="1394996"/>
              <a:ext cx="352768" cy="508494"/>
            </a:xfrm>
            <a:custGeom>
              <a:avLst/>
              <a:gdLst/>
              <a:ahLst/>
              <a:cxnLst/>
              <a:rect l="l" t="t" r="r" b="b"/>
              <a:pathLst>
                <a:path w="352768" h="508494">
                  <a:moveTo>
                    <a:pt x="0" y="0"/>
                  </a:moveTo>
                  <a:lnTo>
                    <a:pt x="352768" y="0"/>
                  </a:lnTo>
                  <a:lnTo>
                    <a:pt x="352768" y="508494"/>
                  </a:lnTo>
                  <a:lnTo>
                    <a:pt x="0" y="5084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758236" y="0"/>
              <a:ext cx="352768" cy="508494"/>
            </a:xfrm>
            <a:custGeom>
              <a:avLst/>
              <a:gdLst/>
              <a:ahLst/>
              <a:cxnLst/>
              <a:rect l="l" t="t" r="r" b="b"/>
              <a:pathLst>
                <a:path w="352768" h="508494">
                  <a:moveTo>
                    <a:pt x="0" y="0"/>
                  </a:moveTo>
                  <a:lnTo>
                    <a:pt x="352768" y="0"/>
                  </a:lnTo>
                  <a:lnTo>
                    <a:pt x="352768" y="508494"/>
                  </a:lnTo>
                  <a:lnTo>
                    <a:pt x="0" y="5084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1452583" y="109322"/>
              <a:ext cx="352768" cy="508494"/>
            </a:xfrm>
            <a:custGeom>
              <a:avLst/>
              <a:gdLst/>
              <a:ahLst/>
              <a:cxnLst/>
              <a:rect l="l" t="t" r="r" b="b"/>
              <a:pathLst>
                <a:path w="352768" h="508494">
                  <a:moveTo>
                    <a:pt x="0" y="0"/>
                  </a:moveTo>
                  <a:lnTo>
                    <a:pt x="352768" y="0"/>
                  </a:lnTo>
                  <a:lnTo>
                    <a:pt x="352768" y="508494"/>
                  </a:lnTo>
                  <a:lnTo>
                    <a:pt x="0" y="5084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961627" y="717103"/>
              <a:ext cx="224297" cy="323311"/>
            </a:xfrm>
            <a:custGeom>
              <a:avLst/>
              <a:gdLst/>
              <a:ahLst/>
              <a:cxnLst/>
              <a:rect l="l" t="t" r="r" b="b"/>
              <a:pathLst>
                <a:path w="224297" h="323311">
                  <a:moveTo>
                    <a:pt x="0" y="0"/>
                  </a:moveTo>
                  <a:lnTo>
                    <a:pt x="224297" y="0"/>
                  </a:lnTo>
                  <a:lnTo>
                    <a:pt x="224297" y="323311"/>
                  </a:lnTo>
                  <a:lnTo>
                    <a:pt x="0" y="3233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89978"/>
              <a:ext cx="1033518" cy="1642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70"/>
                </a:lnSpc>
              </a:pPr>
              <a:r>
                <a:rPr lang="en-US" sz="764" spc="74">
                  <a:solidFill>
                    <a:srgbClr val="FF66C4"/>
                  </a:solidFill>
                  <a:latin typeface="Mali Bold"/>
                  <a:ea typeface="Mali Bold"/>
                  <a:cs typeface="Mali Bold"/>
                  <a:sym typeface="Mali Bold"/>
                </a:rPr>
                <a:t>เหนือ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511685" y="276672"/>
              <a:ext cx="1033518" cy="1642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70"/>
                </a:lnSpc>
              </a:pPr>
              <a:r>
                <a:rPr lang="en-US" sz="764" spc="74">
                  <a:solidFill>
                    <a:srgbClr val="00BF63"/>
                  </a:solidFill>
                  <a:latin typeface="Mali Bold"/>
                  <a:ea typeface="Mali Bold"/>
                  <a:cs typeface="Mali Bold"/>
                  <a:sym typeface="Mali Bold"/>
                </a:rPr>
                <a:t>อีสาน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210136" y="869233"/>
              <a:ext cx="1033518" cy="1640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70"/>
                </a:lnSpc>
              </a:pPr>
              <a:r>
                <a:rPr lang="en-US" sz="764" spc="74">
                  <a:solidFill>
                    <a:srgbClr val="FF3131"/>
                  </a:solidFill>
                  <a:latin typeface="Mali Bold"/>
                  <a:ea typeface="Mali Bold"/>
                  <a:cs typeface="Mali Bold"/>
                  <a:sym typeface="Mali Bold"/>
                </a:rPr>
                <a:t>กลาง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243655" y="1681376"/>
              <a:ext cx="1033518" cy="1640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70"/>
                </a:lnSpc>
              </a:pPr>
              <a:r>
                <a:rPr lang="en-US" sz="764" spc="74">
                  <a:solidFill>
                    <a:srgbClr val="004AAD"/>
                  </a:solidFill>
                  <a:latin typeface="Mali Bold"/>
                  <a:ea typeface="Mali Bold"/>
                  <a:cs typeface="Mali Bold"/>
                  <a:sym typeface="Mali Bold"/>
                </a:rPr>
                <a:t>ใต้</a:t>
              </a:r>
            </a:p>
          </p:txBody>
        </p:sp>
      </p:grpSp>
      <p:sp>
        <p:nvSpPr>
          <p:cNvPr id="14" name="Freeform 14"/>
          <p:cNvSpPr/>
          <p:nvPr/>
        </p:nvSpPr>
        <p:spPr>
          <a:xfrm>
            <a:off x="1648154" y="2120012"/>
            <a:ext cx="15611146" cy="7532378"/>
          </a:xfrm>
          <a:custGeom>
            <a:avLst/>
            <a:gdLst/>
            <a:ahLst/>
            <a:cxnLst/>
            <a:rect l="l" t="t" r="r" b="b"/>
            <a:pathLst>
              <a:path w="15611146" h="7532378">
                <a:moveTo>
                  <a:pt x="0" y="0"/>
                </a:moveTo>
                <a:lnTo>
                  <a:pt x="15611146" y="0"/>
                </a:lnTo>
                <a:lnTo>
                  <a:pt x="15611146" y="7532378"/>
                </a:lnTo>
                <a:lnTo>
                  <a:pt x="0" y="753237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7469665" y="3999801"/>
            <a:ext cx="9308385" cy="12099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49"/>
              </a:lnSpc>
            </a:pPr>
            <a:r>
              <a:rPr lang="en-US" sz="7035" spc="689" dirty="0" err="1">
                <a:solidFill>
                  <a:srgbClr val="004AAD"/>
                </a:solidFill>
                <a:latin typeface="Mali Bold"/>
                <a:ea typeface="Mali Bold"/>
                <a:cs typeface="Mali Bold"/>
                <a:sym typeface="Mali Bold"/>
              </a:rPr>
              <a:t>คลังคำ</a:t>
            </a:r>
            <a:endParaRPr lang="en-US" sz="7035" spc="689" dirty="0">
              <a:solidFill>
                <a:srgbClr val="004AAD"/>
              </a:solidFill>
              <a:latin typeface="Mali Bold"/>
              <a:ea typeface="Mali Bold"/>
              <a:cs typeface="Mali Bold"/>
              <a:sym typeface="Mali Bold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765172" y="1082990"/>
            <a:ext cx="2777250" cy="336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54"/>
              </a:lnSpc>
            </a:pPr>
            <a:r>
              <a:rPr lang="en-US" sz="1967" spc="192">
                <a:solidFill>
                  <a:srgbClr val="FF3131"/>
                </a:solidFill>
                <a:latin typeface="Mali Bold"/>
                <a:ea typeface="Mali Bold"/>
                <a:cs typeface="Mali Bold"/>
                <a:sym typeface="Mali Bold"/>
              </a:rPr>
              <a:t>วัฒนธรรมกับภาษา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4799534" y="5302816"/>
            <a:ext cx="14648647" cy="18983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500"/>
              </a:lnSpc>
            </a:pPr>
            <a:r>
              <a:rPr lang="en-US" sz="11072" spc="1085">
                <a:solidFill>
                  <a:srgbClr val="004AAD"/>
                </a:solidFill>
                <a:latin typeface="Mali Bold"/>
                <a:ea typeface="Mali Bold"/>
                <a:cs typeface="Mali Bold"/>
                <a:sym typeface="Mali Bold"/>
              </a:rPr>
              <a:t>ภาษาถิ่น</a:t>
            </a:r>
          </a:p>
        </p:txBody>
      </p:sp>
      <p:grpSp>
        <p:nvGrpSpPr>
          <p:cNvPr id="18" name="Group 18"/>
          <p:cNvGrpSpPr/>
          <p:nvPr/>
        </p:nvGrpSpPr>
        <p:grpSpPr>
          <a:xfrm>
            <a:off x="1183976" y="2731647"/>
            <a:ext cx="7231117" cy="6526653"/>
            <a:chOff x="0" y="0"/>
            <a:chExt cx="9641490" cy="8702204"/>
          </a:xfrm>
        </p:grpSpPr>
        <p:sp>
          <p:nvSpPr>
            <p:cNvPr id="19" name="Freeform 19"/>
            <p:cNvSpPr/>
            <p:nvPr/>
          </p:nvSpPr>
          <p:spPr>
            <a:xfrm rot="-1234673">
              <a:off x="3471844" y="613223"/>
              <a:ext cx="4061381" cy="7618274"/>
            </a:xfrm>
            <a:custGeom>
              <a:avLst/>
              <a:gdLst/>
              <a:ahLst/>
              <a:cxnLst/>
              <a:rect l="l" t="t" r="r" b="b"/>
              <a:pathLst>
                <a:path w="4061381" h="7618274">
                  <a:moveTo>
                    <a:pt x="0" y="0"/>
                  </a:moveTo>
                  <a:lnTo>
                    <a:pt x="4061380" y="0"/>
                  </a:lnTo>
                  <a:lnTo>
                    <a:pt x="4061380" y="7618274"/>
                  </a:lnTo>
                  <a:lnTo>
                    <a:pt x="0" y="7618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20"/>
            <p:cNvSpPr/>
            <p:nvPr/>
          </p:nvSpPr>
          <p:spPr>
            <a:xfrm>
              <a:off x="5058256" y="5284387"/>
              <a:ext cx="1336321" cy="1926228"/>
            </a:xfrm>
            <a:custGeom>
              <a:avLst/>
              <a:gdLst/>
              <a:ahLst/>
              <a:cxnLst/>
              <a:rect l="l" t="t" r="r" b="b"/>
              <a:pathLst>
                <a:path w="1336321" h="1926228">
                  <a:moveTo>
                    <a:pt x="0" y="0"/>
                  </a:moveTo>
                  <a:lnTo>
                    <a:pt x="1336320" y="0"/>
                  </a:lnTo>
                  <a:lnTo>
                    <a:pt x="1336320" y="1926228"/>
                  </a:lnTo>
                  <a:lnTo>
                    <a:pt x="0" y="19262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1"/>
            <p:cNvSpPr/>
            <p:nvPr/>
          </p:nvSpPr>
          <p:spPr>
            <a:xfrm>
              <a:off x="2872275" y="0"/>
              <a:ext cx="1336321" cy="1926228"/>
            </a:xfrm>
            <a:custGeom>
              <a:avLst/>
              <a:gdLst/>
              <a:ahLst/>
              <a:cxnLst/>
              <a:rect l="l" t="t" r="r" b="b"/>
              <a:pathLst>
                <a:path w="1336321" h="1926228">
                  <a:moveTo>
                    <a:pt x="0" y="0"/>
                  </a:moveTo>
                  <a:lnTo>
                    <a:pt x="1336321" y="0"/>
                  </a:lnTo>
                  <a:lnTo>
                    <a:pt x="1336321" y="1926228"/>
                  </a:lnTo>
                  <a:lnTo>
                    <a:pt x="0" y="19262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/>
            <p:cNvSpPr/>
            <p:nvPr/>
          </p:nvSpPr>
          <p:spPr>
            <a:xfrm>
              <a:off x="5502534" y="414124"/>
              <a:ext cx="1336321" cy="1926228"/>
            </a:xfrm>
            <a:custGeom>
              <a:avLst/>
              <a:gdLst/>
              <a:ahLst/>
              <a:cxnLst/>
              <a:rect l="l" t="t" r="r" b="b"/>
              <a:pathLst>
                <a:path w="1336321" h="1926228">
                  <a:moveTo>
                    <a:pt x="0" y="0"/>
                  </a:moveTo>
                  <a:lnTo>
                    <a:pt x="1336321" y="0"/>
                  </a:lnTo>
                  <a:lnTo>
                    <a:pt x="1336321" y="1926228"/>
                  </a:lnTo>
                  <a:lnTo>
                    <a:pt x="0" y="19262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3"/>
            <p:cNvSpPr/>
            <p:nvPr/>
          </p:nvSpPr>
          <p:spPr>
            <a:xfrm>
              <a:off x="3642743" y="2716459"/>
              <a:ext cx="849660" cy="1224735"/>
            </a:xfrm>
            <a:custGeom>
              <a:avLst/>
              <a:gdLst/>
              <a:ahLst/>
              <a:cxnLst/>
              <a:rect l="l" t="t" r="r" b="b"/>
              <a:pathLst>
                <a:path w="849660" h="1224735">
                  <a:moveTo>
                    <a:pt x="0" y="0"/>
                  </a:moveTo>
                  <a:lnTo>
                    <a:pt x="849660" y="0"/>
                  </a:lnTo>
                  <a:lnTo>
                    <a:pt x="849660" y="1224736"/>
                  </a:lnTo>
                  <a:lnTo>
                    <a:pt x="0" y="12247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329301"/>
              <a:ext cx="3915074" cy="6338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055"/>
                </a:lnSpc>
              </a:pPr>
              <a:r>
                <a:rPr lang="en-US" sz="2896" spc="283">
                  <a:solidFill>
                    <a:srgbClr val="FF66C4"/>
                  </a:solidFill>
                  <a:latin typeface="Mali Bold"/>
                  <a:ea typeface="Mali Bold"/>
                  <a:cs typeface="Mali Bold"/>
                  <a:sym typeface="Mali Bold"/>
                </a:rPr>
                <a:t>เหนือ</a:t>
              </a:r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5726416" y="1036519"/>
              <a:ext cx="3915074" cy="6338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055"/>
                </a:lnSpc>
              </a:pPr>
              <a:r>
                <a:rPr lang="en-US" sz="2896" spc="283">
                  <a:solidFill>
                    <a:srgbClr val="00BF63"/>
                  </a:solidFill>
                  <a:latin typeface="Mali Bold"/>
                  <a:ea typeface="Mali Bold"/>
                  <a:cs typeface="Mali Bold"/>
                  <a:sym typeface="Mali Bold"/>
                </a:rPr>
                <a:t>อีสาน</a:t>
              </a:r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796018" y="3281202"/>
              <a:ext cx="3915074" cy="6328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055"/>
                </a:lnSpc>
              </a:pPr>
              <a:r>
                <a:rPr lang="en-US" sz="2896" spc="283">
                  <a:solidFill>
                    <a:srgbClr val="FF3131"/>
                  </a:solidFill>
                  <a:latin typeface="Mali Bold"/>
                  <a:ea typeface="Mali Bold"/>
                  <a:cs typeface="Mali Bold"/>
                  <a:sym typeface="Mali Bold"/>
                </a:rPr>
                <a:t>กลาง</a:t>
              </a:r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4711092" y="6357683"/>
              <a:ext cx="3915074" cy="6328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055"/>
                </a:lnSpc>
              </a:pPr>
              <a:r>
                <a:rPr lang="en-US" sz="2896" spc="283">
                  <a:solidFill>
                    <a:srgbClr val="004AAD"/>
                  </a:solidFill>
                  <a:latin typeface="Mali Bold"/>
                  <a:ea typeface="Mali Bold"/>
                  <a:cs typeface="Mali Bold"/>
                  <a:sym typeface="Mali Bold"/>
                </a:rPr>
                <a:t>ใต้</a:t>
              </a:r>
            </a:p>
          </p:txBody>
        </p:sp>
      </p:grpSp>
    </p:spTree>
  </p:cSld>
  <p:clrMapOvr>
    <a:masterClrMapping/>
  </p:clrMapOvr>
  <p:transition>
    <p:push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รูปภาพ 5" descr="รูปภาพประกอบด้วย เมฆ, ท้องฟ้า, มีสีสรร, สีน้ำเงิน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EB714F82-E990-1316-5362-D6A4E8F8D7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5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สี่เหลี่ยมผืนผ้า 3"/>
          <p:cNvSpPr/>
          <p:nvPr/>
        </p:nvSpPr>
        <p:spPr>
          <a:xfrm>
            <a:off x="533400" y="3780456"/>
            <a:ext cx="8248650" cy="2726088"/>
          </a:xfrm>
          <a:prstGeom prst="rect">
            <a:avLst/>
          </a:prstGeom>
          <a:solidFill>
            <a:srgbClr val="FDF2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725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กลาง</a:t>
            </a:r>
            <a:endParaRPr lang="en-US" sz="17250" b="1" dirty="0">
              <a:solidFill>
                <a:schemeClr val="accent2">
                  <a:lumMod val="5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" name="สี่เหลี่ยมผืนผ้า 1">
            <a:extLst>
              <a:ext uri="{FF2B5EF4-FFF2-40B4-BE49-F238E27FC236}">
                <a16:creationId xmlns:a16="http://schemas.microsoft.com/office/drawing/2014/main" id="{25C9C1B6-CEA3-4C81-300F-6C576E9EC1F8}"/>
              </a:ext>
            </a:extLst>
          </p:cNvPr>
          <p:cNvSpPr/>
          <p:nvPr/>
        </p:nvSpPr>
        <p:spPr>
          <a:xfrm>
            <a:off x="9144000" y="3742356"/>
            <a:ext cx="8248650" cy="272608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7250" b="1" dirty="0">
                <a:solidFill>
                  <a:schemeClr val="accent6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เหนือ</a:t>
            </a:r>
            <a:endParaRPr lang="en-US" sz="17250" b="1" dirty="0">
              <a:solidFill>
                <a:schemeClr val="accent6">
                  <a:lumMod val="5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" name="สี่เหลี่ยมผืนผ้า 2">
            <a:extLst>
              <a:ext uri="{FF2B5EF4-FFF2-40B4-BE49-F238E27FC236}">
                <a16:creationId xmlns:a16="http://schemas.microsoft.com/office/drawing/2014/main" id="{110416C6-1F55-2F17-6F4C-1A8F58973452}"/>
              </a:ext>
            </a:extLst>
          </p:cNvPr>
          <p:cNvSpPr/>
          <p:nvPr/>
        </p:nvSpPr>
        <p:spPr>
          <a:xfrm>
            <a:off x="533400" y="6741762"/>
            <a:ext cx="8248650" cy="2802288"/>
          </a:xfrm>
          <a:prstGeom prst="rect">
            <a:avLst/>
          </a:prstGeom>
          <a:solidFill>
            <a:srgbClr val="FEB4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7250" b="1" dirty="0">
                <a:solidFill>
                  <a:srgbClr val="F60E5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อีสาน</a:t>
            </a:r>
            <a:endParaRPr lang="en-US" sz="17250" b="1" dirty="0">
              <a:solidFill>
                <a:srgbClr val="F60E5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0" name="สี่เหลี่ยมผืนผ้า 9">
            <a:extLst>
              <a:ext uri="{FF2B5EF4-FFF2-40B4-BE49-F238E27FC236}">
                <a16:creationId xmlns:a16="http://schemas.microsoft.com/office/drawing/2014/main" id="{D94434CB-0E30-A8A0-37E4-51F1B26D6592}"/>
              </a:ext>
            </a:extLst>
          </p:cNvPr>
          <p:cNvSpPr/>
          <p:nvPr/>
        </p:nvSpPr>
        <p:spPr>
          <a:xfrm>
            <a:off x="9144000" y="6741762"/>
            <a:ext cx="8248650" cy="2764188"/>
          </a:xfrm>
          <a:prstGeom prst="rect">
            <a:avLst/>
          </a:prstGeom>
          <a:solidFill>
            <a:srgbClr val="98EB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725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ใต้</a:t>
            </a:r>
            <a:endParaRPr lang="en-US" sz="17250" b="1" dirty="0">
              <a:solidFill>
                <a:srgbClr val="00206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" name="TextBox 15">
            <a:extLst>
              <a:ext uri="{FF2B5EF4-FFF2-40B4-BE49-F238E27FC236}">
                <a16:creationId xmlns:a16="http://schemas.microsoft.com/office/drawing/2014/main" id="{2AD78FEB-3799-D49F-7CB1-4DB748B46F68}"/>
              </a:ext>
            </a:extLst>
          </p:cNvPr>
          <p:cNvSpPr txBox="1"/>
          <p:nvPr/>
        </p:nvSpPr>
        <p:spPr>
          <a:xfrm>
            <a:off x="4489807" y="444412"/>
            <a:ext cx="9308385" cy="11507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49"/>
              </a:lnSpc>
            </a:pPr>
            <a:r>
              <a:rPr lang="en-US" sz="7035" spc="689" dirty="0" err="1">
                <a:solidFill>
                  <a:schemeClr val="bg1"/>
                </a:solidFill>
                <a:latin typeface="Mali Bold"/>
                <a:ea typeface="Mali Bold"/>
                <a:cs typeface="Mali Bold"/>
                <a:sym typeface="Mali Bold"/>
              </a:rPr>
              <a:t>คลังคำ</a:t>
            </a:r>
            <a:endParaRPr lang="en-US" sz="7035" spc="689" dirty="0">
              <a:solidFill>
                <a:schemeClr val="bg1"/>
              </a:solidFill>
              <a:latin typeface="Mali Bold"/>
              <a:ea typeface="Mali Bold"/>
              <a:cs typeface="Mali Bold"/>
              <a:sym typeface="Mali Bold"/>
            </a:endParaRPr>
          </a:p>
        </p:txBody>
      </p:sp>
      <p:sp>
        <p:nvSpPr>
          <p:cNvPr id="7" name="TextBox 17">
            <a:extLst>
              <a:ext uri="{FF2B5EF4-FFF2-40B4-BE49-F238E27FC236}">
                <a16:creationId xmlns:a16="http://schemas.microsoft.com/office/drawing/2014/main" id="{307DF59F-2007-71DE-6AD9-62FC094A9559}"/>
              </a:ext>
            </a:extLst>
          </p:cNvPr>
          <p:cNvSpPr txBox="1"/>
          <p:nvPr/>
        </p:nvSpPr>
        <p:spPr>
          <a:xfrm>
            <a:off x="1819676" y="1747427"/>
            <a:ext cx="14648647" cy="18184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500"/>
              </a:lnSpc>
            </a:pPr>
            <a:r>
              <a:rPr lang="en-US" sz="11072" spc="1085">
                <a:solidFill>
                  <a:schemeClr val="bg1"/>
                </a:solidFill>
                <a:latin typeface="Mali Bold"/>
                <a:ea typeface="Mali Bold"/>
                <a:cs typeface="Mali Bold"/>
                <a:sym typeface="Mali Bold"/>
              </a:rPr>
              <a:t>ภาษาถิ่น</a:t>
            </a:r>
          </a:p>
        </p:txBody>
      </p:sp>
    </p:spTree>
    <p:extLst>
      <p:ext uri="{BB962C8B-B14F-4D97-AF65-F5344CB8AC3E}">
        <p14:creationId xmlns:p14="http://schemas.microsoft.com/office/powerpoint/2010/main" val="1156264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 animBg="1"/>
      <p:bldP spid="3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รูปภาพ 5" descr="รูปภาพประกอบด้วย เมฆ, ท้องฟ้า, มีสีสรร, สีน้ำเงิน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EB714F82-E990-1316-5362-D6A4E8F8D7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5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สี่เหลี่ยมผืนผ้า 3"/>
          <p:cNvSpPr/>
          <p:nvPr/>
        </p:nvSpPr>
        <p:spPr>
          <a:xfrm>
            <a:off x="533400" y="3780456"/>
            <a:ext cx="8248650" cy="2726088"/>
          </a:xfrm>
          <a:prstGeom prst="rect">
            <a:avLst/>
          </a:prstGeom>
          <a:solidFill>
            <a:srgbClr val="FDF2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725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พูด</a:t>
            </a:r>
            <a:endParaRPr lang="en-US" sz="17250" b="1" dirty="0">
              <a:solidFill>
                <a:schemeClr val="accent2">
                  <a:lumMod val="5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" name="สี่เหลี่ยมผืนผ้า 1">
            <a:extLst>
              <a:ext uri="{FF2B5EF4-FFF2-40B4-BE49-F238E27FC236}">
                <a16:creationId xmlns:a16="http://schemas.microsoft.com/office/drawing/2014/main" id="{25C9C1B6-CEA3-4C81-300F-6C576E9EC1F8}"/>
              </a:ext>
            </a:extLst>
          </p:cNvPr>
          <p:cNvSpPr/>
          <p:nvPr/>
        </p:nvSpPr>
        <p:spPr>
          <a:xfrm>
            <a:off x="9144000" y="3742356"/>
            <a:ext cx="8248650" cy="272608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7250" b="1" dirty="0">
                <a:solidFill>
                  <a:schemeClr val="accent6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อู้</a:t>
            </a:r>
            <a:endParaRPr lang="en-US" sz="17250" b="1" dirty="0">
              <a:solidFill>
                <a:schemeClr val="accent6">
                  <a:lumMod val="5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" name="สี่เหลี่ยมผืนผ้า 2">
            <a:extLst>
              <a:ext uri="{FF2B5EF4-FFF2-40B4-BE49-F238E27FC236}">
                <a16:creationId xmlns:a16="http://schemas.microsoft.com/office/drawing/2014/main" id="{110416C6-1F55-2F17-6F4C-1A8F58973452}"/>
              </a:ext>
            </a:extLst>
          </p:cNvPr>
          <p:cNvSpPr/>
          <p:nvPr/>
        </p:nvSpPr>
        <p:spPr>
          <a:xfrm>
            <a:off x="533400" y="6741762"/>
            <a:ext cx="8248650" cy="2802288"/>
          </a:xfrm>
          <a:prstGeom prst="rect">
            <a:avLst/>
          </a:prstGeom>
          <a:solidFill>
            <a:srgbClr val="FEB4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7250" b="1" dirty="0">
                <a:solidFill>
                  <a:srgbClr val="F60E5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เว้า</a:t>
            </a:r>
            <a:endParaRPr lang="en-US" sz="17250" b="1" dirty="0">
              <a:solidFill>
                <a:srgbClr val="F60E5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0" name="สี่เหลี่ยมผืนผ้า 9">
            <a:extLst>
              <a:ext uri="{FF2B5EF4-FFF2-40B4-BE49-F238E27FC236}">
                <a16:creationId xmlns:a16="http://schemas.microsoft.com/office/drawing/2014/main" id="{D94434CB-0E30-A8A0-37E4-51F1B26D6592}"/>
              </a:ext>
            </a:extLst>
          </p:cNvPr>
          <p:cNvSpPr/>
          <p:nvPr/>
        </p:nvSpPr>
        <p:spPr>
          <a:xfrm>
            <a:off x="9144000" y="6741762"/>
            <a:ext cx="8248650" cy="2764188"/>
          </a:xfrm>
          <a:prstGeom prst="rect">
            <a:avLst/>
          </a:prstGeom>
          <a:solidFill>
            <a:srgbClr val="98EB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725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แหลง</a:t>
            </a:r>
            <a:endParaRPr lang="en-US" sz="17250" b="1" dirty="0">
              <a:solidFill>
                <a:srgbClr val="00206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2050" name="Picture 2" descr="ความสามารถจากการพูดภาษาอังกฤษได้เป็นเรื่องดียังไง - English Gang">
            <a:extLst>
              <a:ext uri="{FF2B5EF4-FFF2-40B4-BE49-F238E27FC236}">
                <a16:creationId xmlns:a16="http://schemas.microsoft.com/office/drawing/2014/main" id="{475DA55E-0D2B-C7F6-92AD-998D6580AA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6452">
                        <a14:foregroundMark x1="62903" y1="38889" x2="62903" y2="98765"/>
                        <a14:backgroundMark x1="39355" y1="56173" x2="45806" y2="895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3351" y="0"/>
            <a:ext cx="7161299" cy="3742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6167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 animBg="1"/>
      <p:bldP spid="3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รูปภาพ 5" descr="รูปภาพประกอบด้วย เมฆ, ท้องฟ้า, มีสีสรร, สีน้ำเงิน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EB714F82-E990-1316-5362-D6A4E8F8D7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5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สี่เหลี่ยมผืนผ้า 3"/>
          <p:cNvSpPr/>
          <p:nvPr/>
        </p:nvSpPr>
        <p:spPr>
          <a:xfrm>
            <a:off x="533400" y="3780456"/>
            <a:ext cx="8248650" cy="2726088"/>
          </a:xfrm>
          <a:prstGeom prst="rect">
            <a:avLst/>
          </a:prstGeom>
          <a:solidFill>
            <a:srgbClr val="FDF2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725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อร่อย</a:t>
            </a:r>
            <a:endParaRPr lang="en-US" sz="17250" b="1" dirty="0">
              <a:solidFill>
                <a:schemeClr val="accent2">
                  <a:lumMod val="5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" name="สี่เหลี่ยมผืนผ้า 1">
            <a:extLst>
              <a:ext uri="{FF2B5EF4-FFF2-40B4-BE49-F238E27FC236}">
                <a16:creationId xmlns:a16="http://schemas.microsoft.com/office/drawing/2014/main" id="{25C9C1B6-CEA3-4C81-300F-6C576E9EC1F8}"/>
              </a:ext>
            </a:extLst>
          </p:cNvPr>
          <p:cNvSpPr/>
          <p:nvPr/>
        </p:nvSpPr>
        <p:spPr>
          <a:xfrm>
            <a:off x="9144000" y="3742356"/>
            <a:ext cx="8248650" cy="272608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7250" b="1" dirty="0">
                <a:solidFill>
                  <a:schemeClr val="accent6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ลำ</a:t>
            </a:r>
            <a:endParaRPr lang="en-US" sz="17250" b="1" dirty="0">
              <a:solidFill>
                <a:schemeClr val="accent6">
                  <a:lumMod val="5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" name="สี่เหลี่ยมผืนผ้า 2">
            <a:extLst>
              <a:ext uri="{FF2B5EF4-FFF2-40B4-BE49-F238E27FC236}">
                <a16:creationId xmlns:a16="http://schemas.microsoft.com/office/drawing/2014/main" id="{110416C6-1F55-2F17-6F4C-1A8F58973452}"/>
              </a:ext>
            </a:extLst>
          </p:cNvPr>
          <p:cNvSpPr/>
          <p:nvPr/>
        </p:nvSpPr>
        <p:spPr>
          <a:xfrm>
            <a:off x="533400" y="6741762"/>
            <a:ext cx="8248650" cy="2802288"/>
          </a:xfrm>
          <a:prstGeom prst="rect">
            <a:avLst/>
          </a:prstGeom>
          <a:solidFill>
            <a:srgbClr val="FEB4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7250" b="1" dirty="0" err="1">
                <a:solidFill>
                  <a:srgbClr val="F60E5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แซ่บ</a:t>
            </a:r>
            <a:endParaRPr lang="en-US" sz="17250" b="1" dirty="0">
              <a:solidFill>
                <a:srgbClr val="F60E5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0" name="สี่เหลี่ยมผืนผ้า 9">
            <a:extLst>
              <a:ext uri="{FF2B5EF4-FFF2-40B4-BE49-F238E27FC236}">
                <a16:creationId xmlns:a16="http://schemas.microsoft.com/office/drawing/2014/main" id="{D94434CB-0E30-A8A0-37E4-51F1B26D6592}"/>
              </a:ext>
            </a:extLst>
          </p:cNvPr>
          <p:cNvSpPr/>
          <p:nvPr/>
        </p:nvSpPr>
        <p:spPr>
          <a:xfrm>
            <a:off x="9144000" y="6741762"/>
            <a:ext cx="8248650" cy="2764188"/>
          </a:xfrm>
          <a:prstGeom prst="rect">
            <a:avLst/>
          </a:prstGeom>
          <a:solidFill>
            <a:srgbClr val="98EB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725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หรอย</a:t>
            </a:r>
            <a:endParaRPr lang="en-US" sz="17250" b="1" dirty="0">
              <a:solidFill>
                <a:srgbClr val="00206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4098" name="Picture 2" descr="Delicious Food, Finger, Delicious Food, Stick PNG Hd Transparent Image And  Clipart Image For Free Download - Lovepik | 400999174">
            <a:extLst>
              <a:ext uri="{FF2B5EF4-FFF2-40B4-BE49-F238E27FC236}">
                <a16:creationId xmlns:a16="http://schemas.microsoft.com/office/drawing/2014/main" id="{F371F8DD-853E-7451-3D0C-C373E0E055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-300522"/>
            <a:ext cx="3983244" cy="438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3422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 animBg="1"/>
      <p:bldP spid="3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รูปภาพ 5" descr="รูปภาพประกอบด้วย เมฆ, ท้องฟ้า, มีสีสรร, สีน้ำเงิน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EB714F82-E990-1316-5362-D6A4E8F8D7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5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สี่เหลี่ยมผืนผ้า 3"/>
          <p:cNvSpPr/>
          <p:nvPr/>
        </p:nvSpPr>
        <p:spPr>
          <a:xfrm>
            <a:off x="533400" y="3780456"/>
            <a:ext cx="8248650" cy="2726088"/>
          </a:xfrm>
          <a:prstGeom prst="rect">
            <a:avLst/>
          </a:prstGeom>
          <a:solidFill>
            <a:srgbClr val="FDF2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725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กลับบ้าน</a:t>
            </a:r>
            <a:endParaRPr lang="en-US" sz="17250" b="1" dirty="0">
              <a:solidFill>
                <a:schemeClr val="accent2">
                  <a:lumMod val="5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" name="สี่เหลี่ยมผืนผ้า 1">
            <a:extLst>
              <a:ext uri="{FF2B5EF4-FFF2-40B4-BE49-F238E27FC236}">
                <a16:creationId xmlns:a16="http://schemas.microsoft.com/office/drawing/2014/main" id="{25C9C1B6-CEA3-4C81-300F-6C576E9EC1F8}"/>
              </a:ext>
            </a:extLst>
          </p:cNvPr>
          <p:cNvSpPr/>
          <p:nvPr/>
        </p:nvSpPr>
        <p:spPr>
          <a:xfrm>
            <a:off x="9144000" y="3742356"/>
            <a:ext cx="8248650" cy="272608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7250" b="1" dirty="0">
                <a:solidFill>
                  <a:schemeClr val="accent6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ปิ๊กบ้าน</a:t>
            </a:r>
            <a:endParaRPr lang="en-US" sz="17250" b="1" dirty="0">
              <a:solidFill>
                <a:schemeClr val="accent6">
                  <a:lumMod val="5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" name="สี่เหลี่ยมผืนผ้า 2">
            <a:extLst>
              <a:ext uri="{FF2B5EF4-FFF2-40B4-BE49-F238E27FC236}">
                <a16:creationId xmlns:a16="http://schemas.microsoft.com/office/drawing/2014/main" id="{110416C6-1F55-2F17-6F4C-1A8F58973452}"/>
              </a:ext>
            </a:extLst>
          </p:cNvPr>
          <p:cNvSpPr/>
          <p:nvPr/>
        </p:nvSpPr>
        <p:spPr>
          <a:xfrm>
            <a:off x="533400" y="6741762"/>
            <a:ext cx="8248650" cy="2802288"/>
          </a:xfrm>
          <a:prstGeom prst="rect">
            <a:avLst/>
          </a:prstGeom>
          <a:solidFill>
            <a:srgbClr val="FEB4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7250" b="1" dirty="0">
                <a:solidFill>
                  <a:srgbClr val="F60E5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เมียบ้าน</a:t>
            </a:r>
            <a:endParaRPr lang="en-US" sz="17250" b="1" dirty="0">
              <a:solidFill>
                <a:srgbClr val="F60E5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0" name="สี่เหลี่ยมผืนผ้า 9">
            <a:extLst>
              <a:ext uri="{FF2B5EF4-FFF2-40B4-BE49-F238E27FC236}">
                <a16:creationId xmlns:a16="http://schemas.microsoft.com/office/drawing/2014/main" id="{D94434CB-0E30-A8A0-37E4-51F1B26D6592}"/>
              </a:ext>
            </a:extLst>
          </p:cNvPr>
          <p:cNvSpPr/>
          <p:nvPr/>
        </p:nvSpPr>
        <p:spPr>
          <a:xfrm>
            <a:off x="9144000" y="6741762"/>
            <a:ext cx="8248650" cy="2764188"/>
          </a:xfrm>
          <a:prstGeom prst="rect">
            <a:avLst/>
          </a:prstGeom>
          <a:solidFill>
            <a:srgbClr val="98EB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725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หลบบ้าน</a:t>
            </a:r>
            <a:endParaRPr lang="en-US" sz="17250" b="1" dirty="0">
              <a:solidFill>
                <a:srgbClr val="00206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5122" name="Picture 2" descr="รูปกลับบ้าน PNG, ภาพกลับบ้านPSD, ดาวน์โหลดฟรี | Pngtree">
            <a:extLst>
              <a:ext uri="{FF2B5EF4-FFF2-40B4-BE49-F238E27FC236}">
                <a16:creationId xmlns:a16="http://schemas.microsoft.com/office/drawing/2014/main" id="{7C9DB83D-52AB-401F-1F50-F1FCCC91BC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50" y="-43347"/>
            <a:ext cx="4419600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7363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 animBg="1"/>
      <p:bldP spid="3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รูปภาพ 5" descr="รูปภาพประกอบด้วย เมฆ, ท้องฟ้า, มีสีสรร, สีน้ำเงิน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EB714F82-E990-1316-5362-D6A4E8F8D7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5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สี่เหลี่ยมผืนผ้า 3"/>
          <p:cNvSpPr/>
          <p:nvPr/>
        </p:nvSpPr>
        <p:spPr>
          <a:xfrm>
            <a:off x="533400" y="3780456"/>
            <a:ext cx="8248650" cy="2726088"/>
          </a:xfrm>
          <a:prstGeom prst="rect">
            <a:avLst/>
          </a:prstGeom>
          <a:solidFill>
            <a:srgbClr val="FDF2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725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ฝรั่ง</a:t>
            </a:r>
            <a:endParaRPr lang="en-US" sz="17250" b="1" dirty="0">
              <a:solidFill>
                <a:schemeClr val="accent2">
                  <a:lumMod val="5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" name="สี่เหลี่ยมผืนผ้า 1">
            <a:extLst>
              <a:ext uri="{FF2B5EF4-FFF2-40B4-BE49-F238E27FC236}">
                <a16:creationId xmlns:a16="http://schemas.microsoft.com/office/drawing/2014/main" id="{25C9C1B6-CEA3-4C81-300F-6C576E9EC1F8}"/>
              </a:ext>
            </a:extLst>
          </p:cNvPr>
          <p:cNvSpPr/>
          <p:nvPr/>
        </p:nvSpPr>
        <p:spPr>
          <a:xfrm>
            <a:off x="9144000" y="3742356"/>
            <a:ext cx="8248650" cy="272608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7250" b="1" dirty="0" err="1">
                <a:solidFill>
                  <a:schemeClr val="accent6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บะ</a:t>
            </a:r>
            <a:r>
              <a:rPr lang="th-TH" sz="17250" b="1" dirty="0">
                <a:solidFill>
                  <a:schemeClr val="accent6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หมั้น</a:t>
            </a:r>
            <a:endParaRPr lang="en-US" sz="17250" b="1" dirty="0">
              <a:solidFill>
                <a:schemeClr val="accent6">
                  <a:lumMod val="5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" name="สี่เหลี่ยมผืนผ้า 2">
            <a:extLst>
              <a:ext uri="{FF2B5EF4-FFF2-40B4-BE49-F238E27FC236}">
                <a16:creationId xmlns:a16="http://schemas.microsoft.com/office/drawing/2014/main" id="{110416C6-1F55-2F17-6F4C-1A8F58973452}"/>
              </a:ext>
            </a:extLst>
          </p:cNvPr>
          <p:cNvSpPr/>
          <p:nvPr/>
        </p:nvSpPr>
        <p:spPr>
          <a:xfrm>
            <a:off x="533400" y="6741762"/>
            <a:ext cx="8248650" cy="2802288"/>
          </a:xfrm>
          <a:prstGeom prst="rect">
            <a:avLst/>
          </a:prstGeom>
          <a:solidFill>
            <a:srgbClr val="FEB4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7250" b="1" dirty="0">
                <a:solidFill>
                  <a:srgbClr val="F60E5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บักสีดา</a:t>
            </a:r>
            <a:endParaRPr lang="en-US" sz="17250" b="1" dirty="0">
              <a:solidFill>
                <a:srgbClr val="F60E5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0" name="สี่เหลี่ยมผืนผ้า 9">
            <a:extLst>
              <a:ext uri="{FF2B5EF4-FFF2-40B4-BE49-F238E27FC236}">
                <a16:creationId xmlns:a16="http://schemas.microsoft.com/office/drawing/2014/main" id="{D94434CB-0E30-A8A0-37E4-51F1B26D6592}"/>
              </a:ext>
            </a:extLst>
          </p:cNvPr>
          <p:cNvSpPr/>
          <p:nvPr/>
        </p:nvSpPr>
        <p:spPr>
          <a:xfrm>
            <a:off x="9144000" y="6741762"/>
            <a:ext cx="8248650" cy="2764188"/>
          </a:xfrm>
          <a:prstGeom prst="rect">
            <a:avLst/>
          </a:prstGeom>
          <a:solidFill>
            <a:srgbClr val="98EB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725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ชมพู่</a:t>
            </a:r>
            <a:endParaRPr lang="en-US" sz="17250" b="1" dirty="0">
              <a:solidFill>
                <a:srgbClr val="00206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6146" name="Picture 2" descr="ฝรั่ง png">
            <a:extLst>
              <a:ext uri="{FF2B5EF4-FFF2-40B4-BE49-F238E27FC236}">
                <a16:creationId xmlns:a16="http://schemas.microsoft.com/office/drawing/2014/main" id="{5ABAE030-605B-CB76-3E8E-A5E4EE9100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36041"/>
            <a:ext cx="4400550" cy="4400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1060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 animBg="1"/>
      <p:bldP spid="3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รูปภาพ 5" descr="รูปภาพประกอบด้วย เมฆ, ท้องฟ้า, มีสีสรร, สีน้ำเงิน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EB714F82-E990-1316-5362-D6A4E8F8D7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5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สี่เหลี่ยมผืนผ้า 3"/>
          <p:cNvSpPr/>
          <p:nvPr/>
        </p:nvSpPr>
        <p:spPr>
          <a:xfrm>
            <a:off x="533400" y="3780456"/>
            <a:ext cx="8248650" cy="2726088"/>
          </a:xfrm>
          <a:prstGeom prst="rect">
            <a:avLst/>
          </a:prstGeom>
          <a:solidFill>
            <a:srgbClr val="FDF2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725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มะละกอ</a:t>
            </a:r>
            <a:endParaRPr lang="en-US" sz="17250" b="1" dirty="0">
              <a:solidFill>
                <a:schemeClr val="accent2">
                  <a:lumMod val="5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" name="สี่เหลี่ยมผืนผ้า 1">
            <a:extLst>
              <a:ext uri="{FF2B5EF4-FFF2-40B4-BE49-F238E27FC236}">
                <a16:creationId xmlns:a16="http://schemas.microsoft.com/office/drawing/2014/main" id="{25C9C1B6-CEA3-4C81-300F-6C576E9EC1F8}"/>
              </a:ext>
            </a:extLst>
          </p:cNvPr>
          <p:cNvSpPr/>
          <p:nvPr/>
        </p:nvSpPr>
        <p:spPr>
          <a:xfrm>
            <a:off x="9144000" y="3742356"/>
            <a:ext cx="8248650" cy="272608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7250" b="1" dirty="0" err="1">
                <a:solidFill>
                  <a:schemeClr val="accent6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บะ</a:t>
            </a:r>
            <a:r>
              <a:rPr lang="th-TH" sz="17250" b="1" dirty="0">
                <a:solidFill>
                  <a:schemeClr val="accent6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กล้วยเต</a:t>
            </a:r>
            <a:r>
              <a:rPr lang="th-TH" sz="17250" b="1" dirty="0" err="1">
                <a:solidFill>
                  <a:schemeClr val="accent6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้ด</a:t>
            </a:r>
            <a:endParaRPr lang="en-US" sz="17250" b="1" dirty="0">
              <a:solidFill>
                <a:schemeClr val="accent6">
                  <a:lumMod val="5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" name="สี่เหลี่ยมผืนผ้า 2">
            <a:extLst>
              <a:ext uri="{FF2B5EF4-FFF2-40B4-BE49-F238E27FC236}">
                <a16:creationId xmlns:a16="http://schemas.microsoft.com/office/drawing/2014/main" id="{110416C6-1F55-2F17-6F4C-1A8F58973452}"/>
              </a:ext>
            </a:extLst>
          </p:cNvPr>
          <p:cNvSpPr/>
          <p:nvPr/>
        </p:nvSpPr>
        <p:spPr>
          <a:xfrm>
            <a:off x="533400" y="6741762"/>
            <a:ext cx="8248650" cy="2802288"/>
          </a:xfrm>
          <a:prstGeom prst="rect">
            <a:avLst/>
          </a:prstGeom>
          <a:solidFill>
            <a:srgbClr val="FEB4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7250" b="1" dirty="0">
                <a:solidFill>
                  <a:srgbClr val="F60E5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บัก</a:t>
            </a:r>
            <a:r>
              <a:rPr lang="th-TH" sz="17250" b="1" dirty="0" err="1">
                <a:solidFill>
                  <a:srgbClr val="F60E5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หุ่ง</a:t>
            </a:r>
            <a:endParaRPr lang="en-US" sz="17250" b="1" dirty="0">
              <a:solidFill>
                <a:srgbClr val="F60E5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0" name="สี่เหลี่ยมผืนผ้า 9">
            <a:extLst>
              <a:ext uri="{FF2B5EF4-FFF2-40B4-BE49-F238E27FC236}">
                <a16:creationId xmlns:a16="http://schemas.microsoft.com/office/drawing/2014/main" id="{D94434CB-0E30-A8A0-37E4-51F1B26D6592}"/>
              </a:ext>
            </a:extLst>
          </p:cNvPr>
          <p:cNvSpPr/>
          <p:nvPr/>
        </p:nvSpPr>
        <p:spPr>
          <a:xfrm>
            <a:off x="9144000" y="6741762"/>
            <a:ext cx="8248650" cy="2764188"/>
          </a:xfrm>
          <a:prstGeom prst="rect">
            <a:avLst/>
          </a:prstGeom>
          <a:solidFill>
            <a:srgbClr val="98EB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725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ลอกอ</a:t>
            </a:r>
            <a:endParaRPr lang="en-US" sz="17250" b="1" dirty="0">
              <a:solidFill>
                <a:srgbClr val="00206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7170" name="Picture 2" descr="รูปผลไม้มะละกอสดที่แยกออกมา PNG , มะละกอ, ผลไม้พื้นหลัง, ผลไม้แปลกใหม่ภาพ  PNG สำหรับการดาวน์โหลดฟรี">
            <a:extLst>
              <a:ext uri="{FF2B5EF4-FFF2-40B4-BE49-F238E27FC236}">
                <a16:creationId xmlns:a16="http://schemas.microsoft.com/office/drawing/2014/main" id="{D1379408-7687-C175-3D07-2E1F25A83E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190500"/>
            <a:ext cx="3848100" cy="384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2531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 animBg="1"/>
      <p:bldP spid="3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รูปภาพ 5" descr="รูปภาพประกอบด้วย เมฆ, ท้องฟ้า, มีสีสรร, สีน้ำเงิน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EB714F82-E990-1316-5362-D6A4E8F8D7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5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สี่เหลี่ยมผืนผ้า 3"/>
          <p:cNvSpPr/>
          <p:nvPr/>
        </p:nvSpPr>
        <p:spPr>
          <a:xfrm>
            <a:off x="533400" y="3780456"/>
            <a:ext cx="8248650" cy="2726088"/>
          </a:xfrm>
          <a:prstGeom prst="rect">
            <a:avLst/>
          </a:prstGeom>
          <a:solidFill>
            <a:srgbClr val="FDF2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725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อย่ารีบ</a:t>
            </a:r>
            <a:endParaRPr lang="en-US" sz="17250" b="1" dirty="0">
              <a:solidFill>
                <a:schemeClr val="accent2">
                  <a:lumMod val="5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" name="สี่เหลี่ยมผืนผ้า 1">
            <a:extLst>
              <a:ext uri="{FF2B5EF4-FFF2-40B4-BE49-F238E27FC236}">
                <a16:creationId xmlns:a16="http://schemas.microsoft.com/office/drawing/2014/main" id="{25C9C1B6-CEA3-4C81-300F-6C576E9EC1F8}"/>
              </a:ext>
            </a:extLst>
          </p:cNvPr>
          <p:cNvSpPr/>
          <p:nvPr/>
        </p:nvSpPr>
        <p:spPr>
          <a:xfrm>
            <a:off x="9144000" y="3742356"/>
            <a:ext cx="8248650" cy="272608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7250" b="1" dirty="0">
                <a:solidFill>
                  <a:schemeClr val="accent6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บ่าดี</a:t>
            </a:r>
            <a:r>
              <a:rPr lang="th-TH" sz="17250" b="1" dirty="0" err="1">
                <a:solidFill>
                  <a:schemeClr val="accent6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ฟั่ง</a:t>
            </a:r>
            <a:endParaRPr lang="en-US" sz="17250" b="1" dirty="0">
              <a:solidFill>
                <a:schemeClr val="accent6">
                  <a:lumMod val="5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" name="สี่เหลี่ยมผืนผ้า 2">
            <a:extLst>
              <a:ext uri="{FF2B5EF4-FFF2-40B4-BE49-F238E27FC236}">
                <a16:creationId xmlns:a16="http://schemas.microsoft.com/office/drawing/2014/main" id="{110416C6-1F55-2F17-6F4C-1A8F58973452}"/>
              </a:ext>
            </a:extLst>
          </p:cNvPr>
          <p:cNvSpPr/>
          <p:nvPr/>
        </p:nvSpPr>
        <p:spPr>
          <a:xfrm>
            <a:off x="533400" y="6741762"/>
            <a:ext cx="8248650" cy="2802288"/>
          </a:xfrm>
          <a:prstGeom prst="rect">
            <a:avLst/>
          </a:prstGeom>
          <a:solidFill>
            <a:srgbClr val="FEB4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7250" b="1" dirty="0">
                <a:solidFill>
                  <a:srgbClr val="F60E5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อย่า</a:t>
            </a:r>
            <a:r>
              <a:rPr lang="th-TH" sz="17250" b="1" dirty="0" err="1">
                <a:solidFill>
                  <a:srgbClr val="F60E5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ฟ่าว</a:t>
            </a:r>
            <a:endParaRPr lang="en-US" sz="17250" b="1" dirty="0">
              <a:solidFill>
                <a:srgbClr val="F60E5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0" name="สี่เหลี่ยมผืนผ้า 9">
            <a:extLst>
              <a:ext uri="{FF2B5EF4-FFF2-40B4-BE49-F238E27FC236}">
                <a16:creationId xmlns:a16="http://schemas.microsoft.com/office/drawing/2014/main" id="{D94434CB-0E30-A8A0-37E4-51F1B26D6592}"/>
              </a:ext>
            </a:extLst>
          </p:cNvPr>
          <p:cNvSpPr/>
          <p:nvPr/>
        </p:nvSpPr>
        <p:spPr>
          <a:xfrm>
            <a:off x="9144000" y="6741762"/>
            <a:ext cx="8248650" cy="2764188"/>
          </a:xfrm>
          <a:prstGeom prst="rect">
            <a:avLst/>
          </a:prstGeom>
          <a:solidFill>
            <a:srgbClr val="98EB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725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อย่าแขบ</a:t>
            </a:r>
            <a:endParaRPr lang="en-US" sz="17250" b="1" dirty="0">
              <a:solidFill>
                <a:srgbClr val="00206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8194" name="Picture 2" descr="รูปรีบวิ่งตามแนวคิดมืออาชีพคนสวย เวกเตอร์ PNG , มืออาชีพ, สวย, มนุษย์ภาพ  PNG และ เวกเตอร์ สำหรับการดาวน์โหลดฟรี">
            <a:extLst>
              <a:ext uri="{FF2B5EF4-FFF2-40B4-BE49-F238E27FC236}">
                <a16:creationId xmlns:a16="http://schemas.microsoft.com/office/drawing/2014/main" id="{6BC082E8-9365-CE9A-2375-A2676CD013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9350" y="171500"/>
            <a:ext cx="5105400" cy="340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8936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 animBg="1"/>
      <p:bldP spid="3" grpId="0" animBg="1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รูปภาพ 5" descr="รูปภาพประกอบด้วย เมฆ, ท้องฟ้า, มีสีสรร, สีน้ำเงิน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EB714F82-E990-1316-5362-D6A4E8F8D7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5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สี่เหลี่ยมผืนผ้า 3"/>
          <p:cNvSpPr/>
          <p:nvPr/>
        </p:nvSpPr>
        <p:spPr>
          <a:xfrm>
            <a:off x="533400" y="3780456"/>
            <a:ext cx="8248650" cy="2726088"/>
          </a:xfrm>
          <a:prstGeom prst="rect">
            <a:avLst/>
          </a:prstGeom>
          <a:solidFill>
            <a:srgbClr val="FDF2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725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เพื่อน</a:t>
            </a:r>
            <a:endParaRPr lang="en-US" sz="17250" b="1" dirty="0">
              <a:solidFill>
                <a:schemeClr val="accent2">
                  <a:lumMod val="5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" name="สี่เหลี่ยมผืนผ้า 1">
            <a:extLst>
              <a:ext uri="{FF2B5EF4-FFF2-40B4-BE49-F238E27FC236}">
                <a16:creationId xmlns:a16="http://schemas.microsoft.com/office/drawing/2014/main" id="{25C9C1B6-CEA3-4C81-300F-6C576E9EC1F8}"/>
              </a:ext>
            </a:extLst>
          </p:cNvPr>
          <p:cNvSpPr/>
          <p:nvPr/>
        </p:nvSpPr>
        <p:spPr>
          <a:xfrm>
            <a:off x="9144000" y="3742356"/>
            <a:ext cx="8248650" cy="272608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7250" b="1" dirty="0">
                <a:solidFill>
                  <a:schemeClr val="accent6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เปื้อน</a:t>
            </a:r>
            <a:endParaRPr lang="en-US" sz="17250" b="1" dirty="0">
              <a:solidFill>
                <a:schemeClr val="accent6">
                  <a:lumMod val="5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" name="สี่เหลี่ยมผืนผ้า 2">
            <a:extLst>
              <a:ext uri="{FF2B5EF4-FFF2-40B4-BE49-F238E27FC236}">
                <a16:creationId xmlns:a16="http://schemas.microsoft.com/office/drawing/2014/main" id="{110416C6-1F55-2F17-6F4C-1A8F58973452}"/>
              </a:ext>
            </a:extLst>
          </p:cNvPr>
          <p:cNvSpPr/>
          <p:nvPr/>
        </p:nvSpPr>
        <p:spPr>
          <a:xfrm>
            <a:off x="533400" y="6741762"/>
            <a:ext cx="8248650" cy="2802288"/>
          </a:xfrm>
          <a:prstGeom prst="rect">
            <a:avLst/>
          </a:prstGeom>
          <a:solidFill>
            <a:srgbClr val="FEB4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7250" b="1" dirty="0">
                <a:solidFill>
                  <a:srgbClr val="F60E5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บักเสี่ยว</a:t>
            </a:r>
            <a:endParaRPr lang="en-US" sz="17250" b="1" dirty="0">
              <a:solidFill>
                <a:srgbClr val="F60E5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0" name="สี่เหลี่ยมผืนผ้า 9">
            <a:extLst>
              <a:ext uri="{FF2B5EF4-FFF2-40B4-BE49-F238E27FC236}">
                <a16:creationId xmlns:a16="http://schemas.microsoft.com/office/drawing/2014/main" id="{D94434CB-0E30-A8A0-37E4-51F1B26D6592}"/>
              </a:ext>
            </a:extLst>
          </p:cNvPr>
          <p:cNvSpPr/>
          <p:nvPr/>
        </p:nvSpPr>
        <p:spPr>
          <a:xfrm>
            <a:off x="9144000" y="6741762"/>
            <a:ext cx="8248650" cy="2764188"/>
          </a:xfrm>
          <a:prstGeom prst="rect">
            <a:avLst/>
          </a:prstGeom>
          <a:solidFill>
            <a:srgbClr val="98EB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725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เผื่อน</a:t>
            </a:r>
            <a:endParaRPr lang="en-US" sz="17250" b="1" dirty="0">
              <a:solidFill>
                <a:srgbClr val="00206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5" name="Picture 2" descr="ภาพเพื่อน PNG, รูป, เวกเตอร์และไฟล์ PSD | ดาวน์โหลดฟรีบน Pngtree">
            <a:extLst>
              <a:ext uri="{FF2B5EF4-FFF2-40B4-BE49-F238E27FC236}">
                <a16:creationId xmlns:a16="http://schemas.microsoft.com/office/drawing/2014/main" id="{19BD528D-EDB2-C0E5-D294-F6C4D9B64A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96" b="73438" l="4412" r="9509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077" b="25041"/>
          <a:stretch/>
        </p:blipFill>
        <p:spPr bwMode="auto">
          <a:xfrm>
            <a:off x="6029325" y="110406"/>
            <a:ext cx="5867400" cy="3693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3368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 animBg="1"/>
      <p:bldP spid="3" grpId="0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รูปภาพ 5" descr="รูปภาพประกอบด้วย เมฆ, ท้องฟ้า, มีสีสรร, สีน้ำเงิน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EB714F82-E990-1316-5362-D6A4E8F8D7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5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สี่เหลี่ยมผืนผ้า 3"/>
          <p:cNvSpPr/>
          <p:nvPr/>
        </p:nvSpPr>
        <p:spPr>
          <a:xfrm>
            <a:off x="533400" y="3780456"/>
            <a:ext cx="8248650" cy="2726088"/>
          </a:xfrm>
          <a:prstGeom prst="rect">
            <a:avLst/>
          </a:prstGeom>
          <a:solidFill>
            <a:srgbClr val="FDF2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725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สับปะรด</a:t>
            </a:r>
            <a:endParaRPr lang="en-US" sz="17250" b="1" dirty="0">
              <a:solidFill>
                <a:schemeClr val="accent2">
                  <a:lumMod val="5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" name="สี่เหลี่ยมผืนผ้า 1">
            <a:extLst>
              <a:ext uri="{FF2B5EF4-FFF2-40B4-BE49-F238E27FC236}">
                <a16:creationId xmlns:a16="http://schemas.microsoft.com/office/drawing/2014/main" id="{25C9C1B6-CEA3-4C81-300F-6C576E9EC1F8}"/>
              </a:ext>
            </a:extLst>
          </p:cNvPr>
          <p:cNvSpPr/>
          <p:nvPr/>
        </p:nvSpPr>
        <p:spPr>
          <a:xfrm>
            <a:off x="9144000" y="3742356"/>
            <a:ext cx="8248650" cy="272608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7250" b="1" dirty="0" err="1">
                <a:solidFill>
                  <a:schemeClr val="accent6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บะขะ</a:t>
            </a:r>
            <a:r>
              <a:rPr lang="th-TH" sz="17250" b="1" dirty="0">
                <a:solidFill>
                  <a:schemeClr val="accent6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นัด</a:t>
            </a:r>
            <a:endParaRPr lang="en-US" sz="17250" b="1" dirty="0">
              <a:solidFill>
                <a:schemeClr val="accent6">
                  <a:lumMod val="5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" name="สี่เหลี่ยมผืนผ้า 2">
            <a:extLst>
              <a:ext uri="{FF2B5EF4-FFF2-40B4-BE49-F238E27FC236}">
                <a16:creationId xmlns:a16="http://schemas.microsoft.com/office/drawing/2014/main" id="{110416C6-1F55-2F17-6F4C-1A8F58973452}"/>
              </a:ext>
            </a:extLst>
          </p:cNvPr>
          <p:cNvSpPr/>
          <p:nvPr/>
        </p:nvSpPr>
        <p:spPr>
          <a:xfrm>
            <a:off x="533400" y="6741762"/>
            <a:ext cx="8248650" cy="2802288"/>
          </a:xfrm>
          <a:prstGeom prst="rect">
            <a:avLst/>
          </a:prstGeom>
          <a:solidFill>
            <a:srgbClr val="FEB4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7250" b="1" dirty="0">
                <a:solidFill>
                  <a:srgbClr val="F60E5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บักนัด</a:t>
            </a:r>
            <a:endParaRPr lang="en-US" sz="17250" b="1" dirty="0">
              <a:solidFill>
                <a:srgbClr val="F60E5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0" name="สี่เหลี่ยมผืนผ้า 9">
            <a:extLst>
              <a:ext uri="{FF2B5EF4-FFF2-40B4-BE49-F238E27FC236}">
                <a16:creationId xmlns:a16="http://schemas.microsoft.com/office/drawing/2014/main" id="{D94434CB-0E30-A8A0-37E4-51F1B26D6592}"/>
              </a:ext>
            </a:extLst>
          </p:cNvPr>
          <p:cNvSpPr/>
          <p:nvPr/>
        </p:nvSpPr>
        <p:spPr>
          <a:xfrm>
            <a:off x="9144000" y="6741762"/>
            <a:ext cx="8248650" cy="2764188"/>
          </a:xfrm>
          <a:prstGeom prst="rect">
            <a:avLst/>
          </a:prstGeom>
          <a:solidFill>
            <a:srgbClr val="98EB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725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หย่านัด</a:t>
            </a:r>
            <a:endParaRPr lang="en-US" sz="17250" b="1" dirty="0">
              <a:solidFill>
                <a:srgbClr val="00206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7" name="Picture 2" descr="สารสกัดจากสับปะรด (Pineapple enzyme) - creameryplus">
            <a:extLst>
              <a:ext uri="{FF2B5EF4-FFF2-40B4-BE49-F238E27FC236}">
                <a16:creationId xmlns:a16="http://schemas.microsoft.com/office/drawing/2014/main" id="{5114BE47-6D4F-F376-D972-F51C60DAA9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6693" y1="7960" x2="26693" y2="27363"/>
                        <a14:foregroundMark x1="94821" y1="26866" x2="63745" y2="37313"/>
                        <a14:foregroundMark x1="83665" y1="14925" x2="56574" y2="452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9762" y="216980"/>
            <a:ext cx="4408475" cy="3530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2902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 animBg="1"/>
      <p:bldP spid="3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t="-5123" r="-37931" b="-512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774182" y="221452"/>
            <a:ext cx="5013570" cy="8996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32"/>
              </a:lnSpc>
            </a:pPr>
            <a:r>
              <a:rPr lang="en-US" sz="5237" spc="513" dirty="0" err="1">
                <a:solidFill>
                  <a:srgbClr val="FF66C4"/>
                </a:solidFill>
                <a:latin typeface="Mali Bold"/>
                <a:ea typeface="Mali Bold"/>
                <a:cs typeface="Mali Bold"/>
                <a:sym typeface="Mali Bold"/>
              </a:rPr>
              <a:t>ภาษาถิ่น</a:t>
            </a:r>
            <a:endParaRPr lang="en-US" sz="5237" spc="513" dirty="0">
              <a:solidFill>
                <a:srgbClr val="FF66C4"/>
              </a:solidFill>
              <a:latin typeface="Mali Bold"/>
              <a:ea typeface="Mali Bold"/>
              <a:cs typeface="Mali Bold"/>
              <a:sym typeface="Mali Bold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0" y="167233"/>
            <a:ext cx="1908902" cy="1722935"/>
            <a:chOff x="0" y="0"/>
            <a:chExt cx="2545203" cy="2297246"/>
          </a:xfrm>
        </p:grpSpPr>
        <p:sp>
          <p:nvSpPr>
            <p:cNvPr id="5" name="Freeform 5"/>
            <p:cNvSpPr/>
            <p:nvPr/>
          </p:nvSpPr>
          <p:spPr>
            <a:xfrm rot="-1234673">
              <a:off x="916513" y="161881"/>
              <a:ext cx="1072141" cy="2011106"/>
            </a:xfrm>
            <a:custGeom>
              <a:avLst/>
              <a:gdLst/>
              <a:ahLst/>
              <a:cxnLst/>
              <a:rect l="l" t="t" r="r" b="b"/>
              <a:pathLst>
                <a:path w="1072141" h="2011106">
                  <a:moveTo>
                    <a:pt x="0" y="0"/>
                  </a:moveTo>
                  <a:lnTo>
                    <a:pt x="1072141" y="0"/>
                  </a:lnTo>
                  <a:lnTo>
                    <a:pt x="1072141" y="2011106"/>
                  </a:lnTo>
                  <a:lnTo>
                    <a:pt x="0" y="20111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1335301" y="1394996"/>
              <a:ext cx="352768" cy="508494"/>
            </a:xfrm>
            <a:custGeom>
              <a:avLst/>
              <a:gdLst/>
              <a:ahLst/>
              <a:cxnLst/>
              <a:rect l="l" t="t" r="r" b="b"/>
              <a:pathLst>
                <a:path w="352768" h="508494">
                  <a:moveTo>
                    <a:pt x="0" y="0"/>
                  </a:moveTo>
                  <a:lnTo>
                    <a:pt x="352768" y="0"/>
                  </a:lnTo>
                  <a:lnTo>
                    <a:pt x="352768" y="508494"/>
                  </a:lnTo>
                  <a:lnTo>
                    <a:pt x="0" y="5084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758236" y="0"/>
              <a:ext cx="352768" cy="508494"/>
            </a:xfrm>
            <a:custGeom>
              <a:avLst/>
              <a:gdLst/>
              <a:ahLst/>
              <a:cxnLst/>
              <a:rect l="l" t="t" r="r" b="b"/>
              <a:pathLst>
                <a:path w="352768" h="508494">
                  <a:moveTo>
                    <a:pt x="0" y="0"/>
                  </a:moveTo>
                  <a:lnTo>
                    <a:pt x="352768" y="0"/>
                  </a:lnTo>
                  <a:lnTo>
                    <a:pt x="352768" y="508494"/>
                  </a:lnTo>
                  <a:lnTo>
                    <a:pt x="0" y="5084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1452583" y="109322"/>
              <a:ext cx="352768" cy="508494"/>
            </a:xfrm>
            <a:custGeom>
              <a:avLst/>
              <a:gdLst/>
              <a:ahLst/>
              <a:cxnLst/>
              <a:rect l="l" t="t" r="r" b="b"/>
              <a:pathLst>
                <a:path w="352768" h="508494">
                  <a:moveTo>
                    <a:pt x="0" y="0"/>
                  </a:moveTo>
                  <a:lnTo>
                    <a:pt x="352768" y="0"/>
                  </a:lnTo>
                  <a:lnTo>
                    <a:pt x="352768" y="508494"/>
                  </a:lnTo>
                  <a:lnTo>
                    <a:pt x="0" y="5084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961627" y="717103"/>
              <a:ext cx="224297" cy="323311"/>
            </a:xfrm>
            <a:custGeom>
              <a:avLst/>
              <a:gdLst/>
              <a:ahLst/>
              <a:cxnLst/>
              <a:rect l="l" t="t" r="r" b="b"/>
              <a:pathLst>
                <a:path w="224297" h="323311">
                  <a:moveTo>
                    <a:pt x="0" y="0"/>
                  </a:moveTo>
                  <a:lnTo>
                    <a:pt x="224297" y="0"/>
                  </a:lnTo>
                  <a:lnTo>
                    <a:pt x="224297" y="323311"/>
                  </a:lnTo>
                  <a:lnTo>
                    <a:pt x="0" y="3233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89978"/>
              <a:ext cx="1033518" cy="1642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70"/>
                </a:lnSpc>
              </a:pPr>
              <a:r>
                <a:rPr lang="en-US" sz="764" spc="74">
                  <a:solidFill>
                    <a:srgbClr val="FF66C4"/>
                  </a:solidFill>
                  <a:latin typeface="Mali Bold"/>
                  <a:ea typeface="Mali Bold"/>
                  <a:cs typeface="Mali Bold"/>
                  <a:sym typeface="Mali Bold"/>
                </a:rPr>
                <a:t>เหนือ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511685" y="276672"/>
              <a:ext cx="1033518" cy="1642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70"/>
                </a:lnSpc>
              </a:pPr>
              <a:r>
                <a:rPr lang="en-US" sz="764" spc="74">
                  <a:solidFill>
                    <a:srgbClr val="00BF63"/>
                  </a:solidFill>
                  <a:latin typeface="Mali Bold"/>
                  <a:ea typeface="Mali Bold"/>
                  <a:cs typeface="Mali Bold"/>
                  <a:sym typeface="Mali Bold"/>
                </a:rPr>
                <a:t>อีสาน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210136" y="869233"/>
              <a:ext cx="1033518" cy="1640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70"/>
                </a:lnSpc>
              </a:pPr>
              <a:r>
                <a:rPr lang="en-US" sz="764" spc="74">
                  <a:solidFill>
                    <a:srgbClr val="FF3131"/>
                  </a:solidFill>
                  <a:latin typeface="Mali Bold"/>
                  <a:ea typeface="Mali Bold"/>
                  <a:cs typeface="Mali Bold"/>
                  <a:sym typeface="Mali Bold"/>
                </a:rPr>
                <a:t>กลาง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243655" y="1681376"/>
              <a:ext cx="1033518" cy="1640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70"/>
                </a:lnSpc>
              </a:pPr>
              <a:r>
                <a:rPr lang="en-US" sz="764" spc="74">
                  <a:solidFill>
                    <a:srgbClr val="004AAD"/>
                  </a:solidFill>
                  <a:latin typeface="Mali Bold"/>
                  <a:ea typeface="Mali Bold"/>
                  <a:cs typeface="Mali Bold"/>
                  <a:sym typeface="Mali Bold"/>
                </a:rPr>
                <a:t>ใต้</a:t>
              </a:r>
            </a:p>
          </p:txBody>
        </p:sp>
      </p:grpSp>
      <p:sp>
        <p:nvSpPr>
          <p:cNvPr id="14" name="Freeform 14"/>
          <p:cNvSpPr/>
          <p:nvPr/>
        </p:nvSpPr>
        <p:spPr>
          <a:xfrm>
            <a:off x="1648154" y="2120012"/>
            <a:ext cx="15611146" cy="7532378"/>
          </a:xfrm>
          <a:custGeom>
            <a:avLst/>
            <a:gdLst/>
            <a:ahLst/>
            <a:cxnLst/>
            <a:rect l="l" t="t" r="r" b="b"/>
            <a:pathLst>
              <a:path w="15611146" h="7532378">
                <a:moveTo>
                  <a:pt x="0" y="0"/>
                </a:moveTo>
                <a:lnTo>
                  <a:pt x="15611146" y="0"/>
                </a:lnTo>
                <a:lnTo>
                  <a:pt x="15611146" y="7532378"/>
                </a:lnTo>
                <a:lnTo>
                  <a:pt x="0" y="753237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3457730" y="3396769"/>
            <a:ext cx="3167779" cy="2126372"/>
          </a:xfrm>
          <a:custGeom>
            <a:avLst/>
            <a:gdLst/>
            <a:ahLst/>
            <a:cxnLst/>
            <a:rect l="l" t="t" r="r" b="b"/>
            <a:pathLst>
              <a:path w="3167779" h="2126372">
                <a:moveTo>
                  <a:pt x="0" y="0"/>
                </a:moveTo>
                <a:lnTo>
                  <a:pt x="3167779" y="0"/>
                </a:lnTo>
                <a:lnTo>
                  <a:pt x="3167779" y="2126371"/>
                </a:lnTo>
                <a:lnTo>
                  <a:pt x="0" y="212637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3942734" y="2271512"/>
            <a:ext cx="1820123" cy="3458667"/>
          </a:xfrm>
          <a:custGeom>
            <a:avLst/>
            <a:gdLst/>
            <a:ahLst/>
            <a:cxnLst/>
            <a:rect l="l" t="t" r="r" b="b"/>
            <a:pathLst>
              <a:path w="1820123" h="3458667">
                <a:moveTo>
                  <a:pt x="0" y="0"/>
                </a:moveTo>
                <a:lnTo>
                  <a:pt x="1820124" y="0"/>
                </a:lnTo>
                <a:lnTo>
                  <a:pt x="1820124" y="3458667"/>
                </a:lnTo>
                <a:lnTo>
                  <a:pt x="0" y="3458667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5486400" y="6365353"/>
            <a:ext cx="7315200" cy="1627632"/>
          </a:xfrm>
          <a:custGeom>
            <a:avLst/>
            <a:gdLst/>
            <a:ahLst/>
            <a:cxnLst/>
            <a:rect l="l" t="t" r="r" b="b"/>
            <a:pathLst>
              <a:path w="7315200" h="1627632">
                <a:moveTo>
                  <a:pt x="0" y="0"/>
                </a:moveTo>
                <a:lnTo>
                  <a:pt x="7315200" y="0"/>
                </a:lnTo>
                <a:lnTo>
                  <a:pt x="7315200" y="1627632"/>
                </a:lnTo>
                <a:lnTo>
                  <a:pt x="0" y="1627632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TextBox 18"/>
          <p:cNvSpPr txBox="1"/>
          <p:nvPr/>
        </p:nvSpPr>
        <p:spPr>
          <a:xfrm>
            <a:off x="1765172" y="1082990"/>
            <a:ext cx="2777250" cy="336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54"/>
              </a:lnSpc>
            </a:pPr>
            <a:r>
              <a:rPr lang="en-US" sz="1967" spc="192">
                <a:solidFill>
                  <a:srgbClr val="FF3131"/>
                </a:solidFill>
                <a:latin typeface="Mali Bold"/>
                <a:ea typeface="Mali Bold"/>
                <a:cs typeface="Mali Bold"/>
                <a:sym typeface="Mali Bold"/>
              </a:rPr>
              <a:t>วัฒนธรรมกับภาษา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6286681" y="5064830"/>
            <a:ext cx="6334092" cy="8213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02"/>
              </a:lnSpc>
            </a:pPr>
            <a:r>
              <a:rPr lang="en-US" sz="4787" spc="469" dirty="0" err="1">
                <a:solidFill>
                  <a:srgbClr val="FF3131"/>
                </a:solidFill>
                <a:latin typeface="Mali Bold"/>
                <a:ea typeface="Mali Bold"/>
                <a:cs typeface="Mali Bold"/>
                <a:sym typeface="Mali Bold"/>
              </a:rPr>
              <a:t>ภาษาถิ่น</a:t>
            </a:r>
            <a:endParaRPr lang="en-US" sz="4787" spc="469" dirty="0">
              <a:solidFill>
                <a:srgbClr val="FF3131"/>
              </a:solidFill>
              <a:latin typeface="Mali Bold"/>
              <a:ea typeface="Mali Bold"/>
              <a:cs typeface="Mali Bold"/>
              <a:sym typeface="Mali Bold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2147541" y="2753477"/>
            <a:ext cx="5788157" cy="4642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13"/>
              </a:lnSpc>
            </a:pPr>
            <a:r>
              <a:rPr lang="en-US" sz="2724" spc="266" dirty="0" err="1">
                <a:solidFill>
                  <a:srgbClr val="004AAD"/>
                </a:solidFill>
                <a:latin typeface="Mali Bold"/>
                <a:ea typeface="Mali Bold"/>
                <a:cs typeface="Mali Bold"/>
                <a:sym typeface="Mali Bold"/>
              </a:rPr>
              <a:t>มีผู้พูดจำนวนหลานล้านคน</a:t>
            </a:r>
            <a:endParaRPr lang="en-US" sz="2724" spc="266" dirty="0">
              <a:solidFill>
                <a:srgbClr val="004AAD"/>
              </a:solidFill>
              <a:latin typeface="Mali Bold"/>
              <a:ea typeface="Mali Bold"/>
              <a:cs typeface="Mali Bold"/>
              <a:sym typeface="Mali Bold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10768946" y="2753477"/>
            <a:ext cx="6347577" cy="4642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13"/>
              </a:lnSpc>
            </a:pPr>
            <a:r>
              <a:rPr lang="en-US" sz="2724" spc="266">
                <a:solidFill>
                  <a:srgbClr val="004AAD"/>
                </a:solidFill>
                <a:latin typeface="Mali Bold"/>
                <a:ea typeface="Mali Bold"/>
                <a:cs typeface="Mali Bold"/>
                <a:sym typeface="Mali Bold"/>
              </a:rPr>
              <a:t>มีคุณค่าในการสืบ ประวัติ ของคำ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4542422" y="8317844"/>
            <a:ext cx="10092587" cy="9404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13"/>
              </a:lnSpc>
            </a:pPr>
            <a:r>
              <a:rPr lang="en-US" sz="2724" spc="266" dirty="0" err="1">
                <a:solidFill>
                  <a:srgbClr val="004AAD"/>
                </a:solidFill>
                <a:latin typeface="Mali Bold"/>
                <a:ea typeface="Mali Bold"/>
                <a:cs typeface="Mali Bold"/>
                <a:sym typeface="Mali Bold"/>
              </a:rPr>
              <a:t>เป็นประโยชน์ในการสื่อสารกับคนในประเทศชาติ</a:t>
            </a:r>
            <a:r>
              <a:rPr lang="en-US" sz="2724" spc="266" dirty="0">
                <a:solidFill>
                  <a:srgbClr val="004AAD"/>
                </a:solidFill>
                <a:latin typeface="Mali Bold"/>
                <a:ea typeface="Mali Bold"/>
                <a:cs typeface="Mali Bold"/>
                <a:sym typeface="Mali Bold"/>
              </a:rPr>
              <a:t> </a:t>
            </a:r>
            <a:r>
              <a:rPr lang="en-US" sz="2724" spc="266" dirty="0" err="1">
                <a:solidFill>
                  <a:srgbClr val="004AAD"/>
                </a:solidFill>
                <a:latin typeface="Mali Bold"/>
                <a:ea typeface="Mali Bold"/>
                <a:cs typeface="Mali Bold"/>
                <a:sym typeface="Mali Bold"/>
              </a:rPr>
              <a:t>ทางสังคม</a:t>
            </a:r>
            <a:r>
              <a:rPr lang="en-US" sz="2724" spc="266" dirty="0">
                <a:solidFill>
                  <a:srgbClr val="004AAD"/>
                </a:solidFill>
                <a:latin typeface="Mali Bold"/>
                <a:ea typeface="Mali Bold"/>
                <a:cs typeface="Mali Bold"/>
                <a:sym typeface="Mali Bold"/>
              </a:rPr>
              <a:t> </a:t>
            </a:r>
            <a:r>
              <a:rPr lang="en-US" sz="2724" spc="266" dirty="0" err="1">
                <a:solidFill>
                  <a:srgbClr val="004AAD"/>
                </a:solidFill>
                <a:latin typeface="Mali Bold"/>
                <a:ea typeface="Mali Bold"/>
                <a:cs typeface="Mali Bold"/>
                <a:sym typeface="Mali Bold"/>
              </a:rPr>
              <a:t>เศรษฐกิจ</a:t>
            </a:r>
            <a:r>
              <a:rPr lang="en-US" sz="2724" spc="266" dirty="0">
                <a:solidFill>
                  <a:srgbClr val="004AAD"/>
                </a:solidFill>
                <a:latin typeface="Mali Bold"/>
                <a:ea typeface="Mali Bold"/>
                <a:cs typeface="Mali Bold"/>
                <a:sym typeface="Mali Bold"/>
              </a:rPr>
              <a:t> </a:t>
            </a:r>
            <a:r>
              <a:rPr lang="en-US" sz="2724" spc="266" dirty="0" err="1">
                <a:solidFill>
                  <a:srgbClr val="004AAD"/>
                </a:solidFill>
                <a:latin typeface="Mali Bold"/>
                <a:ea typeface="Mali Bold"/>
                <a:cs typeface="Mali Bold"/>
                <a:sym typeface="Mali Bold"/>
              </a:rPr>
              <a:t>และการเมือง</a:t>
            </a:r>
            <a:endParaRPr lang="en-US" sz="2724" spc="266" dirty="0">
              <a:solidFill>
                <a:srgbClr val="004AAD"/>
              </a:solidFill>
              <a:latin typeface="Mali Bold"/>
              <a:ea typeface="Mali Bold"/>
              <a:cs typeface="Mali Bold"/>
              <a:sym typeface="Mali Bold"/>
            </a:endParaRPr>
          </a:p>
        </p:txBody>
      </p:sp>
    </p:spTree>
  </p:cSld>
  <p:clrMapOvr>
    <a:masterClrMapping/>
  </p:clrMapOvr>
  <p:transition>
    <p:push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รูปภาพ 5" descr="รูปภาพประกอบด้วย เมฆ, ท้องฟ้า, มีสีสรร, สีน้ำเงิน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EB714F82-E990-1316-5362-D6A4E8F8D7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5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สี่เหลี่ยมผืนผ้า 3"/>
          <p:cNvSpPr/>
          <p:nvPr/>
        </p:nvSpPr>
        <p:spPr>
          <a:xfrm>
            <a:off x="533400" y="3780456"/>
            <a:ext cx="8248650" cy="2726088"/>
          </a:xfrm>
          <a:prstGeom prst="rect">
            <a:avLst/>
          </a:prstGeom>
          <a:solidFill>
            <a:srgbClr val="FDF2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725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โกหก</a:t>
            </a:r>
            <a:endParaRPr lang="en-US" sz="17250" b="1" dirty="0">
              <a:solidFill>
                <a:schemeClr val="accent2">
                  <a:lumMod val="5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" name="สี่เหลี่ยมผืนผ้า 1">
            <a:extLst>
              <a:ext uri="{FF2B5EF4-FFF2-40B4-BE49-F238E27FC236}">
                <a16:creationId xmlns:a16="http://schemas.microsoft.com/office/drawing/2014/main" id="{25C9C1B6-CEA3-4C81-300F-6C576E9EC1F8}"/>
              </a:ext>
            </a:extLst>
          </p:cNvPr>
          <p:cNvSpPr/>
          <p:nvPr/>
        </p:nvSpPr>
        <p:spPr>
          <a:xfrm>
            <a:off x="9144000" y="3742356"/>
            <a:ext cx="8248650" cy="272608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7250" b="1" dirty="0">
                <a:solidFill>
                  <a:schemeClr val="accent6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ขี้จุ๊</a:t>
            </a:r>
            <a:endParaRPr lang="en-US" sz="17250" b="1" dirty="0">
              <a:solidFill>
                <a:schemeClr val="accent6">
                  <a:lumMod val="5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" name="สี่เหลี่ยมผืนผ้า 2">
            <a:extLst>
              <a:ext uri="{FF2B5EF4-FFF2-40B4-BE49-F238E27FC236}">
                <a16:creationId xmlns:a16="http://schemas.microsoft.com/office/drawing/2014/main" id="{110416C6-1F55-2F17-6F4C-1A8F58973452}"/>
              </a:ext>
            </a:extLst>
          </p:cNvPr>
          <p:cNvSpPr/>
          <p:nvPr/>
        </p:nvSpPr>
        <p:spPr>
          <a:xfrm>
            <a:off x="533400" y="6741762"/>
            <a:ext cx="8248650" cy="2802288"/>
          </a:xfrm>
          <a:prstGeom prst="rect">
            <a:avLst/>
          </a:prstGeom>
          <a:solidFill>
            <a:srgbClr val="FEB4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7250" b="1" dirty="0">
                <a:solidFill>
                  <a:srgbClr val="F60E5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ขี้ตั๋ว</a:t>
            </a:r>
            <a:endParaRPr lang="en-US" sz="17250" b="1" dirty="0">
              <a:solidFill>
                <a:srgbClr val="F60E5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0" name="สี่เหลี่ยมผืนผ้า 9">
            <a:extLst>
              <a:ext uri="{FF2B5EF4-FFF2-40B4-BE49-F238E27FC236}">
                <a16:creationId xmlns:a16="http://schemas.microsoft.com/office/drawing/2014/main" id="{D94434CB-0E30-A8A0-37E4-51F1B26D6592}"/>
              </a:ext>
            </a:extLst>
          </p:cNvPr>
          <p:cNvSpPr/>
          <p:nvPr/>
        </p:nvSpPr>
        <p:spPr>
          <a:xfrm>
            <a:off x="9144000" y="6741762"/>
            <a:ext cx="8248650" cy="2764188"/>
          </a:xfrm>
          <a:prstGeom prst="rect">
            <a:avLst/>
          </a:prstGeom>
          <a:solidFill>
            <a:srgbClr val="98EB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725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ขี้หก</a:t>
            </a:r>
            <a:endParaRPr lang="en-US" sz="17250" b="1" dirty="0">
              <a:solidFill>
                <a:srgbClr val="00206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" name="AutoShape 2" descr="คนโกหก ภาพเวกเตอร์สต็อก คนโกหก ภาพประกอบที่ปลอดค่าลิขสิทธิ์ | Depositphotos">
            <a:extLst>
              <a:ext uri="{FF2B5EF4-FFF2-40B4-BE49-F238E27FC236}">
                <a16:creationId xmlns:a16="http://schemas.microsoft.com/office/drawing/2014/main" id="{4B90C09D-5A87-B71A-5C3F-84D7AB2AA8D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91600" y="49911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220" name="Picture 4" descr="จับโป๊ะคนโกหก 7 พฤติกรรมเหล่านี้พินอคคิโอเรียกพี่">
            <a:extLst>
              <a:ext uri="{FF2B5EF4-FFF2-40B4-BE49-F238E27FC236}">
                <a16:creationId xmlns:a16="http://schemas.microsoft.com/office/drawing/2014/main" id="{1227BF56-A698-70DD-F190-1088B1E1C0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36" b="96995" l="9938" r="89907">
                        <a14:foregroundMark x1="54193" y1="73770" x2="52640" y2="969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6736" y="-186951"/>
            <a:ext cx="6913864" cy="3929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5914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 animBg="1"/>
      <p:bldP spid="3" grpId="0" animBg="1"/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t="-5123" r="-37931" b="-512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774182" y="221452"/>
            <a:ext cx="5013570" cy="8996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32"/>
              </a:lnSpc>
            </a:pPr>
            <a:r>
              <a:rPr lang="en-US" sz="5237" spc="513">
                <a:solidFill>
                  <a:srgbClr val="FF66C4"/>
                </a:solidFill>
                <a:latin typeface="Mali Bold"/>
                <a:ea typeface="Mali Bold"/>
                <a:cs typeface="Mali Bold"/>
                <a:sym typeface="Mali Bold"/>
              </a:rPr>
              <a:t>ภาษาถิ่น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0" y="167233"/>
            <a:ext cx="1908902" cy="1722935"/>
            <a:chOff x="0" y="0"/>
            <a:chExt cx="2545203" cy="2297246"/>
          </a:xfrm>
        </p:grpSpPr>
        <p:sp>
          <p:nvSpPr>
            <p:cNvPr id="5" name="Freeform 5"/>
            <p:cNvSpPr/>
            <p:nvPr/>
          </p:nvSpPr>
          <p:spPr>
            <a:xfrm rot="-1234673">
              <a:off x="916513" y="161881"/>
              <a:ext cx="1072141" cy="2011106"/>
            </a:xfrm>
            <a:custGeom>
              <a:avLst/>
              <a:gdLst/>
              <a:ahLst/>
              <a:cxnLst/>
              <a:rect l="l" t="t" r="r" b="b"/>
              <a:pathLst>
                <a:path w="1072141" h="2011106">
                  <a:moveTo>
                    <a:pt x="0" y="0"/>
                  </a:moveTo>
                  <a:lnTo>
                    <a:pt x="1072141" y="0"/>
                  </a:lnTo>
                  <a:lnTo>
                    <a:pt x="1072141" y="2011106"/>
                  </a:lnTo>
                  <a:lnTo>
                    <a:pt x="0" y="20111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1335301" y="1394996"/>
              <a:ext cx="352768" cy="508494"/>
            </a:xfrm>
            <a:custGeom>
              <a:avLst/>
              <a:gdLst/>
              <a:ahLst/>
              <a:cxnLst/>
              <a:rect l="l" t="t" r="r" b="b"/>
              <a:pathLst>
                <a:path w="352768" h="508494">
                  <a:moveTo>
                    <a:pt x="0" y="0"/>
                  </a:moveTo>
                  <a:lnTo>
                    <a:pt x="352768" y="0"/>
                  </a:lnTo>
                  <a:lnTo>
                    <a:pt x="352768" y="508494"/>
                  </a:lnTo>
                  <a:lnTo>
                    <a:pt x="0" y="5084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758236" y="0"/>
              <a:ext cx="352768" cy="508494"/>
            </a:xfrm>
            <a:custGeom>
              <a:avLst/>
              <a:gdLst/>
              <a:ahLst/>
              <a:cxnLst/>
              <a:rect l="l" t="t" r="r" b="b"/>
              <a:pathLst>
                <a:path w="352768" h="508494">
                  <a:moveTo>
                    <a:pt x="0" y="0"/>
                  </a:moveTo>
                  <a:lnTo>
                    <a:pt x="352768" y="0"/>
                  </a:lnTo>
                  <a:lnTo>
                    <a:pt x="352768" y="508494"/>
                  </a:lnTo>
                  <a:lnTo>
                    <a:pt x="0" y="5084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1452583" y="109322"/>
              <a:ext cx="352768" cy="508494"/>
            </a:xfrm>
            <a:custGeom>
              <a:avLst/>
              <a:gdLst/>
              <a:ahLst/>
              <a:cxnLst/>
              <a:rect l="l" t="t" r="r" b="b"/>
              <a:pathLst>
                <a:path w="352768" h="508494">
                  <a:moveTo>
                    <a:pt x="0" y="0"/>
                  </a:moveTo>
                  <a:lnTo>
                    <a:pt x="352768" y="0"/>
                  </a:lnTo>
                  <a:lnTo>
                    <a:pt x="352768" y="508494"/>
                  </a:lnTo>
                  <a:lnTo>
                    <a:pt x="0" y="5084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961627" y="717103"/>
              <a:ext cx="224297" cy="323311"/>
            </a:xfrm>
            <a:custGeom>
              <a:avLst/>
              <a:gdLst/>
              <a:ahLst/>
              <a:cxnLst/>
              <a:rect l="l" t="t" r="r" b="b"/>
              <a:pathLst>
                <a:path w="224297" h="323311">
                  <a:moveTo>
                    <a:pt x="0" y="0"/>
                  </a:moveTo>
                  <a:lnTo>
                    <a:pt x="224297" y="0"/>
                  </a:lnTo>
                  <a:lnTo>
                    <a:pt x="224297" y="323311"/>
                  </a:lnTo>
                  <a:lnTo>
                    <a:pt x="0" y="3233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89978"/>
              <a:ext cx="1033518" cy="1642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70"/>
                </a:lnSpc>
              </a:pPr>
              <a:r>
                <a:rPr lang="en-US" sz="764" spc="74">
                  <a:solidFill>
                    <a:srgbClr val="FF66C4"/>
                  </a:solidFill>
                  <a:latin typeface="Mali Bold"/>
                  <a:ea typeface="Mali Bold"/>
                  <a:cs typeface="Mali Bold"/>
                  <a:sym typeface="Mali Bold"/>
                </a:rPr>
                <a:t>เหนือ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511685" y="276672"/>
              <a:ext cx="1033518" cy="1642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70"/>
                </a:lnSpc>
              </a:pPr>
              <a:r>
                <a:rPr lang="en-US" sz="764" spc="74">
                  <a:solidFill>
                    <a:srgbClr val="00BF63"/>
                  </a:solidFill>
                  <a:latin typeface="Mali Bold"/>
                  <a:ea typeface="Mali Bold"/>
                  <a:cs typeface="Mali Bold"/>
                  <a:sym typeface="Mali Bold"/>
                </a:rPr>
                <a:t>อีสาน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210136" y="869233"/>
              <a:ext cx="1033518" cy="1640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70"/>
                </a:lnSpc>
              </a:pPr>
              <a:r>
                <a:rPr lang="en-US" sz="764" spc="74">
                  <a:solidFill>
                    <a:srgbClr val="FF3131"/>
                  </a:solidFill>
                  <a:latin typeface="Mali Bold"/>
                  <a:ea typeface="Mali Bold"/>
                  <a:cs typeface="Mali Bold"/>
                  <a:sym typeface="Mali Bold"/>
                </a:rPr>
                <a:t>กลาง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243655" y="1681376"/>
              <a:ext cx="1033518" cy="1640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70"/>
                </a:lnSpc>
              </a:pPr>
              <a:r>
                <a:rPr lang="en-US" sz="764" spc="74">
                  <a:solidFill>
                    <a:srgbClr val="004AAD"/>
                  </a:solidFill>
                  <a:latin typeface="Mali Bold"/>
                  <a:ea typeface="Mali Bold"/>
                  <a:cs typeface="Mali Bold"/>
                  <a:sym typeface="Mali Bold"/>
                </a:rPr>
                <a:t>ใต้</a:t>
              </a:r>
            </a:p>
          </p:txBody>
        </p:sp>
      </p:grpSp>
      <p:sp>
        <p:nvSpPr>
          <p:cNvPr id="14" name="Freeform 14"/>
          <p:cNvSpPr/>
          <p:nvPr/>
        </p:nvSpPr>
        <p:spPr>
          <a:xfrm>
            <a:off x="1648154" y="2120012"/>
            <a:ext cx="15611146" cy="7532378"/>
          </a:xfrm>
          <a:custGeom>
            <a:avLst/>
            <a:gdLst/>
            <a:ahLst/>
            <a:cxnLst/>
            <a:rect l="l" t="t" r="r" b="b"/>
            <a:pathLst>
              <a:path w="15611146" h="7532378">
                <a:moveTo>
                  <a:pt x="0" y="0"/>
                </a:moveTo>
                <a:lnTo>
                  <a:pt x="15611146" y="0"/>
                </a:lnTo>
                <a:lnTo>
                  <a:pt x="15611146" y="7532378"/>
                </a:lnTo>
                <a:lnTo>
                  <a:pt x="0" y="753237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3464637" y="5160008"/>
            <a:ext cx="2155568" cy="2653007"/>
          </a:xfrm>
          <a:custGeom>
            <a:avLst/>
            <a:gdLst/>
            <a:ahLst/>
            <a:cxnLst/>
            <a:rect l="l" t="t" r="r" b="b"/>
            <a:pathLst>
              <a:path w="2155568" h="2653007">
                <a:moveTo>
                  <a:pt x="0" y="0"/>
                </a:moveTo>
                <a:lnTo>
                  <a:pt x="2155569" y="0"/>
                </a:lnTo>
                <a:lnTo>
                  <a:pt x="2155569" y="2653008"/>
                </a:lnTo>
                <a:lnTo>
                  <a:pt x="0" y="265300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-4922369">
            <a:off x="7600645" y="4429112"/>
            <a:ext cx="2870073" cy="4114800"/>
          </a:xfrm>
          <a:custGeom>
            <a:avLst/>
            <a:gdLst/>
            <a:ahLst/>
            <a:cxnLst/>
            <a:rect l="l" t="t" r="r" b="b"/>
            <a:pathLst>
              <a:path w="2870073" h="4114800">
                <a:moveTo>
                  <a:pt x="0" y="0"/>
                </a:moveTo>
                <a:lnTo>
                  <a:pt x="2870073" y="0"/>
                </a:lnTo>
                <a:lnTo>
                  <a:pt x="287007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TextBox 17"/>
          <p:cNvSpPr txBox="1"/>
          <p:nvPr/>
        </p:nvSpPr>
        <p:spPr>
          <a:xfrm>
            <a:off x="1765172" y="1082990"/>
            <a:ext cx="2777250" cy="336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54"/>
              </a:lnSpc>
            </a:pPr>
            <a:r>
              <a:rPr lang="en-US" sz="1967" spc="192">
                <a:solidFill>
                  <a:srgbClr val="FF3131"/>
                </a:solidFill>
                <a:latin typeface="Mali Bold"/>
                <a:ea typeface="Mali Bold"/>
                <a:cs typeface="Mali Bold"/>
                <a:sym typeface="Mali Bold"/>
              </a:rPr>
              <a:t>วัฒนธรรมกับภาษา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9144000" y="691494"/>
            <a:ext cx="8105741" cy="10435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77"/>
              </a:lnSpc>
            </a:pPr>
            <a:r>
              <a:rPr lang="en-US" sz="6126" spc="600">
                <a:solidFill>
                  <a:srgbClr val="000000"/>
                </a:solidFill>
                <a:latin typeface="Mali Bold"/>
                <a:ea typeface="Mali Bold"/>
                <a:cs typeface="Mali Bold"/>
                <a:sym typeface="Mali Bold"/>
              </a:rPr>
              <a:t>กิจกรรม&amp;นำเสนอ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765172" y="2383907"/>
            <a:ext cx="15175401" cy="21010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7"/>
              </a:lnSpc>
            </a:pPr>
            <a:r>
              <a:rPr lang="en-US" sz="3998" spc="391">
                <a:solidFill>
                  <a:srgbClr val="004AAD"/>
                </a:solidFill>
                <a:latin typeface="Mali Bold"/>
                <a:ea typeface="Mali Bold"/>
                <a:cs typeface="Mali Bold"/>
                <a:sym typeface="Mali Bold"/>
              </a:rPr>
              <a:t>ให้นักเรียนค้นหาคำภาษาถิ่น ๔ ถิ่นมา ๑ คำ จัดทำการ์ดคำภาษาถิ่น โดยพับกระดาษเป็น ๔ ส่วน ด้านหน้าเขียนคำภาษากลาง ด้านหลังเขียนเปนภาษาถิ่นต่าง ๆ 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908902" y="8574849"/>
            <a:ext cx="15175401" cy="6834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7"/>
              </a:lnSpc>
            </a:pPr>
            <a:r>
              <a:rPr lang="en-US" sz="3998" spc="391">
                <a:solidFill>
                  <a:srgbClr val="004AAD"/>
                </a:solidFill>
                <a:latin typeface="Mali Bold"/>
                <a:ea typeface="Mali Bold"/>
                <a:cs typeface="Mali Bold"/>
                <a:sym typeface="Mali Bold"/>
              </a:rPr>
              <a:t>จากนั้นคาบหน้าออกมานำเสนอหน้าชั้นเรียน</a:t>
            </a:r>
          </a:p>
        </p:txBody>
      </p:sp>
      <p:sp>
        <p:nvSpPr>
          <p:cNvPr id="21" name="Freeform 21"/>
          <p:cNvSpPr/>
          <p:nvPr/>
        </p:nvSpPr>
        <p:spPr>
          <a:xfrm rot="-5846895">
            <a:off x="11671943" y="4412604"/>
            <a:ext cx="2870073" cy="4114800"/>
          </a:xfrm>
          <a:custGeom>
            <a:avLst/>
            <a:gdLst/>
            <a:ahLst/>
            <a:cxnLst/>
            <a:rect l="l" t="t" r="r" b="b"/>
            <a:pathLst>
              <a:path w="2870073" h="4114800">
                <a:moveTo>
                  <a:pt x="0" y="0"/>
                </a:moveTo>
                <a:lnTo>
                  <a:pt x="2870073" y="0"/>
                </a:lnTo>
                <a:lnTo>
                  <a:pt x="287007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22" name="TextBox 22"/>
          <p:cNvSpPr txBox="1"/>
          <p:nvPr/>
        </p:nvSpPr>
        <p:spPr>
          <a:xfrm rot="-460499">
            <a:off x="11427228" y="5869417"/>
            <a:ext cx="3344413" cy="1078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17"/>
              </a:lnSpc>
            </a:pPr>
            <a:r>
              <a:rPr lang="en-US" sz="6298" spc="617">
                <a:solidFill>
                  <a:srgbClr val="000000"/>
                </a:solidFill>
                <a:latin typeface="Mali Bold"/>
                <a:ea typeface="Mali Bold"/>
                <a:cs typeface="Mali Bold"/>
                <a:sym typeface="Mali Bold"/>
              </a:rPr>
              <a:t>บักนัด</a:t>
            </a:r>
          </a:p>
        </p:txBody>
      </p:sp>
      <p:sp>
        <p:nvSpPr>
          <p:cNvPr id="23" name="TextBox 23"/>
          <p:cNvSpPr txBox="1"/>
          <p:nvPr/>
        </p:nvSpPr>
        <p:spPr>
          <a:xfrm rot="430585">
            <a:off x="7430801" y="5993978"/>
            <a:ext cx="3221368" cy="8905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47"/>
              </a:lnSpc>
            </a:pPr>
            <a:r>
              <a:rPr lang="en-US" sz="5248" spc="514">
                <a:solidFill>
                  <a:srgbClr val="000000"/>
                </a:solidFill>
                <a:latin typeface="Mali Bold"/>
                <a:ea typeface="Mali Bold"/>
                <a:cs typeface="Mali Bold"/>
                <a:sym typeface="Mali Bold"/>
              </a:rPr>
              <a:t>สับปะรด</a:t>
            </a:r>
          </a:p>
        </p:txBody>
      </p:sp>
    </p:spTree>
  </p:cSld>
  <p:clrMapOvr>
    <a:masterClrMapping/>
  </p:clrMapOvr>
  <p:transition>
    <p:push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t="-5123" r="-37931" b="-512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774182" y="221452"/>
            <a:ext cx="5013570" cy="8996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32"/>
              </a:lnSpc>
            </a:pPr>
            <a:r>
              <a:rPr lang="en-US" sz="5237" spc="513">
                <a:solidFill>
                  <a:srgbClr val="FF66C4"/>
                </a:solidFill>
                <a:latin typeface="Mali Bold"/>
                <a:ea typeface="Mali Bold"/>
                <a:cs typeface="Mali Bold"/>
                <a:sym typeface="Mali Bold"/>
              </a:rPr>
              <a:t>ภาษาถิ่น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0" y="167233"/>
            <a:ext cx="1908902" cy="1722935"/>
            <a:chOff x="0" y="0"/>
            <a:chExt cx="2545203" cy="2297246"/>
          </a:xfrm>
        </p:grpSpPr>
        <p:sp>
          <p:nvSpPr>
            <p:cNvPr id="5" name="Freeform 5"/>
            <p:cNvSpPr/>
            <p:nvPr/>
          </p:nvSpPr>
          <p:spPr>
            <a:xfrm rot="-1234673">
              <a:off x="916513" y="161881"/>
              <a:ext cx="1072141" cy="2011106"/>
            </a:xfrm>
            <a:custGeom>
              <a:avLst/>
              <a:gdLst/>
              <a:ahLst/>
              <a:cxnLst/>
              <a:rect l="l" t="t" r="r" b="b"/>
              <a:pathLst>
                <a:path w="1072141" h="2011106">
                  <a:moveTo>
                    <a:pt x="0" y="0"/>
                  </a:moveTo>
                  <a:lnTo>
                    <a:pt x="1072141" y="0"/>
                  </a:lnTo>
                  <a:lnTo>
                    <a:pt x="1072141" y="2011106"/>
                  </a:lnTo>
                  <a:lnTo>
                    <a:pt x="0" y="20111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1335301" y="1394996"/>
              <a:ext cx="352768" cy="508494"/>
            </a:xfrm>
            <a:custGeom>
              <a:avLst/>
              <a:gdLst/>
              <a:ahLst/>
              <a:cxnLst/>
              <a:rect l="l" t="t" r="r" b="b"/>
              <a:pathLst>
                <a:path w="352768" h="508494">
                  <a:moveTo>
                    <a:pt x="0" y="0"/>
                  </a:moveTo>
                  <a:lnTo>
                    <a:pt x="352768" y="0"/>
                  </a:lnTo>
                  <a:lnTo>
                    <a:pt x="352768" y="508494"/>
                  </a:lnTo>
                  <a:lnTo>
                    <a:pt x="0" y="5084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758236" y="0"/>
              <a:ext cx="352768" cy="508494"/>
            </a:xfrm>
            <a:custGeom>
              <a:avLst/>
              <a:gdLst/>
              <a:ahLst/>
              <a:cxnLst/>
              <a:rect l="l" t="t" r="r" b="b"/>
              <a:pathLst>
                <a:path w="352768" h="508494">
                  <a:moveTo>
                    <a:pt x="0" y="0"/>
                  </a:moveTo>
                  <a:lnTo>
                    <a:pt x="352768" y="0"/>
                  </a:lnTo>
                  <a:lnTo>
                    <a:pt x="352768" y="508494"/>
                  </a:lnTo>
                  <a:lnTo>
                    <a:pt x="0" y="5084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1452583" y="109322"/>
              <a:ext cx="352768" cy="508494"/>
            </a:xfrm>
            <a:custGeom>
              <a:avLst/>
              <a:gdLst/>
              <a:ahLst/>
              <a:cxnLst/>
              <a:rect l="l" t="t" r="r" b="b"/>
              <a:pathLst>
                <a:path w="352768" h="508494">
                  <a:moveTo>
                    <a:pt x="0" y="0"/>
                  </a:moveTo>
                  <a:lnTo>
                    <a:pt x="352768" y="0"/>
                  </a:lnTo>
                  <a:lnTo>
                    <a:pt x="352768" y="508494"/>
                  </a:lnTo>
                  <a:lnTo>
                    <a:pt x="0" y="5084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961627" y="717103"/>
              <a:ext cx="224297" cy="323311"/>
            </a:xfrm>
            <a:custGeom>
              <a:avLst/>
              <a:gdLst/>
              <a:ahLst/>
              <a:cxnLst/>
              <a:rect l="l" t="t" r="r" b="b"/>
              <a:pathLst>
                <a:path w="224297" h="323311">
                  <a:moveTo>
                    <a:pt x="0" y="0"/>
                  </a:moveTo>
                  <a:lnTo>
                    <a:pt x="224297" y="0"/>
                  </a:lnTo>
                  <a:lnTo>
                    <a:pt x="224297" y="323311"/>
                  </a:lnTo>
                  <a:lnTo>
                    <a:pt x="0" y="3233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89978"/>
              <a:ext cx="1033518" cy="1642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70"/>
                </a:lnSpc>
              </a:pPr>
              <a:r>
                <a:rPr lang="en-US" sz="764" spc="74">
                  <a:solidFill>
                    <a:srgbClr val="FF66C4"/>
                  </a:solidFill>
                  <a:latin typeface="Mali Bold"/>
                  <a:ea typeface="Mali Bold"/>
                  <a:cs typeface="Mali Bold"/>
                  <a:sym typeface="Mali Bold"/>
                </a:rPr>
                <a:t>เหนือ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511685" y="276672"/>
              <a:ext cx="1033518" cy="1642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70"/>
                </a:lnSpc>
              </a:pPr>
              <a:r>
                <a:rPr lang="en-US" sz="764" spc="74">
                  <a:solidFill>
                    <a:srgbClr val="00BF63"/>
                  </a:solidFill>
                  <a:latin typeface="Mali Bold"/>
                  <a:ea typeface="Mali Bold"/>
                  <a:cs typeface="Mali Bold"/>
                  <a:sym typeface="Mali Bold"/>
                </a:rPr>
                <a:t>อีสาน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210136" y="869233"/>
              <a:ext cx="1033518" cy="1640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70"/>
                </a:lnSpc>
              </a:pPr>
              <a:r>
                <a:rPr lang="en-US" sz="764" spc="74">
                  <a:solidFill>
                    <a:srgbClr val="FF3131"/>
                  </a:solidFill>
                  <a:latin typeface="Mali Bold"/>
                  <a:ea typeface="Mali Bold"/>
                  <a:cs typeface="Mali Bold"/>
                  <a:sym typeface="Mali Bold"/>
                </a:rPr>
                <a:t>กลาง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243655" y="1681376"/>
              <a:ext cx="1033518" cy="1640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70"/>
                </a:lnSpc>
              </a:pPr>
              <a:r>
                <a:rPr lang="en-US" sz="764" spc="74">
                  <a:solidFill>
                    <a:srgbClr val="004AAD"/>
                  </a:solidFill>
                  <a:latin typeface="Mali Bold"/>
                  <a:ea typeface="Mali Bold"/>
                  <a:cs typeface="Mali Bold"/>
                  <a:sym typeface="Mali Bold"/>
                </a:rPr>
                <a:t>ใต้</a:t>
              </a:r>
            </a:p>
          </p:txBody>
        </p:sp>
      </p:grpSp>
      <p:sp>
        <p:nvSpPr>
          <p:cNvPr id="14" name="Freeform 14"/>
          <p:cNvSpPr/>
          <p:nvPr/>
        </p:nvSpPr>
        <p:spPr>
          <a:xfrm>
            <a:off x="1648154" y="2120012"/>
            <a:ext cx="15611146" cy="7532378"/>
          </a:xfrm>
          <a:custGeom>
            <a:avLst/>
            <a:gdLst/>
            <a:ahLst/>
            <a:cxnLst/>
            <a:rect l="l" t="t" r="r" b="b"/>
            <a:pathLst>
              <a:path w="15611146" h="7532378">
                <a:moveTo>
                  <a:pt x="0" y="0"/>
                </a:moveTo>
                <a:lnTo>
                  <a:pt x="15611146" y="0"/>
                </a:lnTo>
                <a:lnTo>
                  <a:pt x="15611146" y="7532378"/>
                </a:lnTo>
                <a:lnTo>
                  <a:pt x="0" y="753237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6"/>
          <p:cNvSpPr txBox="1"/>
          <p:nvPr/>
        </p:nvSpPr>
        <p:spPr>
          <a:xfrm>
            <a:off x="1765172" y="1082990"/>
            <a:ext cx="2777250" cy="336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54"/>
              </a:lnSpc>
            </a:pPr>
            <a:r>
              <a:rPr lang="en-US" sz="1967" spc="192">
                <a:solidFill>
                  <a:srgbClr val="FF3131"/>
                </a:solidFill>
                <a:latin typeface="Mali Bold"/>
                <a:ea typeface="Mali Bold"/>
                <a:cs typeface="Mali Bold"/>
                <a:sym typeface="Mali Bold"/>
              </a:rPr>
              <a:t>วัฒนธรรมกับภาษา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927077" y="2440692"/>
            <a:ext cx="15053299" cy="10072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20"/>
              </a:lnSpc>
            </a:pPr>
            <a:r>
              <a:rPr lang="th-TH" sz="2943" spc="288" dirty="0">
                <a:solidFill>
                  <a:srgbClr val="000000"/>
                </a:solidFill>
                <a:latin typeface="Mali Bold"/>
                <a:ea typeface="Mali Bold"/>
                <a:cs typeface="Mali Bold"/>
                <a:sym typeface="Mali Bold"/>
              </a:rPr>
              <a:t>ภาษาถิ่น</a:t>
            </a:r>
            <a:r>
              <a:rPr lang="th-TH" sz="2943" spc="288" dirty="0">
                <a:solidFill>
                  <a:srgbClr val="00B0F0"/>
                </a:solidFill>
                <a:latin typeface="Mali Bold"/>
                <a:ea typeface="Mali Bold"/>
                <a:cs typeface="Mali Bold"/>
                <a:sym typeface="Mali Bold"/>
              </a:rPr>
              <a:t>แสดงให้เห็นถึงประวัติศาสตร์ของการใช้ถ้อยคำ</a:t>
            </a:r>
            <a:r>
              <a:rPr lang="th-TH" sz="2943" spc="288" dirty="0">
                <a:solidFill>
                  <a:srgbClr val="000000"/>
                </a:solidFill>
                <a:latin typeface="Mali Bold"/>
                <a:ea typeface="Mali Bold"/>
                <a:cs typeface="Mali Bold"/>
                <a:sym typeface="Mali Bold"/>
              </a:rPr>
              <a:t> คนไทยในสมัยสุโขทัยเรียกผลไม้ขึ้นต้นว่า หมาก แต่ปัจจุบันใช้หมากในบางพื้นที่เท่านั้น</a:t>
            </a:r>
            <a:endParaRPr lang="en-US" sz="2943" spc="288" dirty="0">
              <a:solidFill>
                <a:srgbClr val="000000"/>
              </a:solidFill>
              <a:latin typeface="Mali Bold"/>
              <a:ea typeface="Mali Bold"/>
              <a:cs typeface="Mali Bold"/>
              <a:sym typeface="Mali Bold"/>
            </a:endParaRPr>
          </a:p>
        </p:txBody>
      </p:sp>
      <p:pic>
        <p:nvPicPr>
          <p:cNvPr id="1026" name="Picture 2" descr="ศิลาจารึกหลักที่ ๑ พ่อขุนรามคำแหง">
            <a:extLst>
              <a:ext uri="{FF2B5EF4-FFF2-40B4-BE49-F238E27FC236}">
                <a16:creationId xmlns:a16="http://schemas.microsoft.com/office/drawing/2014/main" id="{C57BE402-F743-0155-6118-AAC5DEDDDB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4148252"/>
            <a:ext cx="3066997" cy="4610100"/>
          </a:xfrm>
          <a:prstGeom prst="rect">
            <a:avLst/>
          </a:prstGeom>
          <a:noFill/>
          <a:effectLst>
            <a:innerShdw blurRad="63500" dist="508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18">
            <a:extLst>
              <a:ext uri="{FF2B5EF4-FFF2-40B4-BE49-F238E27FC236}">
                <a16:creationId xmlns:a16="http://schemas.microsoft.com/office/drawing/2014/main" id="{46CA2B39-BF44-6AED-1199-78D15F9B6BFA}"/>
              </a:ext>
            </a:extLst>
          </p:cNvPr>
          <p:cNvSpPr txBox="1"/>
          <p:nvPr/>
        </p:nvSpPr>
        <p:spPr>
          <a:xfrm>
            <a:off x="6096001" y="4639868"/>
            <a:ext cx="9982200" cy="31104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120"/>
              </a:lnSpc>
            </a:pPr>
            <a:r>
              <a:rPr lang="th-TH" sz="2943" spc="288" dirty="0">
                <a:solidFill>
                  <a:srgbClr val="000000"/>
                </a:solidFill>
                <a:latin typeface="Mali Bold"/>
                <a:ea typeface="Mali Bold"/>
                <a:cs typeface="Mali Bold"/>
                <a:sym typeface="Mali Bold"/>
              </a:rPr>
              <a:t>ศิลาจารึกหลักที่ ๑ ของพ่อขุนรามคำแหง ระบุว่า</a:t>
            </a:r>
          </a:p>
          <a:p>
            <a:pPr algn="l">
              <a:lnSpc>
                <a:spcPts val="4120"/>
              </a:lnSpc>
            </a:pPr>
            <a:r>
              <a:rPr lang="th-TH" sz="2943" spc="288" dirty="0">
                <a:solidFill>
                  <a:srgbClr val="FF0000"/>
                </a:solidFill>
                <a:latin typeface="Mali Bold"/>
                <a:ea typeface="Mali Bold"/>
                <a:cs typeface="Mali Bold"/>
                <a:sym typeface="Mali Bold"/>
              </a:rPr>
              <a:t>“กูได้หมากส้มหมากหวาน อันใดอร่อยกินดู</a:t>
            </a:r>
          </a:p>
          <a:p>
            <a:pPr algn="l">
              <a:lnSpc>
                <a:spcPts val="4120"/>
              </a:lnSpc>
            </a:pPr>
            <a:r>
              <a:rPr lang="th-TH" sz="2943" spc="288" dirty="0">
                <a:solidFill>
                  <a:srgbClr val="FF0000"/>
                </a:solidFill>
                <a:latin typeface="Mali Bold"/>
                <a:ea typeface="Mali Bold"/>
                <a:cs typeface="Mali Bold"/>
                <a:sym typeface="Mali Bold"/>
              </a:rPr>
              <a:t>กูเอามาแก่พ่อกู”</a:t>
            </a:r>
          </a:p>
          <a:p>
            <a:pPr algn="l">
              <a:lnSpc>
                <a:spcPts val="4120"/>
              </a:lnSpc>
            </a:pPr>
            <a:endParaRPr lang="th-TH" sz="2943" spc="288" dirty="0">
              <a:solidFill>
                <a:srgbClr val="FF0000"/>
              </a:solidFill>
              <a:latin typeface="Mali Bold"/>
              <a:ea typeface="Mali Bold"/>
              <a:cs typeface="Mali Bold"/>
              <a:sym typeface="Mali Bold"/>
            </a:endParaRPr>
          </a:p>
          <a:p>
            <a:pPr algn="l">
              <a:lnSpc>
                <a:spcPts val="4120"/>
              </a:lnSpc>
            </a:pPr>
            <a:r>
              <a:rPr lang="th-TH" sz="2943" spc="288" dirty="0">
                <a:latin typeface="Mali Bold"/>
                <a:ea typeface="Mali Bold"/>
                <a:cs typeface="Mali Bold"/>
                <a:sym typeface="Mali Bold"/>
              </a:rPr>
              <a:t>ปัจจุบันมีภาคอีสานที่ยังเรียก </a:t>
            </a:r>
          </a:p>
          <a:p>
            <a:pPr algn="l">
              <a:lnSpc>
                <a:spcPts val="4120"/>
              </a:lnSpc>
            </a:pPr>
            <a:r>
              <a:rPr lang="th-TH" sz="2943" spc="288" dirty="0">
                <a:latin typeface="Mali Bold"/>
                <a:ea typeface="Mali Bold"/>
                <a:cs typeface="Mali Bold"/>
                <a:sym typeface="Mali Bold"/>
              </a:rPr>
              <a:t>มะละกอ ว่า </a:t>
            </a:r>
            <a:r>
              <a:rPr lang="th-TH" sz="2943" spc="288" dirty="0">
                <a:solidFill>
                  <a:srgbClr val="FF0000"/>
                </a:solidFill>
                <a:latin typeface="Mali Bold"/>
                <a:ea typeface="Mali Bold"/>
                <a:cs typeface="Mali Bold"/>
                <a:sym typeface="Mali Bold"/>
              </a:rPr>
              <a:t>หมาก</a:t>
            </a:r>
            <a:r>
              <a:rPr lang="th-TH" sz="2943" spc="288" dirty="0" err="1">
                <a:solidFill>
                  <a:srgbClr val="FF0000"/>
                </a:solidFill>
                <a:latin typeface="Mali Bold"/>
                <a:ea typeface="Mali Bold"/>
                <a:cs typeface="Mali Bold"/>
                <a:sym typeface="Mali Bold"/>
              </a:rPr>
              <a:t>หุ่ง</a:t>
            </a:r>
            <a:endParaRPr lang="en-US" sz="2943" spc="288" dirty="0">
              <a:solidFill>
                <a:srgbClr val="FF0000"/>
              </a:solidFill>
              <a:latin typeface="Mali Bold"/>
              <a:ea typeface="Mali Bold"/>
              <a:cs typeface="Mali Bold"/>
              <a:sym typeface="Mali Bold"/>
            </a:endParaRPr>
          </a:p>
        </p:txBody>
      </p:sp>
    </p:spTree>
    <p:extLst>
      <p:ext uri="{BB962C8B-B14F-4D97-AF65-F5344CB8AC3E}">
        <p14:creationId xmlns:p14="http://schemas.microsoft.com/office/powerpoint/2010/main" val="3216456840"/>
      </p:ext>
    </p:extLst>
  </p:cSld>
  <p:clrMapOvr>
    <a:masterClrMapping/>
  </p:clrMapOvr>
  <p:transition>
    <p:push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t="-5123" r="-37931" b="-512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774182" y="221452"/>
            <a:ext cx="5013570" cy="8996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32"/>
              </a:lnSpc>
            </a:pPr>
            <a:r>
              <a:rPr lang="en-US" sz="5237" spc="513">
                <a:solidFill>
                  <a:srgbClr val="FF66C4"/>
                </a:solidFill>
                <a:latin typeface="Mali Bold"/>
                <a:ea typeface="Mali Bold"/>
                <a:cs typeface="Mali Bold"/>
                <a:sym typeface="Mali Bold"/>
              </a:rPr>
              <a:t>ภาษาถิ่น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0" y="167233"/>
            <a:ext cx="1908902" cy="1722935"/>
            <a:chOff x="0" y="0"/>
            <a:chExt cx="2545203" cy="2297246"/>
          </a:xfrm>
        </p:grpSpPr>
        <p:sp>
          <p:nvSpPr>
            <p:cNvPr id="5" name="Freeform 5"/>
            <p:cNvSpPr/>
            <p:nvPr/>
          </p:nvSpPr>
          <p:spPr>
            <a:xfrm rot="-1234673">
              <a:off x="916513" y="161881"/>
              <a:ext cx="1072141" cy="2011106"/>
            </a:xfrm>
            <a:custGeom>
              <a:avLst/>
              <a:gdLst/>
              <a:ahLst/>
              <a:cxnLst/>
              <a:rect l="l" t="t" r="r" b="b"/>
              <a:pathLst>
                <a:path w="1072141" h="2011106">
                  <a:moveTo>
                    <a:pt x="0" y="0"/>
                  </a:moveTo>
                  <a:lnTo>
                    <a:pt x="1072141" y="0"/>
                  </a:lnTo>
                  <a:lnTo>
                    <a:pt x="1072141" y="2011106"/>
                  </a:lnTo>
                  <a:lnTo>
                    <a:pt x="0" y="20111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1335301" y="1394996"/>
              <a:ext cx="352768" cy="508494"/>
            </a:xfrm>
            <a:custGeom>
              <a:avLst/>
              <a:gdLst/>
              <a:ahLst/>
              <a:cxnLst/>
              <a:rect l="l" t="t" r="r" b="b"/>
              <a:pathLst>
                <a:path w="352768" h="508494">
                  <a:moveTo>
                    <a:pt x="0" y="0"/>
                  </a:moveTo>
                  <a:lnTo>
                    <a:pt x="352768" y="0"/>
                  </a:lnTo>
                  <a:lnTo>
                    <a:pt x="352768" y="508494"/>
                  </a:lnTo>
                  <a:lnTo>
                    <a:pt x="0" y="5084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758236" y="0"/>
              <a:ext cx="352768" cy="508494"/>
            </a:xfrm>
            <a:custGeom>
              <a:avLst/>
              <a:gdLst/>
              <a:ahLst/>
              <a:cxnLst/>
              <a:rect l="l" t="t" r="r" b="b"/>
              <a:pathLst>
                <a:path w="352768" h="508494">
                  <a:moveTo>
                    <a:pt x="0" y="0"/>
                  </a:moveTo>
                  <a:lnTo>
                    <a:pt x="352768" y="0"/>
                  </a:lnTo>
                  <a:lnTo>
                    <a:pt x="352768" y="508494"/>
                  </a:lnTo>
                  <a:lnTo>
                    <a:pt x="0" y="5084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1452583" y="109322"/>
              <a:ext cx="352768" cy="508494"/>
            </a:xfrm>
            <a:custGeom>
              <a:avLst/>
              <a:gdLst/>
              <a:ahLst/>
              <a:cxnLst/>
              <a:rect l="l" t="t" r="r" b="b"/>
              <a:pathLst>
                <a:path w="352768" h="508494">
                  <a:moveTo>
                    <a:pt x="0" y="0"/>
                  </a:moveTo>
                  <a:lnTo>
                    <a:pt x="352768" y="0"/>
                  </a:lnTo>
                  <a:lnTo>
                    <a:pt x="352768" y="508494"/>
                  </a:lnTo>
                  <a:lnTo>
                    <a:pt x="0" y="5084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961627" y="717103"/>
              <a:ext cx="224297" cy="323311"/>
            </a:xfrm>
            <a:custGeom>
              <a:avLst/>
              <a:gdLst/>
              <a:ahLst/>
              <a:cxnLst/>
              <a:rect l="l" t="t" r="r" b="b"/>
              <a:pathLst>
                <a:path w="224297" h="323311">
                  <a:moveTo>
                    <a:pt x="0" y="0"/>
                  </a:moveTo>
                  <a:lnTo>
                    <a:pt x="224297" y="0"/>
                  </a:lnTo>
                  <a:lnTo>
                    <a:pt x="224297" y="323311"/>
                  </a:lnTo>
                  <a:lnTo>
                    <a:pt x="0" y="3233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89978"/>
              <a:ext cx="1033518" cy="1642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70"/>
                </a:lnSpc>
              </a:pPr>
              <a:r>
                <a:rPr lang="en-US" sz="764" spc="74">
                  <a:solidFill>
                    <a:srgbClr val="FF66C4"/>
                  </a:solidFill>
                  <a:latin typeface="Mali Bold"/>
                  <a:ea typeface="Mali Bold"/>
                  <a:cs typeface="Mali Bold"/>
                  <a:sym typeface="Mali Bold"/>
                </a:rPr>
                <a:t>เหนือ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511685" y="276672"/>
              <a:ext cx="1033518" cy="1642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70"/>
                </a:lnSpc>
              </a:pPr>
              <a:r>
                <a:rPr lang="en-US" sz="764" spc="74">
                  <a:solidFill>
                    <a:srgbClr val="00BF63"/>
                  </a:solidFill>
                  <a:latin typeface="Mali Bold"/>
                  <a:ea typeface="Mali Bold"/>
                  <a:cs typeface="Mali Bold"/>
                  <a:sym typeface="Mali Bold"/>
                </a:rPr>
                <a:t>อีสาน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210136" y="869233"/>
              <a:ext cx="1033518" cy="1640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70"/>
                </a:lnSpc>
              </a:pPr>
              <a:r>
                <a:rPr lang="en-US" sz="764" spc="74">
                  <a:solidFill>
                    <a:srgbClr val="FF3131"/>
                  </a:solidFill>
                  <a:latin typeface="Mali Bold"/>
                  <a:ea typeface="Mali Bold"/>
                  <a:cs typeface="Mali Bold"/>
                  <a:sym typeface="Mali Bold"/>
                </a:rPr>
                <a:t>กลาง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243655" y="1681376"/>
              <a:ext cx="1033518" cy="1640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70"/>
                </a:lnSpc>
              </a:pPr>
              <a:r>
                <a:rPr lang="en-US" sz="764" spc="74">
                  <a:solidFill>
                    <a:srgbClr val="004AAD"/>
                  </a:solidFill>
                  <a:latin typeface="Mali Bold"/>
                  <a:ea typeface="Mali Bold"/>
                  <a:cs typeface="Mali Bold"/>
                  <a:sym typeface="Mali Bold"/>
                </a:rPr>
                <a:t>ใต้</a:t>
              </a:r>
            </a:p>
          </p:txBody>
        </p:sp>
      </p:grpSp>
      <p:sp>
        <p:nvSpPr>
          <p:cNvPr id="14" name="Freeform 14"/>
          <p:cNvSpPr/>
          <p:nvPr/>
        </p:nvSpPr>
        <p:spPr>
          <a:xfrm>
            <a:off x="1648154" y="2120012"/>
            <a:ext cx="15611146" cy="7532378"/>
          </a:xfrm>
          <a:custGeom>
            <a:avLst/>
            <a:gdLst/>
            <a:ahLst/>
            <a:cxnLst/>
            <a:rect l="l" t="t" r="r" b="b"/>
            <a:pathLst>
              <a:path w="15611146" h="7532378">
                <a:moveTo>
                  <a:pt x="0" y="0"/>
                </a:moveTo>
                <a:lnTo>
                  <a:pt x="15611146" y="0"/>
                </a:lnTo>
                <a:lnTo>
                  <a:pt x="15611146" y="7532378"/>
                </a:lnTo>
                <a:lnTo>
                  <a:pt x="0" y="753237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6"/>
          <p:cNvSpPr txBox="1"/>
          <p:nvPr/>
        </p:nvSpPr>
        <p:spPr>
          <a:xfrm>
            <a:off x="1765172" y="1082990"/>
            <a:ext cx="2777250" cy="336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54"/>
              </a:lnSpc>
            </a:pPr>
            <a:r>
              <a:rPr lang="en-US" sz="1967" spc="192">
                <a:solidFill>
                  <a:srgbClr val="FF3131"/>
                </a:solidFill>
                <a:latin typeface="Mali Bold"/>
                <a:ea typeface="Mali Bold"/>
                <a:cs typeface="Mali Bold"/>
                <a:sym typeface="Mali Bold"/>
              </a:rPr>
              <a:t>วัฒนธรรมกับภาษา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927077" y="2440692"/>
            <a:ext cx="15053299" cy="10072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20"/>
              </a:lnSpc>
            </a:pPr>
            <a:r>
              <a:rPr lang="th-TH" sz="2943" spc="288" dirty="0">
                <a:solidFill>
                  <a:srgbClr val="000000"/>
                </a:solidFill>
                <a:latin typeface="Mali Bold"/>
                <a:ea typeface="Mali Bold"/>
                <a:cs typeface="Mali Bold"/>
                <a:sym typeface="Mali Bold"/>
              </a:rPr>
              <a:t>ภาษาถิ่นทำให้เข้าใจวัฒนธรรมท้องถิ่นได้ดีขึ้น เพลงพื้นบ้านแต่ละท้องที่สะท้อนวัฒนธรรมผ่านภาษาอย่างชัดเจน</a:t>
            </a:r>
            <a:endParaRPr lang="en-US" sz="2943" spc="288" dirty="0">
              <a:solidFill>
                <a:srgbClr val="000000"/>
              </a:solidFill>
              <a:latin typeface="Mali Bold"/>
              <a:ea typeface="Mali Bold"/>
              <a:cs typeface="Mali Bold"/>
              <a:sym typeface="Mali Bold"/>
            </a:endParaRPr>
          </a:p>
        </p:txBody>
      </p:sp>
      <p:pic>
        <p:nvPicPr>
          <p:cNvPr id="2050" name="Picture 2" descr="หนี “โควิด” ไปเที่ยว “โคราช”">
            <a:extLst>
              <a:ext uri="{FF2B5EF4-FFF2-40B4-BE49-F238E27FC236}">
                <a16:creationId xmlns:a16="http://schemas.microsoft.com/office/drawing/2014/main" id="{018B828E-2AEB-E121-A969-0D42EF1C9C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8322" y="4135527"/>
            <a:ext cx="4648200" cy="309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8">
            <a:extLst>
              <a:ext uri="{FF2B5EF4-FFF2-40B4-BE49-F238E27FC236}">
                <a16:creationId xmlns:a16="http://schemas.microsoft.com/office/drawing/2014/main" id="{2BEFCA31-D045-BB69-E58E-5E507F5A8DA0}"/>
              </a:ext>
            </a:extLst>
          </p:cNvPr>
          <p:cNvSpPr txBox="1"/>
          <p:nvPr/>
        </p:nvSpPr>
        <p:spPr>
          <a:xfrm>
            <a:off x="1994161" y="7459159"/>
            <a:ext cx="4872361" cy="10072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20"/>
              </a:lnSpc>
            </a:pPr>
            <a:r>
              <a:rPr lang="th-TH" sz="2943" spc="288" dirty="0">
                <a:solidFill>
                  <a:srgbClr val="FF0000"/>
                </a:solidFill>
                <a:latin typeface="Mali Bold"/>
                <a:ea typeface="Mali Bold"/>
                <a:cs typeface="Mali Bold"/>
                <a:sym typeface="Mali Bold"/>
              </a:rPr>
              <a:t>เพลงโคราช</a:t>
            </a:r>
          </a:p>
          <a:p>
            <a:pPr algn="ctr">
              <a:lnSpc>
                <a:spcPts val="4120"/>
              </a:lnSpc>
            </a:pPr>
            <a:r>
              <a:rPr lang="th-TH" sz="2943" spc="288" dirty="0">
                <a:solidFill>
                  <a:srgbClr val="000000"/>
                </a:solidFill>
                <a:latin typeface="Mali Bold"/>
                <a:ea typeface="Mali Bold"/>
                <a:cs typeface="Mali Bold"/>
                <a:sym typeface="Mali Bold"/>
              </a:rPr>
              <a:t>นครราชสีมา</a:t>
            </a:r>
            <a:endParaRPr lang="en-US" sz="2943" spc="288" dirty="0">
              <a:solidFill>
                <a:srgbClr val="000000"/>
              </a:solidFill>
              <a:latin typeface="Mali Bold"/>
              <a:ea typeface="Mali Bold"/>
              <a:cs typeface="Mali Bold"/>
              <a:sym typeface="Mali Bold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62CED85-F59A-7D28-C311-2826E625B78D}"/>
              </a:ext>
            </a:extLst>
          </p:cNvPr>
          <p:cNvSpPr txBox="1"/>
          <p:nvPr/>
        </p:nvSpPr>
        <p:spPr>
          <a:xfrm>
            <a:off x="6831511" y="7459159"/>
            <a:ext cx="4872361" cy="10072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20"/>
              </a:lnSpc>
            </a:pPr>
            <a:r>
              <a:rPr lang="th-TH" sz="2943" spc="288" dirty="0">
                <a:solidFill>
                  <a:schemeClr val="accent5">
                    <a:lumMod val="75000"/>
                  </a:schemeClr>
                </a:solidFill>
                <a:latin typeface="Mali Bold"/>
                <a:ea typeface="Mali Bold"/>
                <a:cs typeface="Mali Bold"/>
                <a:sym typeface="Mali Bold"/>
              </a:rPr>
              <a:t>เพลงซอและค่าว</a:t>
            </a:r>
          </a:p>
          <a:p>
            <a:pPr algn="ctr">
              <a:lnSpc>
                <a:spcPts val="4120"/>
              </a:lnSpc>
            </a:pPr>
            <a:r>
              <a:rPr lang="th-TH" sz="2943" spc="288" dirty="0">
                <a:solidFill>
                  <a:srgbClr val="000000"/>
                </a:solidFill>
                <a:latin typeface="Mali Bold"/>
                <a:ea typeface="Mali Bold"/>
                <a:cs typeface="Mali Bold"/>
                <a:sym typeface="Mali Bold"/>
              </a:rPr>
              <a:t>ภาคเหนือ</a:t>
            </a:r>
            <a:endParaRPr lang="en-US" sz="2943" spc="288" dirty="0">
              <a:solidFill>
                <a:srgbClr val="000000"/>
              </a:solidFill>
              <a:latin typeface="Mali Bold"/>
              <a:ea typeface="Mali Bold"/>
              <a:cs typeface="Mali Bold"/>
              <a:sym typeface="Mali Bold"/>
            </a:endParaRPr>
          </a:p>
        </p:txBody>
      </p:sp>
      <p:sp>
        <p:nvSpPr>
          <p:cNvPr id="21" name="TextBox 18">
            <a:extLst>
              <a:ext uri="{FF2B5EF4-FFF2-40B4-BE49-F238E27FC236}">
                <a16:creationId xmlns:a16="http://schemas.microsoft.com/office/drawing/2014/main" id="{807676BA-C62D-BA85-7721-3D57184EC9D9}"/>
              </a:ext>
            </a:extLst>
          </p:cNvPr>
          <p:cNvSpPr txBox="1"/>
          <p:nvPr/>
        </p:nvSpPr>
        <p:spPr>
          <a:xfrm>
            <a:off x="11658564" y="7458682"/>
            <a:ext cx="4872361" cy="10072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20"/>
              </a:lnSpc>
            </a:pPr>
            <a:r>
              <a:rPr lang="th-TH" sz="2943" spc="288" dirty="0">
                <a:solidFill>
                  <a:srgbClr val="0070C0"/>
                </a:solidFill>
                <a:latin typeface="Mali Bold"/>
                <a:ea typeface="Mali Bold"/>
                <a:cs typeface="Mali Bold"/>
                <a:sym typeface="Mali Bold"/>
              </a:rPr>
              <a:t>เพลงโนรา</a:t>
            </a:r>
          </a:p>
          <a:p>
            <a:pPr algn="ctr">
              <a:lnSpc>
                <a:spcPts val="4120"/>
              </a:lnSpc>
            </a:pPr>
            <a:r>
              <a:rPr lang="th-TH" sz="2943" spc="288" dirty="0">
                <a:solidFill>
                  <a:srgbClr val="000000"/>
                </a:solidFill>
                <a:latin typeface="Mali Bold"/>
                <a:ea typeface="Mali Bold"/>
                <a:cs typeface="Mali Bold"/>
                <a:sym typeface="Mali Bold"/>
              </a:rPr>
              <a:t>ภาคใต้</a:t>
            </a:r>
            <a:endParaRPr lang="en-US" sz="2943" spc="288" dirty="0">
              <a:solidFill>
                <a:srgbClr val="000000"/>
              </a:solidFill>
              <a:latin typeface="Mali Bold"/>
              <a:ea typeface="Mali Bold"/>
              <a:cs typeface="Mali Bold"/>
              <a:sym typeface="Mali Bold"/>
            </a:endParaRPr>
          </a:p>
        </p:txBody>
      </p:sp>
      <p:pic>
        <p:nvPicPr>
          <p:cNvPr id="2052" name="Picture 4" descr="เพลงร้องพื้นบ้าน ค่าว จ๊อย ซอ - GotoKnow">
            <a:extLst>
              <a:ext uri="{FF2B5EF4-FFF2-40B4-BE49-F238E27FC236}">
                <a16:creationId xmlns:a16="http://schemas.microsoft.com/office/drawing/2014/main" id="{9F8E8788-25D5-5EE9-3A5B-261D4A9B63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5869" y="4117587"/>
            <a:ext cx="4632695" cy="3133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โนราห์อกหัก - โนราห์หญิง ขวางหวันมิวสิค [ OFFICIAL MV ] | Facebook">
            <a:extLst>
              <a:ext uri="{FF2B5EF4-FFF2-40B4-BE49-F238E27FC236}">
                <a16:creationId xmlns:a16="http://schemas.microsoft.com/office/drawing/2014/main" id="{1B8B2449-5689-58C1-CD5B-369E075EF1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2624" y="4117586"/>
            <a:ext cx="4464175" cy="3133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666172"/>
      </p:ext>
    </p:extLst>
  </p:cSld>
  <p:clrMapOvr>
    <a:masterClrMapping/>
  </p:clrMapOvr>
  <p:transition>
    <p:push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t="-5123" r="-37931" b="-512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774182" y="221452"/>
            <a:ext cx="5013570" cy="8996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32"/>
              </a:lnSpc>
            </a:pPr>
            <a:r>
              <a:rPr lang="en-US" sz="5237" spc="513">
                <a:solidFill>
                  <a:srgbClr val="FF66C4"/>
                </a:solidFill>
                <a:latin typeface="Mali Bold"/>
                <a:ea typeface="Mali Bold"/>
                <a:cs typeface="Mali Bold"/>
                <a:sym typeface="Mali Bold"/>
              </a:rPr>
              <a:t>ภาษาถิ่น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0" y="167233"/>
            <a:ext cx="1908902" cy="1722935"/>
            <a:chOff x="0" y="0"/>
            <a:chExt cx="2545203" cy="2297246"/>
          </a:xfrm>
        </p:grpSpPr>
        <p:sp>
          <p:nvSpPr>
            <p:cNvPr id="5" name="Freeform 5"/>
            <p:cNvSpPr/>
            <p:nvPr/>
          </p:nvSpPr>
          <p:spPr>
            <a:xfrm rot="-1234673">
              <a:off x="916513" y="161881"/>
              <a:ext cx="1072141" cy="2011106"/>
            </a:xfrm>
            <a:custGeom>
              <a:avLst/>
              <a:gdLst/>
              <a:ahLst/>
              <a:cxnLst/>
              <a:rect l="l" t="t" r="r" b="b"/>
              <a:pathLst>
                <a:path w="1072141" h="2011106">
                  <a:moveTo>
                    <a:pt x="0" y="0"/>
                  </a:moveTo>
                  <a:lnTo>
                    <a:pt x="1072141" y="0"/>
                  </a:lnTo>
                  <a:lnTo>
                    <a:pt x="1072141" y="2011106"/>
                  </a:lnTo>
                  <a:lnTo>
                    <a:pt x="0" y="20111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1335301" y="1394996"/>
              <a:ext cx="352768" cy="508494"/>
            </a:xfrm>
            <a:custGeom>
              <a:avLst/>
              <a:gdLst/>
              <a:ahLst/>
              <a:cxnLst/>
              <a:rect l="l" t="t" r="r" b="b"/>
              <a:pathLst>
                <a:path w="352768" h="508494">
                  <a:moveTo>
                    <a:pt x="0" y="0"/>
                  </a:moveTo>
                  <a:lnTo>
                    <a:pt x="352768" y="0"/>
                  </a:lnTo>
                  <a:lnTo>
                    <a:pt x="352768" y="508494"/>
                  </a:lnTo>
                  <a:lnTo>
                    <a:pt x="0" y="5084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758236" y="0"/>
              <a:ext cx="352768" cy="508494"/>
            </a:xfrm>
            <a:custGeom>
              <a:avLst/>
              <a:gdLst/>
              <a:ahLst/>
              <a:cxnLst/>
              <a:rect l="l" t="t" r="r" b="b"/>
              <a:pathLst>
                <a:path w="352768" h="508494">
                  <a:moveTo>
                    <a:pt x="0" y="0"/>
                  </a:moveTo>
                  <a:lnTo>
                    <a:pt x="352768" y="0"/>
                  </a:lnTo>
                  <a:lnTo>
                    <a:pt x="352768" y="508494"/>
                  </a:lnTo>
                  <a:lnTo>
                    <a:pt x="0" y="5084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1452583" y="109322"/>
              <a:ext cx="352768" cy="508494"/>
            </a:xfrm>
            <a:custGeom>
              <a:avLst/>
              <a:gdLst/>
              <a:ahLst/>
              <a:cxnLst/>
              <a:rect l="l" t="t" r="r" b="b"/>
              <a:pathLst>
                <a:path w="352768" h="508494">
                  <a:moveTo>
                    <a:pt x="0" y="0"/>
                  </a:moveTo>
                  <a:lnTo>
                    <a:pt x="352768" y="0"/>
                  </a:lnTo>
                  <a:lnTo>
                    <a:pt x="352768" y="508494"/>
                  </a:lnTo>
                  <a:lnTo>
                    <a:pt x="0" y="5084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961627" y="717103"/>
              <a:ext cx="224297" cy="323311"/>
            </a:xfrm>
            <a:custGeom>
              <a:avLst/>
              <a:gdLst/>
              <a:ahLst/>
              <a:cxnLst/>
              <a:rect l="l" t="t" r="r" b="b"/>
              <a:pathLst>
                <a:path w="224297" h="323311">
                  <a:moveTo>
                    <a:pt x="0" y="0"/>
                  </a:moveTo>
                  <a:lnTo>
                    <a:pt x="224297" y="0"/>
                  </a:lnTo>
                  <a:lnTo>
                    <a:pt x="224297" y="323311"/>
                  </a:lnTo>
                  <a:lnTo>
                    <a:pt x="0" y="3233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89978"/>
              <a:ext cx="1033518" cy="1642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70"/>
                </a:lnSpc>
              </a:pPr>
              <a:r>
                <a:rPr lang="en-US" sz="764" spc="74">
                  <a:solidFill>
                    <a:srgbClr val="FF66C4"/>
                  </a:solidFill>
                  <a:latin typeface="Mali Bold"/>
                  <a:ea typeface="Mali Bold"/>
                  <a:cs typeface="Mali Bold"/>
                  <a:sym typeface="Mali Bold"/>
                </a:rPr>
                <a:t>เหนือ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511685" y="276672"/>
              <a:ext cx="1033518" cy="1642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70"/>
                </a:lnSpc>
              </a:pPr>
              <a:r>
                <a:rPr lang="en-US" sz="764" spc="74">
                  <a:solidFill>
                    <a:srgbClr val="00BF63"/>
                  </a:solidFill>
                  <a:latin typeface="Mali Bold"/>
                  <a:ea typeface="Mali Bold"/>
                  <a:cs typeface="Mali Bold"/>
                  <a:sym typeface="Mali Bold"/>
                </a:rPr>
                <a:t>อีสาน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210136" y="869233"/>
              <a:ext cx="1033518" cy="1640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70"/>
                </a:lnSpc>
              </a:pPr>
              <a:r>
                <a:rPr lang="en-US" sz="764" spc="74">
                  <a:solidFill>
                    <a:srgbClr val="FF3131"/>
                  </a:solidFill>
                  <a:latin typeface="Mali Bold"/>
                  <a:ea typeface="Mali Bold"/>
                  <a:cs typeface="Mali Bold"/>
                  <a:sym typeface="Mali Bold"/>
                </a:rPr>
                <a:t>กลาง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243655" y="1681376"/>
              <a:ext cx="1033518" cy="1640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70"/>
                </a:lnSpc>
              </a:pPr>
              <a:r>
                <a:rPr lang="en-US" sz="764" spc="74">
                  <a:solidFill>
                    <a:srgbClr val="004AAD"/>
                  </a:solidFill>
                  <a:latin typeface="Mali Bold"/>
                  <a:ea typeface="Mali Bold"/>
                  <a:cs typeface="Mali Bold"/>
                  <a:sym typeface="Mali Bold"/>
                </a:rPr>
                <a:t>ใต้</a:t>
              </a:r>
            </a:p>
          </p:txBody>
        </p:sp>
      </p:grpSp>
      <p:sp>
        <p:nvSpPr>
          <p:cNvPr id="14" name="Freeform 14"/>
          <p:cNvSpPr/>
          <p:nvPr/>
        </p:nvSpPr>
        <p:spPr>
          <a:xfrm>
            <a:off x="1648154" y="2120012"/>
            <a:ext cx="15611146" cy="7532378"/>
          </a:xfrm>
          <a:custGeom>
            <a:avLst/>
            <a:gdLst/>
            <a:ahLst/>
            <a:cxnLst/>
            <a:rect l="l" t="t" r="r" b="b"/>
            <a:pathLst>
              <a:path w="15611146" h="7532378">
                <a:moveTo>
                  <a:pt x="0" y="0"/>
                </a:moveTo>
                <a:lnTo>
                  <a:pt x="15611146" y="0"/>
                </a:lnTo>
                <a:lnTo>
                  <a:pt x="15611146" y="7532378"/>
                </a:lnTo>
                <a:lnTo>
                  <a:pt x="0" y="753237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8596024" y="567870"/>
            <a:ext cx="1095951" cy="1405066"/>
          </a:xfrm>
          <a:custGeom>
            <a:avLst/>
            <a:gdLst/>
            <a:ahLst/>
            <a:cxnLst/>
            <a:rect l="l" t="t" r="r" b="b"/>
            <a:pathLst>
              <a:path w="1095951" h="1405066">
                <a:moveTo>
                  <a:pt x="0" y="0"/>
                </a:moveTo>
                <a:lnTo>
                  <a:pt x="1095952" y="0"/>
                </a:lnTo>
                <a:lnTo>
                  <a:pt x="1095952" y="1405066"/>
                </a:lnTo>
                <a:lnTo>
                  <a:pt x="0" y="1405066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5256659" y="5229927"/>
            <a:ext cx="7774681" cy="5111853"/>
          </a:xfrm>
          <a:custGeom>
            <a:avLst/>
            <a:gdLst/>
            <a:ahLst/>
            <a:cxnLst/>
            <a:rect l="l" t="t" r="r" b="b"/>
            <a:pathLst>
              <a:path w="7774681" h="5111853">
                <a:moveTo>
                  <a:pt x="0" y="0"/>
                </a:moveTo>
                <a:lnTo>
                  <a:pt x="7774682" y="0"/>
                </a:lnTo>
                <a:lnTo>
                  <a:pt x="7774682" y="5111853"/>
                </a:lnTo>
                <a:lnTo>
                  <a:pt x="0" y="5111853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TextBox 17"/>
          <p:cNvSpPr txBox="1"/>
          <p:nvPr/>
        </p:nvSpPr>
        <p:spPr>
          <a:xfrm>
            <a:off x="1765172" y="1082990"/>
            <a:ext cx="2777250" cy="336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54"/>
              </a:lnSpc>
            </a:pPr>
            <a:r>
              <a:rPr lang="en-US" sz="1967" spc="192">
                <a:solidFill>
                  <a:srgbClr val="FF3131"/>
                </a:solidFill>
                <a:latin typeface="Mali Bold"/>
                <a:ea typeface="Mali Bold"/>
                <a:cs typeface="Mali Bold"/>
                <a:sym typeface="Mali Bold"/>
              </a:rPr>
              <a:t>วัฒนธรรมกับภาษา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9844396" y="969429"/>
            <a:ext cx="7117806" cy="920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31"/>
              </a:lnSpc>
            </a:pPr>
            <a:r>
              <a:rPr lang="en-US" sz="5379" spc="527">
                <a:solidFill>
                  <a:srgbClr val="004AAD"/>
                </a:solidFill>
                <a:latin typeface="Mali Bold"/>
                <a:ea typeface="Mali Bold"/>
                <a:cs typeface="Mali Bold"/>
                <a:sym typeface="Mali Bold"/>
              </a:rPr>
              <a:t>ภาษาไทยมาตรฐาน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908902" y="2412117"/>
            <a:ext cx="15053299" cy="2208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62"/>
              </a:lnSpc>
            </a:pPr>
            <a:r>
              <a:rPr lang="en-US" sz="4187" spc="410">
                <a:solidFill>
                  <a:srgbClr val="000000"/>
                </a:solidFill>
                <a:latin typeface="Mali Bold"/>
                <a:ea typeface="Mali Bold"/>
                <a:cs typeface="Mali Bold"/>
                <a:sym typeface="Mali Bold"/>
              </a:rPr>
              <a:t>ภาษาไทยที่ใช้พูด เขียน ติดต่อสื่อสารกัน โดยทั่วไป เป็นภาษาประจำชาติที่คนส่วนใหญ่ในประเทศไทยใช้ในการศึกษา ติดต่องาน และใช้ในราชการ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908902" y="5819526"/>
            <a:ext cx="4960061" cy="6352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48"/>
              </a:lnSpc>
            </a:pPr>
            <a:r>
              <a:rPr lang="en-US" sz="3749" spc="367">
                <a:solidFill>
                  <a:srgbClr val="FF3131"/>
                </a:solidFill>
                <a:latin typeface="Mali Bold"/>
                <a:ea typeface="Mali Bold"/>
                <a:cs typeface="Mali Bold"/>
                <a:sym typeface="Mali Bold"/>
              </a:rPr>
              <a:t>ภาษาราชการ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3031341" y="5819526"/>
            <a:ext cx="4203081" cy="5485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47"/>
              </a:lnSpc>
            </a:pPr>
            <a:r>
              <a:rPr lang="en-US" sz="3176" spc="311">
                <a:solidFill>
                  <a:srgbClr val="FF3131"/>
                </a:solidFill>
                <a:latin typeface="Mali Bold"/>
                <a:ea typeface="Mali Bold"/>
                <a:cs typeface="Mali Bold"/>
                <a:sym typeface="Mali Bold"/>
              </a:rPr>
              <a:t>การสื่อสารคนไทย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584671" y="7478265"/>
            <a:ext cx="4203081" cy="11110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47"/>
              </a:lnSpc>
            </a:pPr>
            <a:r>
              <a:rPr lang="en-US" sz="3176" spc="311">
                <a:solidFill>
                  <a:srgbClr val="FF3131"/>
                </a:solidFill>
                <a:latin typeface="Mali Bold"/>
                <a:ea typeface="Mali Bold"/>
                <a:cs typeface="Mali Bold"/>
                <a:sym typeface="Mali Bold"/>
              </a:rPr>
              <a:t>ใช้ในการเรียน</a:t>
            </a:r>
          </a:p>
          <a:p>
            <a:pPr algn="ctr">
              <a:lnSpc>
                <a:spcPts val="4447"/>
              </a:lnSpc>
            </a:pPr>
            <a:r>
              <a:rPr lang="en-US" sz="3176" spc="311">
                <a:solidFill>
                  <a:srgbClr val="FF3131"/>
                </a:solidFill>
                <a:latin typeface="Mali Bold"/>
                <a:ea typeface="Mali Bold"/>
                <a:cs typeface="Mali Bold"/>
                <a:sym typeface="Mali Bold"/>
              </a:rPr>
              <a:t>การทำงาน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3031341" y="7518611"/>
            <a:ext cx="4203081" cy="5485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47"/>
              </a:lnSpc>
            </a:pPr>
            <a:r>
              <a:rPr lang="en-US" sz="3176" spc="311">
                <a:solidFill>
                  <a:srgbClr val="FF3131"/>
                </a:solidFill>
                <a:latin typeface="Mali Bold"/>
                <a:ea typeface="Mali Bold"/>
                <a:cs typeface="Mali Bold"/>
                <a:sym typeface="Mali Bold"/>
              </a:rPr>
              <a:t>โอกาสทางการ</a:t>
            </a:r>
          </a:p>
        </p:txBody>
      </p:sp>
    </p:spTree>
  </p:cSld>
  <p:clrMapOvr>
    <a:masterClrMapping/>
  </p:clrMapOvr>
  <p:transition>
    <p:push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t="-5123" r="-37931" b="-512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774182" y="221452"/>
            <a:ext cx="5013570" cy="8996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32"/>
              </a:lnSpc>
            </a:pPr>
            <a:r>
              <a:rPr lang="en-US" sz="5237" spc="513">
                <a:solidFill>
                  <a:srgbClr val="FF66C4"/>
                </a:solidFill>
                <a:latin typeface="Mali Bold"/>
                <a:ea typeface="Mali Bold"/>
                <a:cs typeface="Mali Bold"/>
                <a:sym typeface="Mali Bold"/>
              </a:rPr>
              <a:t>ภาษาถิ่น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0" y="167233"/>
            <a:ext cx="1908902" cy="1722935"/>
            <a:chOff x="0" y="0"/>
            <a:chExt cx="2545203" cy="2297246"/>
          </a:xfrm>
        </p:grpSpPr>
        <p:sp>
          <p:nvSpPr>
            <p:cNvPr id="5" name="Freeform 5"/>
            <p:cNvSpPr/>
            <p:nvPr/>
          </p:nvSpPr>
          <p:spPr>
            <a:xfrm rot="-1234673">
              <a:off x="916513" y="161881"/>
              <a:ext cx="1072141" cy="2011106"/>
            </a:xfrm>
            <a:custGeom>
              <a:avLst/>
              <a:gdLst/>
              <a:ahLst/>
              <a:cxnLst/>
              <a:rect l="l" t="t" r="r" b="b"/>
              <a:pathLst>
                <a:path w="1072141" h="2011106">
                  <a:moveTo>
                    <a:pt x="0" y="0"/>
                  </a:moveTo>
                  <a:lnTo>
                    <a:pt x="1072141" y="0"/>
                  </a:lnTo>
                  <a:lnTo>
                    <a:pt x="1072141" y="2011106"/>
                  </a:lnTo>
                  <a:lnTo>
                    <a:pt x="0" y="20111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1335301" y="1394996"/>
              <a:ext cx="352768" cy="508494"/>
            </a:xfrm>
            <a:custGeom>
              <a:avLst/>
              <a:gdLst/>
              <a:ahLst/>
              <a:cxnLst/>
              <a:rect l="l" t="t" r="r" b="b"/>
              <a:pathLst>
                <a:path w="352768" h="508494">
                  <a:moveTo>
                    <a:pt x="0" y="0"/>
                  </a:moveTo>
                  <a:lnTo>
                    <a:pt x="352768" y="0"/>
                  </a:lnTo>
                  <a:lnTo>
                    <a:pt x="352768" y="508494"/>
                  </a:lnTo>
                  <a:lnTo>
                    <a:pt x="0" y="5084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758236" y="0"/>
              <a:ext cx="352768" cy="508494"/>
            </a:xfrm>
            <a:custGeom>
              <a:avLst/>
              <a:gdLst/>
              <a:ahLst/>
              <a:cxnLst/>
              <a:rect l="l" t="t" r="r" b="b"/>
              <a:pathLst>
                <a:path w="352768" h="508494">
                  <a:moveTo>
                    <a:pt x="0" y="0"/>
                  </a:moveTo>
                  <a:lnTo>
                    <a:pt x="352768" y="0"/>
                  </a:lnTo>
                  <a:lnTo>
                    <a:pt x="352768" y="508494"/>
                  </a:lnTo>
                  <a:lnTo>
                    <a:pt x="0" y="5084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1452583" y="109322"/>
              <a:ext cx="352768" cy="508494"/>
            </a:xfrm>
            <a:custGeom>
              <a:avLst/>
              <a:gdLst/>
              <a:ahLst/>
              <a:cxnLst/>
              <a:rect l="l" t="t" r="r" b="b"/>
              <a:pathLst>
                <a:path w="352768" h="508494">
                  <a:moveTo>
                    <a:pt x="0" y="0"/>
                  </a:moveTo>
                  <a:lnTo>
                    <a:pt x="352768" y="0"/>
                  </a:lnTo>
                  <a:lnTo>
                    <a:pt x="352768" y="508494"/>
                  </a:lnTo>
                  <a:lnTo>
                    <a:pt x="0" y="5084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961627" y="717103"/>
              <a:ext cx="224297" cy="323311"/>
            </a:xfrm>
            <a:custGeom>
              <a:avLst/>
              <a:gdLst/>
              <a:ahLst/>
              <a:cxnLst/>
              <a:rect l="l" t="t" r="r" b="b"/>
              <a:pathLst>
                <a:path w="224297" h="323311">
                  <a:moveTo>
                    <a:pt x="0" y="0"/>
                  </a:moveTo>
                  <a:lnTo>
                    <a:pt x="224297" y="0"/>
                  </a:lnTo>
                  <a:lnTo>
                    <a:pt x="224297" y="323311"/>
                  </a:lnTo>
                  <a:lnTo>
                    <a:pt x="0" y="3233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89978"/>
              <a:ext cx="1033518" cy="1642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70"/>
                </a:lnSpc>
              </a:pPr>
              <a:r>
                <a:rPr lang="en-US" sz="764" spc="74">
                  <a:solidFill>
                    <a:srgbClr val="FF66C4"/>
                  </a:solidFill>
                  <a:latin typeface="Mali Bold"/>
                  <a:ea typeface="Mali Bold"/>
                  <a:cs typeface="Mali Bold"/>
                  <a:sym typeface="Mali Bold"/>
                </a:rPr>
                <a:t>เหนือ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511685" y="276672"/>
              <a:ext cx="1033518" cy="1642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70"/>
                </a:lnSpc>
              </a:pPr>
              <a:r>
                <a:rPr lang="en-US" sz="764" spc="74">
                  <a:solidFill>
                    <a:srgbClr val="00BF63"/>
                  </a:solidFill>
                  <a:latin typeface="Mali Bold"/>
                  <a:ea typeface="Mali Bold"/>
                  <a:cs typeface="Mali Bold"/>
                  <a:sym typeface="Mali Bold"/>
                </a:rPr>
                <a:t>อีสาน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210136" y="869233"/>
              <a:ext cx="1033518" cy="1640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70"/>
                </a:lnSpc>
              </a:pPr>
              <a:r>
                <a:rPr lang="en-US" sz="764" spc="74">
                  <a:solidFill>
                    <a:srgbClr val="FF3131"/>
                  </a:solidFill>
                  <a:latin typeface="Mali Bold"/>
                  <a:ea typeface="Mali Bold"/>
                  <a:cs typeface="Mali Bold"/>
                  <a:sym typeface="Mali Bold"/>
                </a:rPr>
                <a:t>กลาง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243655" y="1681376"/>
              <a:ext cx="1033518" cy="1640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70"/>
                </a:lnSpc>
              </a:pPr>
              <a:r>
                <a:rPr lang="en-US" sz="764" spc="74">
                  <a:solidFill>
                    <a:srgbClr val="004AAD"/>
                  </a:solidFill>
                  <a:latin typeface="Mali Bold"/>
                  <a:ea typeface="Mali Bold"/>
                  <a:cs typeface="Mali Bold"/>
                  <a:sym typeface="Mali Bold"/>
                </a:rPr>
                <a:t>ใต้</a:t>
              </a:r>
            </a:p>
          </p:txBody>
        </p:sp>
      </p:grpSp>
      <p:sp>
        <p:nvSpPr>
          <p:cNvPr id="14" name="Freeform 14"/>
          <p:cNvSpPr/>
          <p:nvPr/>
        </p:nvSpPr>
        <p:spPr>
          <a:xfrm>
            <a:off x="1648154" y="2120012"/>
            <a:ext cx="15611146" cy="7532378"/>
          </a:xfrm>
          <a:custGeom>
            <a:avLst/>
            <a:gdLst/>
            <a:ahLst/>
            <a:cxnLst/>
            <a:rect l="l" t="t" r="r" b="b"/>
            <a:pathLst>
              <a:path w="15611146" h="7532378">
                <a:moveTo>
                  <a:pt x="0" y="0"/>
                </a:moveTo>
                <a:lnTo>
                  <a:pt x="15611146" y="0"/>
                </a:lnTo>
                <a:lnTo>
                  <a:pt x="15611146" y="7532378"/>
                </a:lnTo>
                <a:lnTo>
                  <a:pt x="0" y="753237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8119332" y="89248"/>
            <a:ext cx="2632440" cy="1878904"/>
          </a:xfrm>
          <a:custGeom>
            <a:avLst/>
            <a:gdLst/>
            <a:ahLst/>
            <a:cxnLst/>
            <a:rect l="l" t="t" r="r" b="b"/>
            <a:pathLst>
              <a:path w="2632440" h="1878904">
                <a:moveTo>
                  <a:pt x="0" y="0"/>
                </a:moveTo>
                <a:lnTo>
                  <a:pt x="2632440" y="0"/>
                </a:lnTo>
                <a:lnTo>
                  <a:pt x="2632440" y="1878904"/>
                </a:lnTo>
                <a:lnTo>
                  <a:pt x="0" y="1878904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6"/>
          <p:cNvSpPr txBox="1"/>
          <p:nvPr/>
        </p:nvSpPr>
        <p:spPr>
          <a:xfrm>
            <a:off x="1765172" y="1082990"/>
            <a:ext cx="2777250" cy="336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54"/>
              </a:lnSpc>
            </a:pPr>
            <a:r>
              <a:rPr lang="en-US" sz="1967" spc="192">
                <a:solidFill>
                  <a:srgbClr val="FF3131"/>
                </a:solidFill>
                <a:latin typeface="Mali Bold"/>
                <a:ea typeface="Mali Bold"/>
                <a:cs typeface="Mali Bold"/>
                <a:sym typeface="Mali Bold"/>
              </a:rPr>
              <a:t>วัฒนธรรมกับภาษา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9844396" y="969429"/>
            <a:ext cx="7117806" cy="920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31"/>
              </a:lnSpc>
            </a:pPr>
            <a:r>
              <a:rPr lang="en-US" sz="5379" spc="527">
                <a:solidFill>
                  <a:srgbClr val="FF3131"/>
                </a:solidFill>
                <a:latin typeface="Mali Bold"/>
                <a:ea typeface="Mali Bold"/>
                <a:cs typeface="Mali Bold"/>
                <a:sym typeface="Mali Bold"/>
              </a:rPr>
              <a:t>ภาษาถิ่นกลาง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927077" y="2440692"/>
            <a:ext cx="15053299" cy="20710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20"/>
              </a:lnSpc>
            </a:pPr>
            <a:r>
              <a:rPr lang="en-US" sz="2943" spc="288">
                <a:solidFill>
                  <a:srgbClr val="000000"/>
                </a:solidFill>
                <a:latin typeface="Mali Bold"/>
                <a:ea typeface="Mali Bold"/>
                <a:cs typeface="Mali Bold"/>
                <a:sym typeface="Mali Bold"/>
              </a:rPr>
              <a:t>ภาษาถิ่นที่ใช้สื่อสารอยู่ในบางจังหวัดของภาคกลาง เช่น เพชรบุรี สุุโขทัย กาญจนบุรี สุพรรณบุรี ราชบุรี นครปฐม อ่างทอง และพระนครศรีอยุธยา เป็นต้น ภาษาถิ่นที่ใช้สื่อสารอยู่ในจังหวัดเหล่านี้ มีสำเนียงพูดที่แตกต่างกันออกไป จะมีลักษณะเพี้ยนเสียงไปจากภาษากลางที่เป็นภาษามาตรฐาน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5065386" y="5385416"/>
            <a:ext cx="8647956" cy="5463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37"/>
              </a:lnSpc>
              <a:spcBef>
                <a:spcPct val="0"/>
              </a:spcBef>
            </a:pPr>
            <a:r>
              <a:rPr lang="en-US" sz="3240" spc="317">
                <a:solidFill>
                  <a:srgbClr val="000000"/>
                </a:solidFill>
                <a:latin typeface="Mali Bold"/>
                <a:ea typeface="Mali Bold"/>
                <a:cs typeface="Mali Bold"/>
                <a:sym typeface="Mali Bold"/>
              </a:rPr>
              <a:t>ไม่กิน คนพื้นเมืองเพชรบุรีพูดว่า</a:t>
            </a:r>
            <a:r>
              <a:rPr lang="en-US" sz="3240" spc="317">
                <a:solidFill>
                  <a:srgbClr val="FF3131"/>
                </a:solidFill>
                <a:latin typeface="Mali Bold"/>
                <a:ea typeface="Mali Bold"/>
                <a:cs typeface="Mali Bold"/>
                <a:sym typeface="Mali Bold"/>
              </a:rPr>
              <a:t> กิ๊นไม่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5451613" y="6128117"/>
            <a:ext cx="7911852" cy="5463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37"/>
              </a:lnSpc>
              <a:spcBef>
                <a:spcPct val="0"/>
              </a:spcBef>
            </a:pPr>
            <a:r>
              <a:rPr lang="en-US" sz="3240" spc="317" dirty="0" err="1">
                <a:solidFill>
                  <a:srgbClr val="000000"/>
                </a:solidFill>
                <a:latin typeface="Mali Bold"/>
                <a:ea typeface="Mali Bold"/>
                <a:cs typeface="Mali Bold"/>
                <a:sym typeface="Mali Bold"/>
              </a:rPr>
              <a:t>ส้ม</a:t>
            </a:r>
            <a:r>
              <a:rPr lang="en-US" sz="3240" spc="317" dirty="0">
                <a:solidFill>
                  <a:srgbClr val="000000"/>
                </a:solidFill>
                <a:latin typeface="Mali Bold"/>
                <a:ea typeface="Mali Bold"/>
                <a:cs typeface="Mali Bold"/>
                <a:sym typeface="Mali Bold"/>
              </a:rPr>
              <a:t> </a:t>
            </a:r>
            <a:r>
              <a:rPr lang="en-US" sz="3240" spc="317" dirty="0" err="1">
                <a:solidFill>
                  <a:srgbClr val="000000"/>
                </a:solidFill>
                <a:latin typeface="Mali Bold"/>
                <a:ea typeface="Mali Bold"/>
                <a:cs typeface="Mali Bold"/>
                <a:sym typeface="Mali Bold"/>
              </a:rPr>
              <a:t>คนพื้นเมืองสุโขทัยพูดว่า</a:t>
            </a:r>
            <a:r>
              <a:rPr lang="en-US" sz="3240" spc="317" dirty="0">
                <a:solidFill>
                  <a:srgbClr val="FF3131"/>
                </a:solidFill>
                <a:latin typeface="Mali Bold"/>
                <a:ea typeface="Mali Bold"/>
                <a:cs typeface="Mali Bold"/>
                <a:sym typeface="Mali Bold"/>
              </a:rPr>
              <a:t> </a:t>
            </a:r>
            <a:r>
              <a:rPr lang="en-US" sz="3240" spc="317" dirty="0" err="1">
                <a:solidFill>
                  <a:srgbClr val="FF3131"/>
                </a:solidFill>
                <a:latin typeface="Mali Bold"/>
                <a:ea typeface="Mali Bold"/>
                <a:cs typeface="Mali Bold"/>
                <a:sym typeface="Mali Bold"/>
              </a:rPr>
              <a:t>เปรี้ยว</a:t>
            </a:r>
            <a:endParaRPr lang="en-US" sz="3240" spc="317" dirty="0">
              <a:solidFill>
                <a:srgbClr val="FF3131"/>
              </a:solidFill>
              <a:latin typeface="Mali Bold"/>
              <a:ea typeface="Mali Bold"/>
              <a:cs typeface="Mali Bold"/>
              <a:sym typeface="Mali Bold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3355815" y="6874471"/>
            <a:ext cx="12103447" cy="5463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37"/>
              </a:lnSpc>
              <a:spcBef>
                <a:spcPct val="0"/>
              </a:spcBef>
            </a:pPr>
            <a:r>
              <a:rPr lang="en-US" sz="3240" spc="317">
                <a:solidFill>
                  <a:srgbClr val="000000"/>
                </a:solidFill>
                <a:latin typeface="Mali Bold"/>
                <a:ea typeface="Mali Bold"/>
                <a:cs typeface="Mali Bold"/>
                <a:sym typeface="Mali Bold"/>
              </a:rPr>
              <a:t>รถจักรยานยนต์ คนพื้นเมืองกาญจนบุรีพูดว่า</a:t>
            </a:r>
            <a:r>
              <a:rPr lang="en-US" sz="3240" spc="317">
                <a:solidFill>
                  <a:srgbClr val="FF3131"/>
                </a:solidFill>
                <a:latin typeface="Mali Bold"/>
                <a:ea typeface="Mali Bold"/>
                <a:cs typeface="Mali Bold"/>
                <a:sym typeface="Mali Bold"/>
              </a:rPr>
              <a:t> รถเครื่อง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4542422" y="7620825"/>
            <a:ext cx="9730234" cy="5463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37"/>
              </a:lnSpc>
              <a:spcBef>
                <a:spcPct val="0"/>
              </a:spcBef>
            </a:pPr>
            <a:r>
              <a:rPr lang="en-US" sz="3240" spc="317">
                <a:solidFill>
                  <a:srgbClr val="000000"/>
                </a:solidFill>
                <a:latin typeface="Mali Bold"/>
                <a:ea typeface="Mali Bold"/>
                <a:cs typeface="Mali Bold"/>
                <a:sym typeface="Mali Bold"/>
              </a:rPr>
              <a:t>ถังน้ำ คนพื้นเมืองสุพรรณบุรีพูดว่า</a:t>
            </a:r>
            <a:r>
              <a:rPr lang="en-US" sz="3240" spc="317">
                <a:solidFill>
                  <a:srgbClr val="FF3131"/>
                </a:solidFill>
                <a:latin typeface="Mali Bold"/>
                <a:ea typeface="Mali Bold"/>
                <a:cs typeface="Mali Bold"/>
                <a:sym typeface="Mali Bold"/>
              </a:rPr>
              <a:t> กระแป๋ง</a:t>
            </a:r>
          </a:p>
        </p:txBody>
      </p:sp>
      <p:sp>
        <p:nvSpPr>
          <p:cNvPr id="23" name="สี่เหลี่ยมผืนผ้า: มุมมน 22">
            <a:extLst>
              <a:ext uri="{FF2B5EF4-FFF2-40B4-BE49-F238E27FC236}">
                <a16:creationId xmlns:a16="http://schemas.microsoft.com/office/drawing/2014/main" id="{FDEE0F5E-A4FC-F301-258D-BC03A27B64BE}"/>
              </a:ext>
            </a:extLst>
          </p:cNvPr>
          <p:cNvSpPr/>
          <p:nvPr/>
        </p:nvSpPr>
        <p:spPr>
          <a:xfrm>
            <a:off x="2895600" y="4994237"/>
            <a:ext cx="13182600" cy="3581400"/>
          </a:xfrm>
          <a:prstGeom prst="roundRect">
            <a:avLst/>
          </a:prstGeom>
          <a:noFill/>
          <a:ln w="12700">
            <a:solidFill>
              <a:srgbClr val="FF0000"/>
            </a:solidFill>
            <a:prstDash val="lg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push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t="-5123" r="-37931" b="-512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774182" y="221452"/>
            <a:ext cx="5013570" cy="8996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32"/>
              </a:lnSpc>
            </a:pPr>
            <a:r>
              <a:rPr lang="en-US" sz="5237" spc="513">
                <a:solidFill>
                  <a:srgbClr val="FF66C4"/>
                </a:solidFill>
                <a:latin typeface="Mali Bold"/>
                <a:ea typeface="Mali Bold"/>
                <a:cs typeface="Mali Bold"/>
                <a:sym typeface="Mali Bold"/>
              </a:rPr>
              <a:t>ภาษาถิ่น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0" y="167233"/>
            <a:ext cx="1908902" cy="1722935"/>
            <a:chOff x="0" y="0"/>
            <a:chExt cx="2545203" cy="2297246"/>
          </a:xfrm>
        </p:grpSpPr>
        <p:sp>
          <p:nvSpPr>
            <p:cNvPr id="5" name="Freeform 5"/>
            <p:cNvSpPr/>
            <p:nvPr/>
          </p:nvSpPr>
          <p:spPr>
            <a:xfrm rot="-1234673">
              <a:off x="916513" y="161881"/>
              <a:ext cx="1072141" cy="2011106"/>
            </a:xfrm>
            <a:custGeom>
              <a:avLst/>
              <a:gdLst/>
              <a:ahLst/>
              <a:cxnLst/>
              <a:rect l="l" t="t" r="r" b="b"/>
              <a:pathLst>
                <a:path w="1072141" h="2011106">
                  <a:moveTo>
                    <a:pt x="0" y="0"/>
                  </a:moveTo>
                  <a:lnTo>
                    <a:pt x="1072141" y="0"/>
                  </a:lnTo>
                  <a:lnTo>
                    <a:pt x="1072141" y="2011106"/>
                  </a:lnTo>
                  <a:lnTo>
                    <a:pt x="0" y="20111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1335301" y="1394996"/>
              <a:ext cx="352768" cy="508494"/>
            </a:xfrm>
            <a:custGeom>
              <a:avLst/>
              <a:gdLst/>
              <a:ahLst/>
              <a:cxnLst/>
              <a:rect l="l" t="t" r="r" b="b"/>
              <a:pathLst>
                <a:path w="352768" h="508494">
                  <a:moveTo>
                    <a:pt x="0" y="0"/>
                  </a:moveTo>
                  <a:lnTo>
                    <a:pt x="352768" y="0"/>
                  </a:lnTo>
                  <a:lnTo>
                    <a:pt x="352768" y="508494"/>
                  </a:lnTo>
                  <a:lnTo>
                    <a:pt x="0" y="5084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758236" y="0"/>
              <a:ext cx="352768" cy="508494"/>
            </a:xfrm>
            <a:custGeom>
              <a:avLst/>
              <a:gdLst/>
              <a:ahLst/>
              <a:cxnLst/>
              <a:rect l="l" t="t" r="r" b="b"/>
              <a:pathLst>
                <a:path w="352768" h="508494">
                  <a:moveTo>
                    <a:pt x="0" y="0"/>
                  </a:moveTo>
                  <a:lnTo>
                    <a:pt x="352768" y="0"/>
                  </a:lnTo>
                  <a:lnTo>
                    <a:pt x="352768" y="508494"/>
                  </a:lnTo>
                  <a:lnTo>
                    <a:pt x="0" y="5084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1452583" y="109322"/>
              <a:ext cx="352768" cy="508494"/>
            </a:xfrm>
            <a:custGeom>
              <a:avLst/>
              <a:gdLst/>
              <a:ahLst/>
              <a:cxnLst/>
              <a:rect l="l" t="t" r="r" b="b"/>
              <a:pathLst>
                <a:path w="352768" h="508494">
                  <a:moveTo>
                    <a:pt x="0" y="0"/>
                  </a:moveTo>
                  <a:lnTo>
                    <a:pt x="352768" y="0"/>
                  </a:lnTo>
                  <a:lnTo>
                    <a:pt x="352768" y="508494"/>
                  </a:lnTo>
                  <a:lnTo>
                    <a:pt x="0" y="5084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961627" y="717103"/>
              <a:ext cx="224297" cy="323311"/>
            </a:xfrm>
            <a:custGeom>
              <a:avLst/>
              <a:gdLst/>
              <a:ahLst/>
              <a:cxnLst/>
              <a:rect l="l" t="t" r="r" b="b"/>
              <a:pathLst>
                <a:path w="224297" h="323311">
                  <a:moveTo>
                    <a:pt x="0" y="0"/>
                  </a:moveTo>
                  <a:lnTo>
                    <a:pt x="224297" y="0"/>
                  </a:lnTo>
                  <a:lnTo>
                    <a:pt x="224297" y="323311"/>
                  </a:lnTo>
                  <a:lnTo>
                    <a:pt x="0" y="3233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89978"/>
              <a:ext cx="1033518" cy="1642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70"/>
                </a:lnSpc>
              </a:pPr>
              <a:r>
                <a:rPr lang="en-US" sz="764" spc="74">
                  <a:solidFill>
                    <a:srgbClr val="FF66C4"/>
                  </a:solidFill>
                  <a:latin typeface="Mali Bold"/>
                  <a:ea typeface="Mali Bold"/>
                  <a:cs typeface="Mali Bold"/>
                  <a:sym typeface="Mali Bold"/>
                </a:rPr>
                <a:t>เหนือ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511685" y="276672"/>
              <a:ext cx="1033518" cy="1642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70"/>
                </a:lnSpc>
              </a:pPr>
              <a:r>
                <a:rPr lang="en-US" sz="764" spc="74">
                  <a:solidFill>
                    <a:srgbClr val="00BF63"/>
                  </a:solidFill>
                  <a:latin typeface="Mali Bold"/>
                  <a:ea typeface="Mali Bold"/>
                  <a:cs typeface="Mali Bold"/>
                  <a:sym typeface="Mali Bold"/>
                </a:rPr>
                <a:t>อีสาน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210136" y="869233"/>
              <a:ext cx="1033518" cy="1640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70"/>
                </a:lnSpc>
              </a:pPr>
              <a:r>
                <a:rPr lang="en-US" sz="764" spc="74">
                  <a:solidFill>
                    <a:srgbClr val="FF3131"/>
                  </a:solidFill>
                  <a:latin typeface="Mali Bold"/>
                  <a:ea typeface="Mali Bold"/>
                  <a:cs typeface="Mali Bold"/>
                  <a:sym typeface="Mali Bold"/>
                </a:rPr>
                <a:t>กลาง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243655" y="1681376"/>
              <a:ext cx="1033518" cy="1640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70"/>
                </a:lnSpc>
              </a:pPr>
              <a:r>
                <a:rPr lang="en-US" sz="764" spc="74">
                  <a:solidFill>
                    <a:srgbClr val="004AAD"/>
                  </a:solidFill>
                  <a:latin typeface="Mali Bold"/>
                  <a:ea typeface="Mali Bold"/>
                  <a:cs typeface="Mali Bold"/>
                  <a:sym typeface="Mali Bold"/>
                </a:rPr>
                <a:t>ใต้</a:t>
              </a:r>
            </a:p>
          </p:txBody>
        </p:sp>
      </p:grpSp>
      <p:sp>
        <p:nvSpPr>
          <p:cNvPr id="14" name="Freeform 14"/>
          <p:cNvSpPr/>
          <p:nvPr/>
        </p:nvSpPr>
        <p:spPr>
          <a:xfrm>
            <a:off x="1648154" y="2120012"/>
            <a:ext cx="15611146" cy="7532378"/>
          </a:xfrm>
          <a:custGeom>
            <a:avLst/>
            <a:gdLst/>
            <a:ahLst/>
            <a:cxnLst/>
            <a:rect l="l" t="t" r="r" b="b"/>
            <a:pathLst>
              <a:path w="15611146" h="7532378">
                <a:moveTo>
                  <a:pt x="0" y="0"/>
                </a:moveTo>
                <a:lnTo>
                  <a:pt x="15611146" y="0"/>
                </a:lnTo>
                <a:lnTo>
                  <a:pt x="15611146" y="7532378"/>
                </a:lnTo>
                <a:lnTo>
                  <a:pt x="0" y="753237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2751291" y="5574336"/>
            <a:ext cx="2337955" cy="2057400"/>
          </a:xfrm>
          <a:custGeom>
            <a:avLst/>
            <a:gdLst/>
            <a:ahLst/>
            <a:cxnLst/>
            <a:rect l="l" t="t" r="r" b="b"/>
            <a:pathLst>
              <a:path w="2337955" h="2057400">
                <a:moveTo>
                  <a:pt x="0" y="0"/>
                </a:moveTo>
                <a:lnTo>
                  <a:pt x="2337955" y="0"/>
                </a:lnTo>
                <a:lnTo>
                  <a:pt x="2337955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7520988" y="6094555"/>
            <a:ext cx="3731971" cy="1016962"/>
          </a:xfrm>
          <a:custGeom>
            <a:avLst/>
            <a:gdLst/>
            <a:ahLst/>
            <a:cxnLst/>
            <a:rect l="l" t="t" r="r" b="b"/>
            <a:pathLst>
              <a:path w="3731971" h="1016962">
                <a:moveTo>
                  <a:pt x="0" y="0"/>
                </a:moveTo>
                <a:lnTo>
                  <a:pt x="3731971" y="0"/>
                </a:lnTo>
                <a:lnTo>
                  <a:pt x="3731971" y="1016962"/>
                </a:lnTo>
                <a:lnTo>
                  <a:pt x="0" y="1016962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12500128" y="5711715"/>
            <a:ext cx="3972462" cy="1782642"/>
          </a:xfrm>
          <a:custGeom>
            <a:avLst/>
            <a:gdLst/>
            <a:ahLst/>
            <a:cxnLst/>
            <a:rect l="l" t="t" r="r" b="b"/>
            <a:pathLst>
              <a:path w="3972462" h="1782642">
                <a:moveTo>
                  <a:pt x="0" y="0"/>
                </a:moveTo>
                <a:lnTo>
                  <a:pt x="3972461" y="0"/>
                </a:lnTo>
                <a:lnTo>
                  <a:pt x="3972461" y="1782642"/>
                </a:lnTo>
                <a:lnTo>
                  <a:pt x="0" y="1782642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7520988" y="1009837"/>
            <a:ext cx="3168142" cy="819757"/>
          </a:xfrm>
          <a:custGeom>
            <a:avLst/>
            <a:gdLst/>
            <a:ahLst/>
            <a:cxnLst/>
            <a:rect l="l" t="t" r="r" b="b"/>
            <a:pathLst>
              <a:path w="3168142" h="819757">
                <a:moveTo>
                  <a:pt x="0" y="0"/>
                </a:moveTo>
                <a:lnTo>
                  <a:pt x="3168142" y="0"/>
                </a:lnTo>
                <a:lnTo>
                  <a:pt x="3168142" y="819757"/>
                </a:lnTo>
                <a:lnTo>
                  <a:pt x="0" y="819757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TextBox 19"/>
          <p:cNvSpPr txBox="1"/>
          <p:nvPr/>
        </p:nvSpPr>
        <p:spPr>
          <a:xfrm>
            <a:off x="2187001" y="7946187"/>
            <a:ext cx="4203081" cy="894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87"/>
              </a:lnSpc>
            </a:pPr>
            <a:r>
              <a:rPr lang="en-US" sz="5276" spc="517">
                <a:solidFill>
                  <a:srgbClr val="FF3131"/>
                </a:solidFill>
                <a:latin typeface="Mali Bold"/>
                <a:ea typeface="Mali Bold"/>
                <a:cs typeface="Mali Bold"/>
                <a:sym typeface="Mali Bold"/>
              </a:rPr>
              <a:t>ฮัก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765172" y="1082990"/>
            <a:ext cx="2777250" cy="336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54"/>
              </a:lnSpc>
            </a:pPr>
            <a:r>
              <a:rPr lang="en-US" sz="1967" spc="192">
                <a:solidFill>
                  <a:srgbClr val="FF3131"/>
                </a:solidFill>
                <a:latin typeface="Mali Bold"/>
                <a:ea typeface="Mali Bold"/>
                <a:cs typeface="Mali Bold"/>
                <a:sym typeface="Mali Bold"/>
              </a:rPr>
              <a:t>วัฒนธรรมกับภาษา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9844396" y="969429"/>
            <a:ext cx="7117806" cy="920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31"/>
              </a:lnSpc>
            </a:pPr>
            <a:r>
              <a:rPr lang="en-US" sz="5379" spc="527">
                <a:solidFill>
                  <a:srgbClr val="FF507F"/>
                </a:solidFill>
                <a:latin typeface="Mali Bold"/>
                <a:ea typeface="Mali Bold"/>
                <a:cs typeface="Mali Bold"/>
                <a:sym typeface="Mali Bold"/>
              </a:rPr>
              <a:t>ภาษาถิ่นเหนือ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908902" y="2421642"/>
            <a:ext cx="15053299" cy="2076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24"/>
              </a:lnSpc>
            </a:pPr>
            <a:r>
              <a:rPr lang="en-US" sz="3946" spc="386">
                <a:solidFill>
                  <a:srgbClr val="000000"/>
                </a:solidFill>
                <a:latin typeface="Mali Bold"/>
                <a:ea typeface="Mali Bold"/>
                <a:cs typeface="Mali Bold"/>
                <a:sym typeface="Mali Bold"/>
              </a:rPr>
              <a:t>เป็นภาษาที่มีสำเนียงการออกเสียงที่โดดเด่น เช่น คำที่ ภาษาไทยมาตรฐานใช้ ร ภาษาถิ่นเหนือจะเป็น ฮ และมักลงท้ายประโยค พูดอย่างอ่อนหวานด้วยคำว่า “เจ้า”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7285433" y="7772933"/>
            <a:ext cx="4203081" cy="894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87"/>
              </a:lnSpc>
            </a:pPr>
            <a:r>
              <a:rPr lang="en-US" sz="5276" spc="517">
                <a:solidFill>
                  <a:srgbClr val="FF3131"/>
                </a:solidFill>
                <a:latin typeface="Mali Bold"/>
                <a:ea typeface="Mali Bold"/>
                <a:cs typeface="Mali Bold"/>
                <a:sym typeface="Mali Bold"/>
              </a:rPr>
              <a:t>ขัว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2384818" y="8008707"/>
            <a:ext cx="4203081" cy="894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87"/>
              </a:lnSpc>
            </a:pPr>
            <a:r>
              <a:rPr lang="en-US" sz="5276" spc="517">
                <a:solidFill>
                  <a:srgbClr val="FF3131"/>
                </a:solidFill>
                <a:latin typeface="Mali Bold"/>
                <a:ea typeface="Mali Bold"/>
                <a:cs typeface="Mali Bold"/>
                <a:sym typeface="Mali Bold"/>
              </a:rPr>
              <a:t>กาด</a:t>
            </a:r>
          </a:p>
        </p:txBody>
      </p:sp>
    </p:spTree>
  </p:cSld>
  <p:clrMapOvr>
    <a:masterClrMapping/>
  </p:clrMapOvr>
  <p:transition>
    <p:push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t="-5123" r="-37931" b="-512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774182" y="221452"/>
            <a:ext cx="5013570" cy="8996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32"/>
              </a:lnSpc>
            </a:pPr>
            <a:r>
              <a:rPr lang="en-US" sz="5237" spc="513">
                <a:solidFill>
                  <a:srgbClr val="FF66C4"/>
                </a:solidFill>
                <a:latin typeface="Mali Bold"/>
                <a:ea typeface="Mali Bold"/>
                <a:cs typeface="Mali Bold"/>
                <a:sym typeface="Mali Bold"/>
              </a:rPr>
              <a:t>ภาษาถิ่น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0" y="167233"/>
            <a:ext cx="1908902" cy="1722935"/>
            <a:chOff x="0" y="0"/>
            <a:chExt cx="2545203" cy="2297246"/>
          </a:xfrm>
        </p:grpSpPr>
        <p:sp>
          <p:nvSpPr>
            <p:cNvPr id="5" name="Freeform 5"/>
            <p:cNvSpPr/>
            <p:nvPr/>
          </p:nvSpPr>
          <p:spPr>
            <a:xfrm rot="-1234673">
              <a:off x="916513" y="161881"/>
              <a:ext cx="1072141" cy="2011106"/>
            </a:xfrm>
            <a:custGeom>
              <a:avLst/>
              <a:gdLst/>
              <a:ahLst/>
              <a:cxnLst/>
              <a:rect l="l" t="t" r="r" b="b"/>
              <a:pathLst>
                <a:path w="1072141" h="2011106">
                  <a:moveTo>
                    <a:pt x="0" y="0"/>
                  </a:moveTo>
                  <a:lnTo>
                    <a:pt x="1072141" y="0"/>
                  </a:lnTo>
                  <a:lnTo>
                    <a:pt x="1072141" y="2011106"/>
                  </a:lnTo>
                  <a:lnTo>
                    <a:pt x="0" y="20111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1335301" y="1394996"/>
              <a:ext cx="352768" cy="508494"/>
            </a:xfrm>
            <a:custGeom>
              <a:avLst/>
              <a:gdLst/>
              <a:ahLst/>
              <a:cxnLst/>
              <a:rect l="l" t="t" r="r" b="b"/>
              <a:pathLst>
                <a:path w="352768" h="508494">
                  <a:moveTo>
                    <a:pt x="0" y="0"/>
                  </a:moveTo>
                  <a:lnTo>
                    <a:pt x="352768" y="0"/>
                  </a:lnTo>
                  <a:lnTo>
                    <a:pt x="352768" y="508494"/>
                  </a:lnTo>
                  <a:lnTo>
                    <a:pt x="0" y="5084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758236" y="0"/>
              <a:ext cx="352768" cy="508494"/>
            </a:xfrm>
            <a:custGeom>
              <a:avLst/>
              <a:gdLst/>
              <a:ahLst/>
              <a:cxnLst/>
              <a:rect l="l" t="t" r="r" b="b"/>
              <a:pathLst>
                <a:path w="352768" h="508494">
                  <a:moveTo>
                    <a:pt x="0" y="0"/>
                  </a:moveTo>
                  <a:lnTo>
                    <a:pt x="352768" y="0"/>
                  </a:lnTo>
                  <a:lnTo>
                    <a:pt x="352768" y="508494"/>
                  </a:lnTo>
                  <a:lnTo>
                    <a:pt x="0" y="5084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1452583" y="109322"/>
              <a:ext cx="352768" cy="508494"/>
            </a:xfrm>
            <a:custGeom>
              <a:avLst/>
              <a:gdLst/>
              <a:ahLst/>
              <a:cxnLst/>
              <a:rect l="l" t="t" r="r" b="b"/>
              <a:pathLst>
                <a:path w="352768" h="508494">
                  <a:moveTo>
                    <a:pt x="0" y="0"/>
                  </a:moveTo>
                  <a:lnTo>
                    <a:pt x="352768" y="0"/>
                  </a:lnTo>
                  <a:lnTo>
                    <a:pt x="352768" y="508494"/>
                  </a:lnTo>
                  <a:lnTo>
                    <a:pt x="0" y="5084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961627" y="717103"/>
              <a:ext cx="224297" cy="323311"/>
            </a:xfrm>
            <a:custGeom>
              <a:avLst/>
              <a:gdLst/>
              <a:ahLst/>
              <a:cxnLst/>
              <a:rect l="l" t="t" r="r" b="b"/>
              <a:pathLst>
                <a:path w="224297" h="323311">
                  <a:moveTo>
                    <a:pt x="0" y="0"/>
                  </a:moveTo>
                  <a:lnTo>
                    <a:pt x="224297" y="0"/>
                  </a:lnTo>
                  <a:lnTo>
                    <a:pt x="224297" y="323311"/>
                  </a:lnTo>
                  <a:lnTo>
                    <a:pt x="0" y="3233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89978"/>
              <a:ext cx="1033518" cy="1642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70"/>
                </a:lnSpc>
              </a:pPr>
              <a:r>
                <a:rPr lang="en-US" sz="764" spc="74">
                  <a:solidFill>
                    <a:srgbClr val="FF66C4"/>
                  </a:solidFill>
                  <a:latin typeface="Mali Bold"/>
                  <a:ea typeface="Mali Bold"/>
                  <a:cs typeface="Mali Bold"/>
                  <a:sym typeface="Mali Bold"/>
                </a:rPr>
                <a:t>เหนือ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511685" y="276672"/>
              <a:ext cx="1033518" cy="1642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70"/>
                </a:lnSpc>
              </a:pPr>
              <a:r>
                <a:rPr lang="en-US" sz="764" spc="74">
                  <a:solidFill>
                    <a:srgbClr val="00BF63"/>
                  </a:solidFill>
                  <a:latin typeface="Mali Bold"/>
                  <a:ea typeface="Mali Bold"/>
                  <a:cs typeface="Mali Bold"/>
                  <a:sym typeface="Mali Bold"/>
                </a:rPr>
                <a:t>อีสาน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210136" y="869233"/>
              <a:ext cx="1033518" cy="1640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70"/>
                </a:lnSpc>
              </a:pPr>
              <a:r>
                <a:rPr lang="en-US" sz="764" spc="74">
                  <a:solidFill>
                    <a:srgbClr val="FF3131"/>
                  </a:solidFill>
                  <a:latin typeface="Mali Bold"/>
                  <a:ea typeface="Mali Bold"/>
                  <a:cs typeface="Mali Bold"/>
                  <a:sym typeface="Mali Bold"/>
                </a:rPr>
                <a:t>กลาง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243655" y="1681376"/>
              <a:ext cx="1033518" cy="1640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70"/>
                </a:lnSpc>
              </a:pPr>
              <a:r>
                <a:rPr lang="en-US" sz="764" spc="74">
                  <a:solidFill>
                    <a:srgbClr val="004AAD"/>
                  </a:solidFill>
                  <a:latin typeface="Mali Bold"/>
                  <a:ea typeface="Mali Bold"/>
                  <a:cs typeface="Mali Bold"/>
                  <a:sym typeface="Mali Bold"/>
                </a:rPr>
                <a:t>ใต้</a:t>
              </a:r>
            </a:p>
          </p:txBody>
        </p:sp>
      </p:grpSp>
      <p:sp>
        <p:nvSpPr>
          <p:cNvPr id="14" name="Freeform 14"/>
          <p:cNvSpPr/>
          <p:nvPr/>
        </p:nvSpPr>
        <p:spPr>
          <a:xfrm>
            <a:off x="1581400" y="2285407"/>
            <a:ext cx="15611146" cy="7532378"/>
          </a:xfrm>
          <a:custGeom>
            <a:avLst/>
            <a:gdLst/>
            <a:ahLst/>
            <a:cxnLst/>
            <a:rect l="l" t="t" r="r" b="b"/>
            <a:pathLst>
              <a:path w="15611146" h="7532378">
                <a:moveTo>
                  <a:pt x="0" y="0"/>
                </a:moveTo>
                <a:lnTo>
                  <a:pt x="15611147" y="0"/>
                </a:lnTo>
                <a:lnTo>
                  <a:pt x="15611147" y="7532378"/>
                </a:lnTo>
                <a:lnTo>
                  <a:pt x="0" y="753237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9844396" y="969429"/>
            <a:ext cx="7117806" cy="920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31"/>
              </a:lnSpc>
            </a:pPr>
            <a:r>
              <a:rPr lang="en-US" sz="5379" spc="527">
                <a:solidFill>
                  <a:srgbClr val="04522C"/>
                </a:solidFill>
                <a:latin typeface="Mali Bold"/>
                <a:ea typeface="Mali Bold"/>
                <a:cs typeface="Mali Bold"/>
                <a:sym typeface="Mali Bold"/>
              </a:rPr>
              <a:t>ภาษาถิ่นอีสาน</a:t>
            </a:r>
          </a:p>
        </p:txBody>
      </p:sp>
      <p:sp>
        <p:nvSpPr>
          <p:cNvPr id="16" name="Freeform 16"/>
          <p:cNvSpPr/>
          <p:nvPr/>
        </p:nvSpPr>
        <p:spPr>
          <a:xfrm>
            <a:off x="9453727" y="1022518"/>
            <a:ext cx="1107048" cy="867649"/>
          </a:xfrm>
          <a:custGeom>
            <a:avLst/>
            <a:gdLst/>
            <a:ahLst/>
            <a:cxnLst/>
            <a:rect l="l" t="t" r="r" b="b"/>
            <a:pathLst>
              <a:path w="1107048" h="867649">
                <a:moveTo>
                  <a:pt x="0" y="0"/>
                </a:moveTo>
                <a:lnTo>
                  <a:pt x="1107048" y="0"/>
                </a:lnTo>
                <a:lnTo>
                  <a:pt x="1107048" y="867649"/>
                </a:lnTo>
                <a:lnTo>
                  <a:pt x="0" y="867649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2841408" y="5574336"/>
            <a:ext cx="2894268" cy="1888510"/>
          </a:xfrm>
          <a:custGeom>
            <a:avLst/>
            <a:gdLst/>
            <a:ahLst/>
            <a:cxnLst/>
            <a:rect l="l" t="t" r="r" b="b"/>
            <a:pathLst>
              <a:path w="2894268" h="1888510">
                <a:moveTo>
                  <a:pt x="0" y="0"/>
                </a:moveTo>
                <a:lnTo>
                  <a:pt x="2894268" y="0"/>
                </a:lnTo>
                <a:lnTo>
                  <a:pt x="2894268" y="1888510"/>
                </a:lnTo>
                <a:lnTo>
                  <a:pt x="0" y="188851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8570198" y="5107611"/>
            <a:ext cx="1633552" cy="2739709"/>
          </a:xfrm>
          <a:custGeom>
            <a:avLst/>
            <a:gdLst/>
            <a:ahLst/>
            <a:cxnLst/>
            <a:rect l="l" t="t" r="r" b="b"/>
            <a:pathLst>
              <a:path w="1633552" h="2739709">
                <a:moveTo>
                  <a:pt x="0" y="0"/>
                </a:moveTo>
                <a:lnTo>
                  <a:pt x="1633551" y="0"/>
                </a:lnTo>
                <a:lnTo>
                  <a:pt x="1633551" y="2739709"/>
                </a:lnTo>
                <a:lnTo>
                  <a:pt x="0" y="2739709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13673076" y="5705309"/>
            <a:ext cx="1626564" cy="1626564"/>
          </a:xfrm>
          <a:custGeom>
            <a:avLst/>
            <a:gdLst/>
            <a:ahLst/>
            <a:cxnLst/>
            <a:rect l="l" t="t" r="r" b="b"/>
            <a:pathLst>
              <a:path w="1626564" h="1626564">
                <a:moveTo>
                  <a:pt x="0" y="0"/>
                </a:moveTo>
                <a:lnTo>
                  <a:pt x="1626565" y="0"/>
                </a:lnTo>
                <a:lnTo>
                  <a:pt x="1626565" y="1626564"/>
                </a:lnTo>
                <a:lnTo>
                  <a:pt x="0" y="1626564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TextBox 20"/>
          <p:cNvSpPr txBox="1"/>
          <p:nvPr/>
        </p:nvSpPr>
        <p:spPr>
          <a:xfrm>
            <a:off x="2187001" y="7946187"/>
            <a:ext cx="4203081" cy="894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87"/>
              </a:lnSpc>
            </a:pPr>
            <a:r>
              <a:rPr lang="en-US" sz="5276" spc="517">
                <a:solidFill>
                  <a:srgbClr val="FF3131"/>
                </a:solidFill>
                <a:latin typeface="Mali Bold"/>
                <a:ea typeface="Mali Bold"/>
                <a:cs typeface="Mali Bold"/>
                <a:sym typeface="Mali Bold"/>
              </a:rPr>
              <a:t>เกิบ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765172" y="1082990"/>
            <a:ext cx="2777250" cy="336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54"/>
              </a:lnSpc>
            </a:pPr>
            <a:r>
              <a:rPr lang="en-US" sz="1967" spc="192">
                <a:solidFill>
                  <a:srgbClr val="FF3131"/>
                </a:solidFill>
                <a:latin typeface="Mali Bold"/>
                <a:ea typeface="Mali Bold"/>
                <a:cs typeface="Mali Bold"/>
                <a:sym typeface="Mali Bold"/>
              </a:rPr>
              <a:t>วัฒนธรรมกับภาษา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908902" y="2421642"/>
            <a:ext cx="15053299" cy="2076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24"/>
              </a:lnSpc>
            </a:pPr>
            <a:r>
              <a:rPr lang="en-US" sz="3946" spc="386">
                <a:solidFill>
                  <a:srgbClr val="000000"/>
                </a:solidFill>
                <a:latin typeface="Mali Bold"/>
                <a:ea typeface="Mali Bold"/>
                <a:cs typeface="Mali Bold"/>
                <a:sym typeface="Mali Bold"/>
              </a:rPr>
              <a:t> เป็นภาษาที่สำเนียงคุ้นหูเป็นอย่างดี ใช้พูดกันใน</a:t>
            </a:r>
          </a:p>
          <a:p>
            <a:pPr algn="l">
              <a:lnSpc>
                <a:spcPts val="5524"/>
              </a:lnSpc>
            </a:pPr>
            <a:r>
              <a:rPr lang="en-US" sz="3946" spc="386">
                <a:solidFill>
                  <a:srgbClr val="000000"/>
                </a:solidFill>
                <a:latin typeface="Mali Bold"/>
                <a:ea typeface="Mali Bold"/>
                <a:cs typeface="Mali Bold"/>
                <a:sym typeface="Mali Bold"/>
              </a:rPr>
              <a:t>ภาคตะวันออกเฉียงเหนือ มีลักษณะเฉพาะของตนเอง มักลงท้ายประโยคพูดว่า เด้อ นอ แน แม 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7334011" y="8008707"/>
            <a:ext cx="4203081" cy="894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87"/>
              </a:lnSpc>
            </a:pPr>
            <a:r>
              <a:rPr lang="en-US" sz="5276" spc="517">
                <a:solidFill>
                  <a:srgbClr val="FF3131"/>
                </a:solidFill>
                <a:latin typeface="Mali Bold"/>
                <a:ea typeface="Mali Bold"/>
                <a:cs typeface="Mali Bold"/>
                <a:sym typeface="Mali Bold"/>
              </a:rPr>
              <a:t>แลน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2384818" y="8008707"/>
            <a:ext cx="4203081" cy="894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87"/>
              </a:lnSpc>
            </a:pPr>
            <a:r>
              <a:rPr lang="en-US" sz="5276" spc="517">
                <a:solidFill>
                  <a:srgbClr val="FF3131"/>
                </a:solidFill>
                <a:latin typeface="Mali Bold"/>
                <a:ea typeface="Mali Bold"/>
                <a:cs typeface="Mali Bold"/>
                <a:sym typeface="Mali Bold"/>
              </a:rPr>
              <a:t>แซ่บ</a:t>
            </a:r>
          </a:p>
        </p:txBody>
      </p:sp>
    </p:spTree>
  </p:cSld>
  <p:clrMapOvr>
    <a:masterClrMapping/>
  </p:clrMapOvr>
  <p:transition>
    <p:push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t="-5123" r="-37931" b="-512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774182" y="221452"/>
            <a:ext cx="5013570" cy="8996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32"/>
              </a:lnSpc>
            </a:pPr>
            <a:r>
              <a:rPr lang="en-US" sz="5237" spc="513">
                <a:solidFill>
                  <a:srgbClr val="FF66C4"/>
                </a:solidFill>
                <a:latin typeface="Mali Bold"/>
                <a:ea typeface="Mali Bold"/>
                <a:cs typeface="Mali Bold"/>
                <a:sym typeface="Mali Bold"/>
              </a:rPr>
              <a:t>ภาษาถิ่น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0" y="167233"/>
            <a:ext cx="1908902" cy="1722935"/>
            <a:chOff x="0" y="0"/>
            <a:chExt cx="2545203" cy="2297246"/>
          </a:xfrm>
        </p:grpSpPr>
        <p:sp>
          <p:nvSpPr>
            <p:cNvPr id="5" name="Freeform 5"/>
            <p:cNvSpPr/>
            <p:nvPr/>
          </p:nvSpPr>
          <p:spPr>
            <a:xfrm rot="-1234673">
              <a:off x="916513" y="161881"/>
              <a:ext cx="1072141" cy="2011106"/>
            </a:xfrm>
            <a:custGeom>
              <a:avLst/>
              <a:gdLst/>
              <a:ahLst/>
              <a:cxnLst/>
              <a:rect l="l" t="t" r="r" b="b"/>
              <a:pathLst>
                <a:path w="1072141" h="2011106">
                  <a:moveTo>
                    <a:pt x="0" y="0"/>
                  </a:moveTo>
                  <a:lnTo>
                    <a:pt x="1072141" y="0"/>
                  </a:lnTo>
                  <a:lnTo>
                    <a:pt x="1072141" y="2011106"/>
                  </a:lnTo>
                  <a:lnTo>
                    <a:pt x="0" y="20111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1335301" y="1394996"/>
              <a:ext cx="352768" cy="508494"/>
            </a:xfrm>
            <a:custGeom>
              <a:avLst/>
              <a:gdLst/>
              <a:ahLst/>
              <a:cxnLst/>
              <a:rect l="l" t="t" r="r" b="b"/>
              <a:pathLst>
                <a:path w="352768" h="508494">
                  <a:moveTo>
                    <a:pt x="0" y="0"/>
                  </a:moveTo>
                  <a:lnTo>
                    <a:pt x="352768" y="0"/>
                  </a:lnTo>
                  <a:lnTo>
                    <a:pt x="352768" y="508494"/>
                  </a:lnTo>
                  <a:lnTo>
                    <a:pt x="0" y="5084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758236" y="0"/>
              <a:ext cx="352768" cy="508494"/>
            </a:xfrm>
            <a:custGeom>
              <a:avLst/>
              <a:gdLst/>
              <a:ahLst/>
              <a:cxnLst/>
              <a:rect l="l" t="t" r="r" b="b"/>
              <a:pathLst>
                <a:path w="352768" h="508494">
                  <a:moveTo>
                    <a:pt x="0" y="0"/>
                  </a:moveTo>
                  <a:lnTo>
                    <a:pt x="352768" y="0"/>
                  </a:lnTo>
                  <a:lnTo>
                    <a:pt x="352768" y="508494"/>
                  </a:lnTo>
                  <a:lnTo>
                    <a:pt x="0" y="5084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1452583" y="109322"/>
              <a:ext cx="352768" cy="508494"/>
            </a:xfrm>
            <a:custGeom>
              <a:avLst/>
              <a:gdLst/>
              <a:ahLst/>
              <a:cxnLst/>
              <a:rect l="l" t="t" r="r" b="b"/>
              <a:pathLst>
                <a:path w="352768" h="508494">
                  <a:moveTo>
                    <a:pt x="0" y="0"/>
                  </a:moveTo>
                  <a:lnTo>
                    <a:pt x="352768" y="0"/>
                  </a:lnTo>
                  <a:lnTo>
                    <a:pt x="352768" y="508494"/>
                  </a:lnTo>
                  <a:lnTo>
                    <a:pt x="0" y="5084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961627" y="717103"/>
              <a:ext cx="224297" cy="323311"/>
            </a:xfrm>
            <a:custGeom>
              <a:avLst/>
              <a:gdLst/>
              <a:ahLst/>
              <a:cxnLst/>
              <a:rect l="l" t="t" r="r" b="b"/>
              <a:pathLst>
                <a:path w="224297" h="323311">
                  <a:moveTo>
                    <a:pt x="0" y="0"/>
                  </a:moveTo>
                  <a:lnTo>
                    <a:pt x="224297" y="0"/>
                  </a:lnTo>
                  <a:lnTo>
                    <a:pt x="224297" y="323311"/>
                  </a:lnTo>
                  <a:lnTo>
                    <a:pt x="0" y="3233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89978"/>
              <a:ext cx="1033518" cy="1642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70"/>
                </a:lnSpc>
              </a:pPr>
              <a:r>
                <a:rPr lang="en-US" sz="764" spc="74">
                  <a:solidFill>
                    <a:srgbClr val="FF66C4"/>
                  </a:solidFill>
                  <a:latin typeface="Mali Bold"/>
                  <a:ea typeface="Mali Bold"/>
                  <a:cs typeface="Mali Bold"/>
                  <a:sym typeface="Mali Bold"/>
                </a:rPr>
                <a:t>เหนือ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511685" y="276672"/>
              <a:ext cx="1033518" cy="1642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70"/>
                </a:lnSpc>
              </a:pPr>
              <a:r>
                <a:rPr lang="en-US" sz="764" spc="74">
                  <a:solidFill>
                    <a:srgbClr val="00BF63"/>
                  </a:solidFill>
                  <a:latin typeface="Mali Bold"/>
                  <a:ea typeface="Mali Bold"/>
                  <a:cs typeface="Mali Bold"/>
                  <a:sym typeface="Mali Bold"/>
                </a:rPr>
                <a:t>อีสาน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210136" y="869233"/>
              <a:ext cx="1033518" cy="1640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70"/>
                </a:lnSpc>
              </a:pPr>
              <a:r>
                <a:rPr lang="en-US" sz="764" spc="74">
                  <a:solidFill>
                    <a:srgbClr val="FF3131"/>
                  </a:solidFill>
                  <a:latin typeface="Mali Bold"/>
                  <a:ea typeface="Mali Bold"/>
                  <a:cs typeface="Mali Bold"/>
                  <a:sym typeface="Mali Bold"/>
                </a:rPr>
                <a:t>กลาง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243655" y="1681376"/>
              <a:ext cx="1033518" cy="1640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70"/>
                </a:lnSpc>
              </a:pPr>
              <a:r>
                <a:rPr lang="en-US" sz="764" spc="74">
                  <a:solidFill>
                    <a:srgbClr val="004AAD"/>
                  </a:solidFill>
                  <a:latin typeface="Mali Bold"/>
                  <a:ea typeface="Mali Bold"/>
                  <a:cs typeface="Mali Bold"/>
                  <a:sym typeface="Mali Bold"/>
                </a:rPr>
                <a:t>ใต้</a:t>
              </a:r>
            </a:p>
          </p:txBody>
        </p:sp>
      </p:grpSp>
      <p:sp>
        <p:nvSpPr>
          <p:cNvPr id="14" name="Freeform 14"/>
          <p:cNvSpPr/>
          <p:nvPr/>
        </p:nvSpPr>
        <p:spPr>
          <a:xfrm>
            <a:off x="1648154" y="2120012"/>
            <a:ext cx="15611146" cy="7532378"/>
          </a:xfrm>
          <a:custGeom>
            <a:avLst/>
            <a:gdLst/>
            <a:ahLst/>
            <a:cxnLst/>
            <a:rect l="l" t="t" r="r" b="b"/>
            <a:pathLst>
              <a:path w="15611146" h="7532378">
                <a:moveTo>
                  <a:pt x="0" y="0"/>
                </a:moveTo>
                <a:lnTo>
                  <a:pt x="15611146" y="0"/>
                </a:lnTo>
                <a:lnTo>
                  <a:pt x="15611146" y="7532378"/>
                </a:lnTo>
                <a:lnTo>
                  <a:pt x="0" y="753237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10927455" y="1016315"/>
            <a:ext cx="7117806" cy="920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31"/>
              </a:lnSpc>
            </a:pPr>
            <a:r>
              <a:rPr lang="en-US" sz="5379" spc="527">
                <a:solidFill>
                  <a:srgbClr val="004AAD"/>
                </a:solidFill>
                <a:latin typeface="Mali Bold"/>
                <a:ea typeface="Mali Bold"/>
                <a:cs typeface="Mali Bold"/>
                <a:sym typeface="Mali Bold"/>
              </a:rPr>
              <a:t>ภาษาถิ่นใต้</a:t>
            </a:r>
          </a:p>
        </p:txBody>
      </p:sp>
      <p:sp>
        <p:nvSpPr>
          <p:cNvPr id="16" name="Freeform 16"/>
          <p:cNvSpPr/>
          <p:nvPr/>
        </p:nvSpPr>
        <p:spPr>
          <a:xfrm>
            <a:off x="10364626" y="74217"/>
            <a:ext cx="1874553" cy="1862837"/>
          </a:xfrm>
          <a:custGeom>
            <a:avLst/>
            <a:gdLst/>
            <a:ahLst/>
            <a:cxnLst/>
            <a:rect l="l" t="t" r="r" b="b"/>
            <a:pathLst>
              <a:path w="1874553" h="1862837">
                <a:moveTo>
                  <a:pt x="0" y="0"/>
                </a:moveTo>
                <a:lnTo>
                  <a:pt x="1874553" y="0"/>
                </a:lnTo>
                <a:lnTo>
                  <a:pt x="1874553" y="1862837"/>
                </a:lnTo>
                <a:lnTo>
                  <a:pt x="0" y="1862837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3153797" y="5263190"/>
            <a:ext cx="1921217" cy="2013067"/>
          </a:xfrm>
          <a:custGeom>
            <a:avLst/>
            <a:gdLst/>
            <a:ahLst/>
            <a:cxnLst/>
            <a:rect l="l" t="t" r="r" b="b"/>
            <a:pathLst>
              <a:path w="1921217" h="2013067">
                <a:moveTo>
                  <a:pt x="0" y="0"/>
                </a:moveTo>
                <a:lnTo>
                  <a:pt x="1921217" y="0"/>
                </a:lnTo>
                <a:lnTo>
                  <a:pt x="1921217" y="2013068"/>
                </a:lnTo>
                <a:lnTo>
                  <a:pt x="0" y="2013068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t="-7405" b="-740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8107121" y="5263190"/>
            <a:ext cx="2693212" cy="2460923"/>
          </a:xfrm>
          <a:custGeom>
            <a:avLst/>
            <a:gdLst/>
            <a:ahLst/>
            <a:cxnLst/>
            <a:rect l="l" t="t" r="r" b="b"/>
            <a:pathLst>
              <a:path w="2693212" h="2460923">
                <a:moveTo>
                  <a:pt x="0" y="0"/>
                </a:moveTo>
                <a:lnTo>
                  <a:pt x="2693212" y="0"/>
                </a:lnTo>
                <a:lnTo>
                  <a:pt x="2693212" y="2460923"/>
                </a:lnTo>
                <a:lnTo>
                  <a:pt x="0" y="2460923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13334410" y="5407940"/>
            <a:ext cx="2303897" cy="2171423"/>
          </a:xfrm>
          <a:custGeom>
            <a:avLst/>
            <a:gdLst/>
            <a:ahLst/>
            <a:cxnLst/>
            <a:rect l="l" t="t" r="r" b="b"/>
            <a:pathLst>
              <a:path w="2303897" h="2171423">
                <a:moveTo>
                  <a:pt x="0" y="0"/>
                </a:moveTo>
                <a:lnTo>
                  <a:pt x="2303897" y="0"/>
                </a:lnTo>
                <a:lnTo>
                  <a:pt x="2303897" y="2171423"/>
                </a:lnTo>
                <a:lnTo>
                  <a:pt x="0" y="217142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TextBox 20"/>
          <p:cNvSpPr txBox="1"/>
          <p:nvPr/>
        </p:nvSpPr>
        <p:spPr>
          <a:xfrm>
            <a:off x="2187001" y="7946187"/>
            <a:ext cx="4203081" cy="894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87"/>
              </a:lnSpc>
            </a:pPr>
            <a:r>
              <a:rPr lang="en-US" sz="5276" spc="517">
                <a:solidFill>
                  <a:srgbClr val="FF3131"/>
                </a:solidFill>
                <a:latin typeface="Mali Bold"/>
                <a:ea typeface="Mali Bold"/>
                <a:cs typeface="Mali Bold"/>
                <a:sym typeface="Mali Bold"/>
              </a:rPr>
              <a:t>หย่านัด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765172" y="1082990"/>
            <a:ext cx="2777250" cy="336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54"/>
              </a:lnSpc>
            </a:pPr>
            <a:r>
              <a:rPr lang="en-US" sz="1967" spc="192">
                <a:solidFill>
                  <a:srgbClr val="FF3131"/>
                </a:solidFill>
                <a:latin typeface="Mali Bold"/>
                <a:ea typeface="Mali Bold"/>
                <a:cs typeface="Mali Bold"/>
                <a:sym typeface="Mali Bold"/>
              </a:rPr>
              <a:t>วัฒนธรรมกับภาษา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2187001" y="2522104"/>
            <a:ext cx="15053299" cy="1351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24"/>
              </a:lnSpc>
            </a:pPr>
            <a:r>
              <a:rPr lang="th-TH" sz="3946" spc="386" dirty="0">
                <a:solidFill>
                  <a:srgbClr val="000000"/>
                </a:solidFill>
                <a:latin typeface="Mali Bold"/>
                <a:ea typeface="Mali Bold"/>
                <a:cs typeface="Mali Bold"/>
                <a:sym typeface="Mali Bold"/>
              </a:rPr>
              <a:t>้เป็นภาษาที่มีสำเนียงที่รวดเร็ว มักจะเป็นคำพูดห้วน ๆ สั้น ๆ และมักลงท้ายประโยคด้วยคำว่า หา เล่า ตะ เหอ</a:t>
            </a:r>
            <a:endParaRPr lang="en-US" sz="3946" spc="386" dirty="0">
              <a:solidFill>
                <a:srgbClr val="000000"/>
              </a:solidFill>
              <a:latin typeface="Mali Bold"/>
              <a:ea typeface="Mali Bold"/>
              <a:cs typeface="Mali Bold"/>
              <a:sym typeface="Mali Bold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7334011" y="8008707"/>
            <a:ext cx="4203081" cy="894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87"/>
              </a:lnSpc>
            </a:pPr>
            <a:r>
              <a:rPr lang="en-US" sz="5276" spc="517">
                <a:solidFill>
                  <a:srgbClr val="FF3131"/>
                </a:solidFill>
                <a:latin typeface="Mali Bold"/>
                <a:ea typeface="Mali Bold"/>
                <a:cs typeface="Mali Bold"/>
                <a:sym typeface="Mali Bold"/>
              </a:rPr>
              <a:t>เนือย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2384818" y="8008707"/>
            <a:ext cx="4203081" cy="894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87"/>
              </a:lnSpc>
            </a:pPr>
            <a:r>
              <a:rPr lang="en-US" sz="5276" spc="517">
                <a:solidFill>
                  <a:srgbClr val="FF3131"/>
                </a:solidFill>
                <a:latin typeface="Mali Bold"/>
                <a:ea typeface="Mali Bold"/>
                <a:cs typeface="Mali Bold"/>
                <a:sym typeface="Mali Bold"/>
              </a:rPr>
              <a:t>หัว</a:t>
            </a:r>
          </a:p>
        </p:txBody>
      </p:sp>
    </p:spTree>
  </p:cSld>
  <p:clrMapOvr>
    <a:masterClrMapping/>
  </p:clrMapOvr>
  <p:transition>
    <p:push/>
  </p:transition>
</p:sld>
</file>

<file path=ppt/theme/theme1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378</TotalTime>
  <Words>597</Words>
  <Application>Microsoft Office PowerPoint</Application>
  <PresentationFormat>Custom</PresentationFormat>
  <Paragraphs>166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Aptos Display</vt:lpstr>
      <vt:lpstr>Mali Bold</vt:lpstr>
      <vt:lpstr>Aptos</vt:lpstr>
      <vt:lpstr>Arial</vt:lpstr>
      <vt:lpstr>TH SarabunPSK</vt:lpstr>
      <vt:lpstr>ธีมของ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ภาษาถิ่น</dc:title>
  <dc:creator>lenovo</dc:creator>
  <cp:lastModifiedBy>Warisara Monvises</cp:lastModifiedBy>
  <cp:revision>3</cp:revision>
  <dcterms:created xsi:type="dcterms:W3CDTF">2006-08-16T00:00:00Z</dcterms:created>
  <dcterms:modified xsi:type="dcterms:W3CDTF">2026-03-26T09:11:18Z</dcterms:modified>
  <dc:identifier>DAGKtK1leLY</dc:identifier>
</cp:coreProperties>
</file>