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2" r:id="rId6"/>
    <p:sldId id="258" r:id="rId7"/>
    <p:sldId id="267" r:id="rId8"/>
    <p:sldId id="260" r:id="rId9"/>
    <p:sldId id="261" r:id="rId10"/>
    <p:sldId id="266" r:id="rId11"/>
    <p:sldId id="268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33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04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35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891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19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73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62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1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58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4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0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5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83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66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103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6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3E6BB9C-55FE-420E-B236-1EE18198EFB5}" type="datetimeFigureOut">
              <a:rPr lang="th-TH" smtClean="0"/>
              <a:t>10/02/69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EFB9A90-ACA2-402A-966D-4D58664BA1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146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F49C72-7411-430D-AA52-05F441228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340BEC5-99B1-4B5A-906D-FE529817CBEB}"/>
              </a:ext>
            </a:extLst>
          </p:cNvPr>
          <p:cNvSpPr txBox="1"/>
          <p:nvPr/>
        </p:nvSpPr>
        <p:spPr>
          <a:xfrm>
            <a:off x="1538534" y="37218"/>
            <a:ext cx="865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</a:rPr>
              <a:t>กฎของ</a:t>
            </a:r>
            <a:r>
              <a:rPr lang="th-TH" sz="7200" b="1" dirty="0" err="1">
                <a:solidFill>
                  <a:srgbClr val="FFFF00"/>
                </a:solidFill>
              </a:rPr>
              <a:t>สเนลล์</a:t>
            </a:r>
            <a:r>
              <a:rPr lang="th-TH" sz="7200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th-TH" sz="9600" b="1" i="0" dirty="0">
                <a:solidFill>
                  <a:srgbClr val="FFFF00"/>
                </a:solidFill>
                <a:effectLst/>
                <a:latin typeface="Google Sans"/>
              </a:rPr>
              <a:t>(</a:t>
            </a:r>
            <a:r>
              <a:rPr lang="en-US" sz="7200" b="0" i="0" dirty="0">
                <a:solidFill>
                  <a:srgbClr val="FFFF00"/>
                </a:solidFill>
                <a:effectLst/>
                <a:latin typeface="Google Sans"/>
              </a:rPr>
              <a:t>Snell's Law)</a:t>
            </a:r>
            <a:endParaRPr lang="th-TH" sz="7200" b="1" dirty="0">
              <a:solidFill>
                <a:srgbClr val="FFFF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B3E6663-51FC-440A-A51A-CB798E12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9" y="3206158"/>
            <a:ext cx="4843937" cy="281940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0B38307-BB76-425C-A203-A848FE92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65" y="3206158"/>
            <a:ext cx="5472956" cy="281940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528DD8F-8524-4EF4-B502-7A3E0A70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230" y="1289312"/>
            <a:ext cx="5100333" cy="17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7D8A76-CE31-4358-8866-7911E6E0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77" y="452897"/>
            <a:ext cx="5260088" cy="5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340BEC5-99B1-4B5A-906D-FE529817CBEB}"/>
              </a:ext>
            </a:extLst>
          </p:cNvPr>
          <p:cNvSpPr txBox="1"/>
          <p:nvPr/>
        </p:nvSpPr>
        <p:spPr>
          <a:xfrm>
            <a:off x="2399295" y="204542"/>
            <a:ext cx="4795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rgbClr val="FFFF00"/>
                </a:solidFill>
              </a:rPr>
              <a:t>ตัวอย่างโจทย์ปัญหา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D8B165-9D88-4E81-85FE-FF5797EB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80" y="1340798"/>
            <a:ext cx="10366639" cy="1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340BEC5-99B1-4B5A-906D-FE529817CBEB}"/>
              </a:ext>
            </a:extLst>
          </p:cNvPr>
          <p:cNvSpPr txBox="1"/>
          <p:nvPr/>
        </p:nvSpPr>
        <p:spPr>
          <a:xfrm>
            <a:off x="1605212" y="2634922"/>
            <a:ext cx="957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rgbClr val="FFFF00"/>
                </a:solidFill>
              </a:rPr>
              <a:t>ให้นักเรียนทำแบบฝึกหัดส่งท้ายชั่วโมง</a:t>
            </a:r>
          </a:p>
        </p:txBody>
      </p:sp>
    </p:spTree>
    <p:extLst>
      <p:ext uri="{BB962C8B-B14F-4D97-AF65-F5344CB8AC3E}">
        <p14:creationId xmlns:p14="http://schemas.microsoft.com/office/powerpoint/2010/main" val="115561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F49C72-7411-430D-AA52-05F441228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937" r="1498" b="41063"/>
          <a:stretch/>
        </p:blipFill>
        <p:spPr>
          <a:xfrm>
            <a:off x="2855843" y="756839"/>
            <a:ext cx="6480313" cy="53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D81C570-8DBA-4DB4-B09B-AB43C8CE8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09" y="1788694"/>
            <a:ext cx="4747712" cy="3644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B96A0EF-2219-4325-92FD-9283F14BD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06" y="1148580"/>
            <a:ext cx="4559216" cy="49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6A4D61B-2EC6-4DF1-AF2A-34ACA66D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1" y="0"/>
            <a:ext cx="10359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A036E95-1471-4052-8968-E73CA62E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64" y="0"/>
            <a:ext cx="935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079639A-EAD3-46AF-A0BB-6104107CD484}"/>
              </a:ext>
            </a:extLst>
          </p:cNvPr>
          <p:cNvSpPr txBox="1"/>
          <p:nvPr/>
        </p:nvSpPr>
        <p:spPr>
          <a:xfrm>
            <a:off x="3711740" y="1143001"/>
            <a:ext cx="5287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rgbClr val="FFFF00"/>
                </a:solidFill>
              </a:rPr>
              <a:t>จุดประสงค์การเรียนรู้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A8BFF8E-DA03-41E5-82CB-9C1957FEC55D}"/>
              </a:ext>
            </a:extLst>
          </p:cNvPr>
          <p:cNvSpPr txBox="1"/>
          <p:nvPr/>
        </p:nvSpPr>
        <p:spPr>
          <a:xfrm>
            <a:off x="902368" y="2703095"/>
            <a:ext cx="10659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/>
              <a:t>1. นักเรียนอธิบายการหักเหของคลื่นได้</a:t>
            </a:r>
          </a:p>
          <a:p>
            <a:r>
              <a:rPr lang="th-TH" sz="6000" dirty="0"/>
              <a:t>2. นักเรียนสามารถคำนวณแก้ไขโจทย์ปัญหาการหักเหของคลื่นได้</a:t>
            </a:r>
          </a:p>
        </p:txBody>
      </p:sp>
    </p:spTree>
    <p:extLst>
      <p:ext uri="{BB962C8B-B14F-4D97-AF65-F5344CB8AC3E}">
        <p14:creationId xmlns:p14="http://schemas.microsoft.com/office/powerpoint/2010/main" val="94856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079639A-EAD3-46AF-A0BB-6104107CD484}"/>
              </a:ext>
            </a:extLst>
          </p:cNvPr>
          <p:cNvSpPr txBox="1"/>
          <p:nvPr/>
        </p:nvSpPr>
        <p:spPr>
          <a:xfrm>
            <a:off x="1864895" y="1143001"/>
            <a:ext cx="8698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u="sng" dirty="0">
                <a:solidFill>
                  <a:srgbClr val="FFFF00"/>
                </a:solidFill>
              </a:rPr>
              <a:t>กิจกรรมการเรียนรู้</a:t>
            </a:r>
          </a:p>
          <a:p>
            <a:r>
              <a:rPr lang="th-TH" sz="7200" b="1" dirty="0"/>
              <a:t>1. ให้นักเรียนทุกคนศึกษาใบความรู้ เรื่องการหักเหของคลื่น 5 นาที</a:t>
            </a:r>
          </a:p>
        </p:txBody>
      </p:sp>
    </p:spTree>
    <p:extLst>
      <p:ext uri="{BB962C8B-B14F-4D97-AF65-F5344CB8AC3E}">
        <p14:creationId xmlns:p14="http://schemas.microsoft.com/office/powerpoint/2010/main" val="270737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EC9CF1F-36F8-4505-A906-61AB2E4ACBEB}"/>
              </a:ext>
            </a:extLst>
          </p:cNvPr>
          <p:cNvSpPr txBox="1"/>
          <p:nvPr/>
        </p:nvSpPr>
        <p:spPr>
          <a:xfrm>
            <a:off x="1290385" y="1024099"/>
            <a:ext cx="9874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การหักเหของคลื่น (</a:t>
            </a: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Refraction</a:t>
            </a:r>
            <a:r>
              <a:rPr lang="th-TH" sz="4400" b="1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)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              เกิดจากคลื่นมีการเคลื่อนที่จากตัวกลางที่ 1 ไปยังตัวกลางที่ 2 ที่มีสมบัติต่างกัน แล้วทำให้อัตราเร็วคลื่น (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V</a:t>
            </a:r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) ความยาวคลื่น (</a:t>
            </a:r>
            <a:r>
              <a:rPr lang="el-GR" sz="3200" b="0" i="0" dirty="0">
                <a:effectLst/>
                <a:latin typeface="Arial" panose="020B0604020202020204" pitchFamily="34" charset="0"/>
              </a:rPr>
              <a:t>λ</a:t>
            </a:r>
            <a:r>
              <a:rPr lang="th-TH" sz="3200" b="0" i="0" dirty="0">
                <a:effectLst/>
                <a:latin typeface="Arial" panose="020B0604020202020204" pitchFamily="34" charset="0"/>
              </a:rPr>
              <a:t>) </a:t>
            </a:r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เปลี่ยนไปจากเดิม </a:t>
            </a:r>
          </a:p>
          <a:p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แต่ </a:t>
            </a:r>
            <a:r>
              <a:rPr lang="th-TH" sz="3200" u="sng" dirty="0">
                <a:solidFill>
                  <a:srgbClr val="FFFF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ความถี่ (</a:t>
            </a:r>
            <a:r>
              <a:rPr lang="en-US" sz="3200" u="sng" dirty="0">
                <a:solidFill>
                  <a:srgbClr val="FFFF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f</a:t>
            </a:r>
            <a:r>
              <a:rPr lang="th-TH" sz="3200" u="sng" dirty="0">
                <a:solidFill>
                  <a:srgbClr val="FFFF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) ไม่มีการเปลี่ยนแปลง  </a:t>
            </a:r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ส่วนทิศทางของคลื่นอาจจะเปลี่ยน หรือไม่เปลี่ยนก็ได้</a:t>
            </a:r>
            <a:endParaRPr lang="en-US" sz="2000" dirty="0">
              <a:solidFill>
                <a:schemeClr val="tx1">
                  <a:lumMod val="95000"/>
                </a:schemeClr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6EC59D-90BE-4DCA-B72C-38D643D1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199" y="3429000"/>
            <a:ext cx="3860114" cy="224677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1736681-FD4A-410F-AABB-8F993D7C7DC7}"/>
              </a:ext>
            </a:extLst>
          </p:cNvPr>
          <p:cNvSpPr txBox="1"/>
          <p:nvPr/>
        </p:nvSpPr>
        <p:spPr>
          <a:xfrm>
            <a:off x="9074815" y="3659507"/>
            <a:ext cx="311718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v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>
                    <a:lumMod val="95000"/>
                  </a:schemeClr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, </a:t>
            </a:r>
            <a:r>
              <a:rPr lang="el-GR" sz="3200" b="0" i="0" dirty="0">
                <a:effectLst/>
                <a:latin typeface="Arial" panose="020B0604020202020204" pitchFamily="34" charset="0"/>
              </a:rPr>
              <a:t>λ</a:t>
            </a:r>
            <a:r>
              <a:rPr lang="th-TH" sz="3200" dirty="0">
                <a:latin typeface="Arial" panose="020B0604020202020204" pitchFamily="34" charset="0"/>
              </a:rPr>
              <a:t> ,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เปลี่ยนแปลง</a:t>
            </a:r>
          </a:p>
          <a:p>
            <a:r>
              <a:rPr lang="en-US" sz="4800" u="sng" dirty="0">
                <a:solidFill>
                  <a:srgbClr val="FFC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f  </a:t>
            </a:r>
            <a:r>
              <a:rPr lang="th-TH" sz="4800" u="sng" dirty="0">
                <a:solidFill>
                  <a:srgbClr val="FFC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คงที่</a:t>
            </a:r>
            <a:endParaRPr lang="th-TH" sz="4800" u="sng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D78498E-93AD-4284-8EE1-432917EBE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2" y="3270868"/>
            <a:ext cx="4219286" cy="24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0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60A8E10-40DB-4C40-8A62-1891AE3D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152207"/>
            <a:ext cx="12060333" cy="4553585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340BEC5-99B1-4B5A-906D-FE529817CBEB}"/>
              </a:ext>
            </a:extLst>
          </p:cNvPr>
          <p:cNvSpPr txBox="1"/>
          <p:nvPr/>
        </p:nvSpPr>
        <p:spPr>
          <a:xfrm>
            <a:off x="2399295" y="204542"/>
            <a:ext cx="739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rgbClr val="FFFF00"/>
                </a:solidFill>
              </a:rPr>
              <a:t>การหักเหของคลื่นน้ำตื้น น้ำลึก</a:t>
            </a:r>
          </a:p>
        </p:txBody>
      </p:sp>
    </p:spTree>
    <p:extLst>
      <p:ext uri="{BB962C8B-B14F-4D97-AF65-F5344CB8AC3E}">
        <p14:creationId xmlns:p14="http://schemas.microsoft.com/office/powerpoint/2010/main" val="3319896576"/>
      </p:ext>
    </p:extLst>
  </p:cSld>
  <p:clrMapOvr>
    <a:masterClrMapping/>
  </p:clrMapOvr>
</p:sld>
</file>

<file path=ppt/theme/theme1.xml><?xml version="1.0" encoding="utf-8"?>
<a:theme xmlns:a="http://schemas.openxmlformats.org/drawingml/2006/main" name="ความลึก">
  <a:themeElements>
    <a:clrScheme name="ความลึก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ความลึก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ลึ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ความลึก</Template>
  <TotalTime>207</TotalTime>
  <Words>145</Words>
  <Application>Microsoft Office PowerPoint</Application>
  <PresentationFormat>แบบจอกว้าง</PresentationFormat>
  <Paragraphs>14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AngsanaUPC</vt:lpstr>
      <vt:lpstr>Arial</vt:lpstr>
      <vt:lpstr>Calibri</vt:lpstr>
      <vt:lpstr>Corbel</vt:lpstr>
      <vt:lpstr>Google Sans</vt:lpstr>
      <vt:lpstr>ความลึก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ASus</cp:lastModifiedBy>
  <cp:revision>6</cp:revision>
  <dcterms:created xsi:type="dcterms:W3CDTF">2025-08-28T03:36:19Z</dcterms:created>
  <dcterms:modified xsi:type="dcterms:W3CDTF">2026-02-10T04:01:36Z</dcterms:modified>
</cp:coreProperties>
</file>