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Biski Semi-Bold" charset="1" panose="00000000000000000000"/>
      <p:regular r:id="rId22"/>
    </p:embeddedFont>
    <p:embeddedFont>
      <p:font typeface="Itim" charset="1" panose="00000500000000000000"/>
      <p:regular r:id="rId23"/>
    </p:embeddedFont>
    <p:embeddedFont>
      <p:font typeface="Biski Bold" charset="1" panose="00000000000000000000"/>
      <p:regular r:id="rId24"/>
    </p:embeddedFont>
    <p:embeddedFont>
      <p:font typeface="ไอติม" charset="1" panose="000005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pn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2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2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6.png" Type="http://schemas.openxmlformats.org/officeDocument/2006/relationships/image"/><Relationship Id="rId4" Target="../media/image34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2.png" Type="http://schemas.openxmlformats.org/officeDocument/2006/relationships/image"/><Relationship Id="rId8" Target="../media/image1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6.png" Type="http://schemas.openxmlformats.org/officeDocument/2006/relationships/image"/><Relationship Id="rId4" Target="../media/image34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2.pn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6.png" Type="http://schemas.openxmlformats.org/officeDocument/2006/relationships/image"/><Relationship Id="rId4" Target="../media/image34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2.png" Type="http://schemas.openxmlformats.org/officeDocument/2006/relationships/image"/><Relationship Id="rId8" Target="../media/image21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4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2.png" Type="http://schemas.openxmlformats.org/officeDocument/2006/relationships/image"/><Relationship Id="rId8" Target="../media/image2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pn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4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4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phet.colorado.edu/en/simulation/forces-and-motion-basics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Relationship Id="rId7" Target="../media/image24.png" Type="http://schemas.openxmlformats.org/officeDocument/2006/relationships/image"/><Relationship Id="rId8" Target="../media/image12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png" Type="http://schemas.openxmlformats.org/officeDocument/2006/relationships/image"/><Relationship Id="rId4" Target="../media/image22.pn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34.png" Type="http://schemas.openxmlformats.org/officeDocument/2006/relationships/image"/><Relationship Id="rId8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507" t="-20182" r="0" b="-7630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94565" y="-1797622"/>
            <a:ext cx="4969382" cy="4248821"/>
          </a:xfrm>
          <a:custGeom>
            <a:avLst/>
            <a:gdLst/>
            <a:ahLst/>
            <a:cxnLst/>
            <a:rect r="r" b="b" t="t" l="l"/>
            <a:pathLst>
              <a:path h="4248821" w="4969382">
                <a:moveTo>
                  <a:pt x="0" y="0"/>
                </a:moveTo>
                <a:lnTo>
                  <a:pt x="4969381" y="0"/>
                </a:lnTo>
                <a:lnTo>
                  <a:pt x="4969381" y="4248821"/>
                </a:lnTo>
                <a:lnTo>
                  <a:pt x="0" y="42488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098025" y="8805865"/>
            <a:ext cx="9392683" cy="2477320"/>
          </a:xfrm>
          <a:custGeom>
            <a:avLst/>
            <a:gdLst/>
            <a:ahLst/>
            <a:cxnLst/>
            <a:rect r="r" b="b" t="t" l="l"/>
            <a:pathLst>
              <a:path h="2477320" w="9392683">
                <a:moveTo>
                  <a:pt x="0" y="0"/>
                </a:moveTo>
                <a:lnTo>
                  <a:pt x="9392684" y="0"/>
                </a:lnTo>
                <a:lnTo>
                  <a:pt x="9392684" y="2477320"/>
                </a:lnTo>
                <a:lnTo>
                  <a:pt x="0" y="247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11889" y="6144770"/>
            <a:ext cx="3051934" cy="3682575"/>
          </a:xfrm>
          <a:custGeom>
            <a:avLst/>
            <a:gdLst/>
            <a:ahLst/>
            <a:cxnLst/>
            <a:rect r="r" b="b" t="t" l="l"/>
            <a:pathLst>
              <a:path h="3682575" w="3051934">
                <a:moveTo>
                  <a:pt x="0" y="0"/>
                </a:moveTo>
                <a:lnTo>
                  <a:pt x="3051934" y="0"/>
                </a:lnTo>
                <a:lnTo>
                  <a:pt x="3051934" y="3682575"/>
                </a:lnTo>
                <a:lnTo>
                  <a:pt x="0" y="3682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4922" y="6526780"/>
            <a:ext cx="3510245" cy="3962250"/>
          </a:xfrm>
          <a:custGeom>
            <a:avLst/>
            <a:gdLst/>
            <a:ahLst/>
            <a:cxnLst/>
            <a:rect r="r" b="b" t="t" l="l"/>
            <a:pathLst>
              <a:path h="3962250" w="3510245">
                <a:moveTo>
                  <a:pt x="0" y="0"/>
                </a:moveTo>
                <a:lnTo>
                  <a:pt x="3510246" y="0"/>
                </a:lnTo>
                <a:lnTo>
                  <a:pt x="3510246" y="3962249"/>
                </a:lnTo>
                <a:lnTo>
                  <a:pt x="0" y="39622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79640">
            <a:off x="14405718" y="1999946"/>
            <a:ext cx="1600726" cy="2234154"/>
          </a:xfrm>
          <a:custGeom>
            <a:avLst/>
            <a:gdLst/>
            <a:ahLst/>
            <a:cxnLst/>
            <a:rect r="r" b="b" t="t" l="l"/>
            <a:pathLst>
              <a:path h="2234154" w="1600726">
                <a:moveTo>
                  <a:pt x="0" y="0"/>
                </a:moveTo>
                <a:lnTo>
                  <a:pt x="1600726" y="0"/>
                </a:lnTo>
                <a:lnTo>
                  <a:pt x="1600726" y="2234154"/>
                </a:lnTo>
                <a:lnTo>
                  <a:pt x="0" y="2234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15207" b="-19329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435791" y="4295439"/>
            <a:ext cx="8518135" cy="7382384"/>
          </a:xfrm>
          <a:custGeom>
            <a:avLst/>
            <a:gdLst/>
            <a:ahLst/>
            <a:cxnLst/>
            <a:rect r="r" b="b" t="t" l="l"/>
            <a:pathLst>
              <a:path h="7382384" w="8518135">
                <a:moveTo>
                  <a:pt x="0" y="0"/>
                </a:moveTo>
                <a:lnTo>
                  <a:pt x="8518136" y="0"/>
                </a:lnTo>
                <a:lnTo>
                  <a:pt x="8518136" y="7382384"/>
                </a:lnTo>
                <a:lnTo>
                  <a:pt x="0" y="73823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661583" y="7050090"/>
            <a:ext cx="1989436" cy="175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b="true" sz="6999">
                <a:solidFill>
                  <a:srgbClr val="FFFFFF"/>
                </a:solidFill>
                <a:latin typeface="Biski Semi-Bold"/>
                <a:ea typeface="Biski Semi-Bold"/>
                <a:cs typeface="Biski Semi-Bold"/>
                <a:sym typeface="Biski Semi-Bold"/>
              </a:rPr>
              <a:t>โดย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101741" y="7418391"/>
            <a:ext cx="4524677" cy="1443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59"/>
              </a:lnSpc>
              <a:spcBef>
                <a:spcPct val="0"/>
              </a:spcBef>
            </a:pPr>
            <a:r>
              <a:rPr lang="en-US" sz="83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ครูออม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68802" y="238125"/>
            <a:ext cx="12350395" cy="3670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140"/>
              </a:lnSpc>
              <a:spcBef>
                <a:spcPct val="0"/>
              </a:spcBef>
            </a:pPr>
            <a:r>
              <a:rPr lang="en-US" b="true" sz="8014" spc="328">
                <a:solidFill>
                  <a:srgbClr val="000000"/>
                </a:solidFill>
                <a:latin typeface="Biski Bold"/>
                <a:ea typeface="Biski Bold"/>
                <a:cs typeface="Biski Bold"/>
                <a:sym typeface="Biski Bold"/>
              </a:rPr>
              <a:t>วิชาวิทยาศาสตร์กายภาพ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110443" y="3406842"/>
            <a:ext cx="11854402" cy="26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683"/>
              </a:lnSpc>
            </a:pPr>
            <a:r>
              <a:rPr lang="en-US" b="true" sz="12558" spc="514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การหาแรงลัพธ์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1239313">
            <a:off x="-4017309" y="-6125338"/>
            <a:ext cx="11036467" cy="9243041"/>
          </a:xfrm>
          <a:custGeom>
            <a:avLst/>
            <a:gdLst/>
            <a:ahLst/>
            <a:cxnLst/>
            <a:rect r="r" b="b" t="t" l="l"/>
            <a:pathLst>
              <a:path h="9243041" w="11036467">
                <a:moveTo>
                  <a:pt x="0" y="0"/>
                </a:moveTo>
                <a:lnTo>
                  <a:pt x="11036467" y="0"/>
                </a:lnTo>
                <a:lnTo>
                  <a:pt x="11036467" y="9243041"/>
                </a:lnTo>
                <a:lnTo>
                  <a:pt x="0" y="92430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6927" y="672562"/>
            <a:ext cx="12594146" cy="20801142"/>
          </a:xfrm>
          <a:custGeom>
            <a:avLst/>
            <a:gdLst/>
            <a:ahLst/>
            <a:cxnLst/>
            <a:rect r="r" b="b" t="t" l="l"/>
            <a:pathLst>
              <a:path h="20801142" w="12594146">
                <a:moveTo>
                  <a:pt x="0" y="0"/>
                </a:moveTo>
                <a:lnTo>
                  <a:pt x="12594146" y="0"/>
                </a:lnTo>
                <a:lnTo>
                  <a:pt x="12594146" y="20801141"/>
                </a:lnTo>
                <a:lnTo>
                  <a:pt x="0" y="20801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239946" y="2619972"/>
            <a:ext cx="1057325" cy="1080589"/>
            <a:chOff x="0" y="0"/>
            <a:chExt cx="1409766" cy="1440785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425437" y="-142875"/>
              <a:ext cx="558893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1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239946" y="4062860"/>
            <a:ext cx="1057325" cy="1080640"/>
            <a:chOff x="0" y="0"/>
            <a:chExt cx="1409766" cy="1440853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31087"/>
              <a:ext cx="1409766" cy="1409766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388072" y="-142875"/>
              <a:ext cx="633623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2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239946" y="5505450"/>
            <a:ext cx="1057325" cy="1080589"/>
            <a:chOff x="0" y="0"/>
            <a:chExt cx="1409766" cy="1440785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376704" y="-142875"/>
              <a:ext cx="656359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3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239946" y="6947989"/>
            <a:ext cx="1057325" cy="1080589"/>
            <a:chOff x="0" y="0"/>
            <a:chExt cx="1409766" cy="1440785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342973" y="-142875"/>
              <a:ext cx="723821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4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239946" y="8390528"/>
            <a:ext cx="1057325" cy="1080589"/>
            <a:chOff x="0" y="0"/>
            <a:chExt cx="1409766" cy="1440785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20610"/>
              <a:ext cx="1409766" cy="1409766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8" id="28"/>
            <p:cNvSpPr txBox="true"/>
            <p:nvPr/>
          </p:nvSpPr>
          <p:spPr>
            <a:xfrm rot="0">
              <a:off x="376704" y="-142875"/>
              <a:ext cx="632318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5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4864196" y="-1249304"/>
            <a:ext cx="4790208" cy="5490210"/>
          </a:xfrm>
          <a:custGeom>
            <a:avLst/>
            <a:gdLst/>
            <a:ahLst/>
            <a:cxnLst/>
            <a:rect r="r" b="b" t="t" l="l"/>
            <a:pathLst>
              <a:path h="5490210" w="4790208">
                <a:moveTo>
                  <a:pt x="0" y="0"/>
                </a:moveTo>
                <a:lnTo>
                  <a:pt x="4790208" y="0"/>
                </a:lnTo>
                <a:lnTo>
                  <a:pt x="4790208" y="5490210"/>
                </a:lnTo>
                <a:lnTo>
                  <a:pt x="0" y="5490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713804" y="6598453"/>
            <a:ext cx="1499306" cy="5060949"/>
          </a:xfrm>
          <a:custGeom>
            <a:avLst/>
            <a:gdLst/>
            <a:ahLst/>
            <a:cxnLst/>
            <a:rect r="r" b="b" t="t" l="l"/>
            <a:pathLst>
              <a:path h="5060949" w="1499306">
                <a:moveTo>
                  <a:pt x="0" y="0"/>
                </a:moveTo>
                <a:lnTo>
                  <a:pt x="1499306" y="0"/>
                </a:lnTo>
                <a:lnTo>
                  <a:pt x="1499306" y="5060949"/>
                </a:lnTo>
                <a:lnTo>
                  <a:pt x="0" y="50609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6639663" y="6598453"/>
            <a:ext cx="1499306" cy="5060949"/>
          </a:xfrm>
          <a:custGeom>
            <a:avLst/>
            <a:gdLst/>
            <a:ahLst/>
            <a:cxnLst/>
            <a:rect r="r" b="b" t="t" l="l"/>
            <a:pathLst>
              <a:path h="5060949" w="1499306">
                <a:moveTo>
                  <a:pt x="0" y="0"/>
                </a:moveTo>
                <a:lnTo>
                  <a:pt x="1499306" y="0"/>
                </a:lnTo>
                <a:lnTo>
                  <a:pt x="1499306" y="5060949"/>
                </a:lnTo>
                <a:lnTo>
                  <a:pt x="0" y="50609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225749" y="6050823"/>
            <a:ext cx="4014197" cy="8276696"/>
          </a:xfrm>
          <a:custGeom>
            <a:avLst/>
            <a:gdLst/>
            <a:ahLst/>
            <a:cxnLst/>
            <a:rect r="r" b="b" t="t" l="l"/>
            <a:pathLst>
              <a:path h="8276696" w="4014197">
                <a:moveTo>
                  <a:pt x="4014197" y="0"/>
                </a:moveTo>
                <a:lnTo>
                  <a:pt x="0" y="0"/>
                </a:lnTo>
                <a:lnTo>
                  <a:pt x="0" y="8276696"/>
                </a:lnTo>
                <a:lnTo>
                  <a:pt x="4014197" y="8276696"/>
                </a:lnTo>
                <a:lnTo>
                  <a:pt x="401419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3836833" y="329436"/>
            <a:ext cx="10212669" cy="2259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10"/>
              </a:lnSpc>
              <a:spcBef>
                <a:spcPct val="0"/>
              </a:spcBef>
            </a:pPr>
            <a:r>
              <a:rPr lang="en-US" b="true" sz="9000" spc="36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คำถามชวนคิด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566925" y="4114800"/>
            <a:ext cx="9146880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จากการทดลอง เมื่อนำหุ่นสีแดงดึงเชือกที่มีรถขนของไปทางขวามือแล้วดึงต่อไปเรื่อยๆ รถขนของ เกิดการเคลื่อนที่อย่างไร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566925" y="2671860"/>
            <a:ext cx="9146880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จากการทดลอง เมื่อนำหุ่นสีแดงดึงเชือกที่มีรถขนของไปทางขวามือ รถขนของเกิดการเคลื่อนที่ อย่างไร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566925" y="5506670"/>
            <a:ext cx="8673576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ถ้าเราออกแรงผลักวัตถุที่อยู่นิ่งบนพื้น วัตถุจะเกิดการเคลื่อนที่หรือไม่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566925" y="6945358"/>
            <a:ext cx="8482578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ถ้าเราต้องการให้รถที่เคลื่อนที่อยู่แล้วเคลื่อนที่ช้าลงหรือหยุด จะต้องทำอย่างไร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566925" y="8649834"/>
            <a:ext cx="8673576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อะไรที่มีส่งผลต่อการเคลื่อนที่ของวัตถุ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39313">
            <a:off x="15266363" y="2033821"/>
            <a:ext cx="13608280" cy="11396935"/>
          </a:xfrm>
          <a:custGeom>
            <a:avLst/>
            <a:gdLst/>
            <a:ahLst/>
            <a:cxnLst/>
            <a:rect r="r" b="b" t="t" l="l"/>
            <a:pathLst>
              <a:path h="11396935" w="13608280">
                <a:moveTo>
                  <a:pt x="0" y="0"/>
                </a:moveTo>
                <a:lnTo>
                  <a:pt x="13608280" y="0"/>
                </a:lnTo>
                <a:lnTo>
                  <a:pt x="13608280" y="11396935"/>
                </a:lnTo>
                <a:lnTo>
                  <a:pt x="0" y="1139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239313">
            <a:off x="-6614031" y="-7886237"/>
            <a:ext cx="13608280" cy="11396935"/>
          </a:xfrm>
          <a:custGeom>
            <a:avLst/>
            <a:gdLst/>
            <a:ahLst/>
            <a:cxnLst/>
            <a:rect r="r" b="b" t="t" l="l"/>
            <a:pathLst>
              <a:path h="11396935" w="13608280">
                <a:moveTo>
                  <a:pt x="0" y="0"/>
                </a:moveTo>
                <a:lnTo>
                  <a:pt x="13608280" y="0"/>
                </a:lnTo>
                <a:lnTo>
                  <a:pt x="13608280" y="11396935"/>
                </a:lnTo>
                <a:lnTo>
                  <a:pt x="0" y="1139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99488" y="725110"/>
            <a:ext cx="14889023" cy="24591480"/>
          </a:xfrm>
          <a:custGeom>
            <a:avLst/>
            <a:gdLst/>
            <a:ahLst/>
            <a:cxnLst/>
            <a:rect r="r" b="b" t="t" l="l"/>
            <a:pathLst>
              <a:path h="24591480" w="14889023">
                <a:moveTo>
                  <a:pt x="0" y="0"/>
                </a:moveTo>
                <a:lnTo>
                  <a:pt x="14889024" y="0"/>
                </a:lnTo>
                <a:lnTo>
                  <a:pt x="14889024" y="24591479"/>
                </a:lnTo>
                <a:lnTo>
                  <a:pt x="0" y="24591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594366" y="838978"/>
            <a:ext cx="9099268" cy="2259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10"/>
              </a:lnSpc>
              <a:spcBef>
                <a:spcPct val="0"/>
              </a:spcBef>
            </a:pPr>
            <a:r>
              <a:rPr lang="en-US" b="true" sz="9000" spc="36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สรุปกิจกรรม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74843" y="3368442"/>
            <a:ext cx="13081513" cy="4669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     จากสถานการณ์ข้างต้นแสดงให้เห็นว่า เมื่อมีแรงกระทำต่อวัตถุ แล้ววัตถุมีการเคลื่อนที่จะทำให้วัตถุมี ความเร็วเปลี่ยนไป ซึ่งอาจเปลี่ยนเฉพาะขนาดของความเร็วหรือเปลี่ยนเฉพาะทิศทางของความเร็ว หรือเปลี่ยน ทั้งขนาดและทิศทางของความเร็ว เราเรียกการเปลี่ยนแปลงความเร็วของวัตถุว่า การเปลี่ยนสภาพการ เคลื่อนที่ของวัตถุ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4085158">
            <a:off x="7028004" y="-3975579"/>
            <a:ext cx="4166062" cy="10008557"/>
          </a:xfrm>
          <a:custGeom>
            <a:avLst/>
            <a:gdLst/>
            <a:ahLst/>
            <a:cxnLst/>
            <a:rect r="r" b="b" t="t" l="l"/>
            <a:pathLst>
              <a:path h="10008557" w="4166062">
                <a:moveTo>
                  <a:pt x="0" y="0"/>
                </a:moveTo>
                <a:lnTo>
                  <a:pt x="4166062" y="0"/>
                </a:lnTo>
                <a:lnTo>
                  <a:pt x="4166062" y="10008558"/>
                </a:lnTo>
                <a:lnTo>
                  <a:pt x="0" y="10008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893059" y="6538339"/>
            <a:ext cx="4166337" cy="4701086"/>
          </a:xfrm>
          <a:custGeom>
            <a:avLst/>
            <a:gdLst/>
            <a:ahLst/>
            <a:cxnLst/>
            <a:rect r="r" b="b" t="t" l="l"/>
            <a:pathLst>
              <a:path h="4701086" w="4166337">
                <a:moveTo>
                  <a:pt x="0" y="0"/>
                </a:moveTo>
                <a:lnTo>
                  <a:pt x="4166337" y="0"/>
                </a:lnTo>
                <a:lnTo>
                  <a:pt x="4166337" y="4701086"/>
                </a:lnTo>
                <a:lnTo>
                  <a:pt x="0" y="47010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39313">
            <a:off x="15266363" y="2033821"/>
            <a:ext cx="13608280" cy="11396935"/>
          </a:xfrm>
          <a:custGeom>
            <a:avLst/>
            <a:gdLst/>
            <a:ahLst/>
            <a:cxnLst/>
            <a:rect r="r" b="b" t="t" l="l"/>
            <a:pathLst>
              <a:path h="11396935" w="13608280">
                <a:moveTo>
                  <a:pt x="0" y="0"/>
                </a:moveTo>
                <a:lnTo>
                  <a:pt x="13608280" y="0"/>
                </a:lnTo>
                <a:lnTo>
                  <a:pt x="13608280" y="11396935"/>
                </a:lnTo>
                <a:lnTo>
                  <a:pt x="0" y="1139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239313">
            <a:off x="-6614031" y="-7886237"/>
            <a:ext cx="13608280" cy="11396935"/>
          </a:xfrm>
          <a:custGeom>
            <a:avLst/>
            <a:gdLst/>
            <a:ahLst/>
            <a:cxnLst/>
            <a:rect r="r" b="b" t="t" l="l"/>
            <a:pathLst>
              <a:path h="11396935" w="13608280">
                <a:moveTo>
                  <a:pt x="0" y="0"/>
                </a:moveTo>
                <a:lnTo>
                  <a:pt x="13608280" y="0"/>
                </a:lnTo>
                <a:lnTo>
                  <a:pt x="13608280" y="11396935"/>
                </a:lnTo>
                <a:lnTo>
                  <a:pt x="0" y="1139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99488" y="725110"/>
            <a:ext cx="14889023" cy="24591480"/>
          </a:xfrm>
          <a:custGeom>
            <a:avLst/>
            <a:gdLst/>
            <a:ahLst/>
            <a:cxnLst/>
            <a:rect r="r" b="b" t="t" l="l"/>
            <a:pathLst>
              <a:path h="24591480" w="14889023">
                <a:moveTo>
                  <a:pt x="0" y="0"/>
                </a:moveTo>
                <a:lnTo>
                  <a:pt x="14889024" y="0"/>
                </a:lnTo>
                <a:lnTo>
                  <a:pt x="14889024" y="24591479"/>
                </a:lnTo>
                <a:lnTo>
                  <a:pt x="0" y="24591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594366" y="838978"/>
            <a:ext cx="9099268" cy="2259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10"/>
              </a:lnSpc>
              <a:spcBef>
                <a:spcPct val="0"/>
              </a:spcBef>
            </a:pPr>
            <a:r>
              <a:rPr lang="en-US" b="true" sz="9000" spc="36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สรุปกิจกรรม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74843" y="3368442"/>
            <a:ext cx="12735054" cy="545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      แรงสามารถทำให้วัตถุเปลี่ยนสภาพการเคลื่อนที่แสดงว่า แรง (force) เป็นปริมาณที่มีทั้งขนาดและทิศทาง แรงจึงเป็นปริมาณเวกเตอร์สำหรับหน่วยของแรง ตามระบบ เอสไอ คือ นิวตัน (N)</a:t>
            </a:r>
          </a:p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      เมื่อมีแรง 2 แรง หรือมากกว่ามากระทำต่อวัตถุเดียวกัน ผลที่เกิดขึ้นจะเสมือนกับว่า มีแรงเพียงแรง เดียวกระทำต่อวัตถุนั้น ซึ่งแรงดังกล่าวเรียกว่า แรงลัพธ์ (resultant force)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4085158">
            <a:off x="7028004" y="-3975579"/>
            <a:ext cx="4166062" cy="10008557"/>
          </a:xfrm>
          <a:custGeom>
            <a:avLst/>
            <a:gdLst/>
            <a:ahLst/>
            <a:cxnLst/>
            <a:rect r="r" b="b" t="t" l="l"/>
            <a:pathLst>
              <a:path h="10008557" w="4166062">
                <a:moveTo>
                  <a:pt x="0" y="0"/>
                </a:moveTo>
                <a:lnTo>
                  <a:pt x="4166062" y="0"/>
                </a:lnTo>
                <a:lnTo>
                  <a:pt x="4166062" y="10008558"/>
                </a:lnTo>
                <a:lnTo>
                  <a:pt x="0" y="10008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893059" y="6538339"/>
            <a:ext cx="4166337" cy="4701086"/>
          </a:xfrm>
          <a:custGeom>
            <a:avLst/>
            <a:gdLst/>
            <a:ahLst/>
            <a:cxnLst/>
            <a:rect r="r" b="b" t="t" l="l"/>
            <a:pathLst>
              <a:path h="4701086" w="4166337">
                <a:moveTo>
                  <a:pt x="0" y="0"/>
                </a:moveTo>
                <a:lnTo>
                  <a:pt x="4166337" y="0"/>
                </a:lnTo>
                <a:lnTo>
                  <a:pt x="4166337" y="4701086"/>
                </a:lnTo>
                <a:lnTo>
                  <a:pt x="0" y="47010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08928" y="7769724"/>
            <a:ext cx="9423797" cy="2977153"/>
          </a:xfrm>
          <a:custGeom>
            <a:avLst/>
            <a:gdLst/>
            <a:ahLst/>
            <a:cxnLst/>
            <a:rect r="r" b="b" t="t" l="l"/>
            <a:pathLst>
              <a:path h="2977153" w="9423797">
                <a:moveTo>
                  <a:pt x="0" y="0"/>
                </a:moveTo>
                <a:lnTo>
                  <a:pt x="9423798" y="0"/>
                </a:lnTo>
                <a:lnTo>
                  <a:pt x="9423798" y="2977152"/>
                </a:lnTo>
                <a:lnTo>
                  <a:pt x="0" y="2977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45399" b="-2319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239313">
            <a:off x="-3884883" y="-3262386"/>
            <a:ext cx="8516993" cy="7132982"/>
          </a:xfrm>
          <a:custGeom>
            <a:avLst/>
            <a:gdLst/>
            <a:ahLst/>
            <a:cxnLst/>
            <a:rect r="r" b="b" t="t" l="l"/>
            <a:pathLst>
              <a:path h="7132982" w="8516993">
                <a:moveTo>
                  <a:pt x="0" y="0"/>
                </a:moveTo>
                <a:lnTo>
                  <a:pt x="8516993" y="0"/>
                </a:lnTo>
                <a:lnTo>
                  <a:pt x="8516993" y="7132982"/>
                </a:lnTo>
                <a:lnTo>
                  <a:pt x="0" y="713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9434" y="402204"/>
            <a:ext cx="15269131" cy="8856096"/>
          </a:xfrm>
          <a:custGeom>
            <a:avLst/>
            <a:gdLst/>
            <a:ahLst/>
            <a:cxnLst/>
            <a:rect r="r" b="b" t="t" l="l"/>
            <a:pathLst>
              <a:path h="8856096" w="15269131">
                <a:moveTo>
                  <a:pt x="0" y="0"/>
                </a:moveTo>
                <a:lnTo>
                  <a:pt x="15269132" y="0"/>
                </a:lnTo>
                <a:lnTo>
                  <a:pt x="15269132" y="8856096"/>
                </a:lnTo>
                <a:lnTo>
                  <a:pt x="0" y="8856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59073" y="1484264"/>
            <a:ext cx="12969853" cy="2259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10"/>
              </a:lnSpc>
              <a:spcBef>
                <a:spcPct val="0"/>
              </a:spcBef>
            </a:pPr>
            <a:r>
              <a:rPr lang="en-US" b="true" sz="9000" spc="36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แบบทดสอบหลังเรียน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4085158">
            <a:off x="10432259" y="-3193520"/>
            <a:ext cx="4166062" cy="10008557"/>
          </a:xfrm>
          <a:custGeom>
            <a:avLst/>
            <a:gdLst/>
            <a:ahLst/>
            <a:cxnLst/>
            <a:rect r="r" b="b" t="t" l="l"/>
            <a:pathLst>
              <a:path h="10008557" w="4166062">
                <a:moveTo>
                  <a:pt x="0" y="0"/>
                </a:moveTo>
                <a:lnTo>
                  <a:pt x="4166062" y="0"/>
                </a:lnTo>
                <a:lnTo>
                  <a:pt x="4166062" y="10008557"/>
                </a:lnTo>
                <a:lnTo>
                  <a:pt x="0" y="10008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14260" y="4830252"/>
            <a:ext cx="9659481" cy="3175712"/>
          </a:xfrm>
          <a:custGeom>
            <a:avLst/>
            <a:gdLst/>
            <a:ahLst/>
            <a:cxnLst/>
            <a:rect r="r" b="b" t="t" l="l"/>
            <a:pathLst>
              <a:path h="3175712" w="9659481">
                <a:moveTo>
                  <a:pt x="0" y="0"/>
                </a:moveTo>
                <a:lnTo>
                  <a:pt x="9659480" y="0"/>
                </a:lnTo>
                <a:lnTo>
                  <a:pt x="9659480" y="3175712"/>
                </a:lnTo>
                <a:lnTo>
                  <a:pt x="0" y="31757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616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91054" y="3955135"/>
            <a:ext cx="13037873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ให้นักเรียนแต่ละกลุ่มระดมความคิดและตอบว่าวัตถุจะเคลื่อนที่ไปทิศทางใด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91054" y="4603206"/>
            <a:ext cx="1057325" cy="1080589"/>
            <a:chOff x="0" y="0"/>
            <a:chExt cx="1409766" cy="1440785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425437" y="-142875"/>
              <a:ext cx="558893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08928" y="7769724"/>
            <a:ext cx="9423797" cy="2977153"/>
          </a:xfrm>
          <a:custGeom>
            <a:avLst/>
            <a:gdLst/>
            <a:ahLst/>
            <a:cxnLst/>
            <a:rect r="r" b="b" t="t" l="l"/>
            <a:pathLst>
              <a:path h="2977153" w="9423797">
                <a:moveTo>
                  <a:pt x="0" y="0"/>
                </a:moveTo>
                <a:lnTo>
                  <a:pt x="9423798" y="0"/>
                </a:lnTo>
                <a:lnTo>
                  <a:pt x="9423798" y="2977152"/>
                </a:lnTo>
                <a:lnTo>
                  <a:pt x="0" y="2977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45399" b="-2319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239313">
            <a:off x="-3884883" y="-3262386"/>
            <a:ext cx="8516993" cy="7132982"/>
          </a:xfrm>
          <a:custGeom>
            <a:avLst/>
            <a:gdLst/>
            <a:ahLst/>
            <a:cxnLst/>
            <a:rect r="r" b="b" t="t" l="l"/>
            <a:pathLst>
              <a:path h="7132982" w="8516993">
                <a:moveTo>
                  <a:pt x="0" y="0"/>
                </a:moveTo>
                <a:lnTo>
                  <a:pt x="8516993" y="0"/>
                </a:lnTo>
                <a:lnTo>
                  <a:pt x="8516993" y="7132982"/>
                </a:lnTo>
                <a:lnTo>
                  <a:pt x="0" y="713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9434" y="402204"/>
            <a:ext cx="15269131" cy="8856096"/>
          </a:xfrm>
          <a:custGeom>
            <a:avLst/>
            <a:gdLst/>
            <a:ahLst/>
            <a:cxnLst/>
            <a:rect r="r" b="b" t="t" l="l"/>
            <a:pathLst>
              <a:path h="8856096" w="15269131">
                <a:moveTo>
                  <a:pt x="0" y="0"/>
                </a:moveTo>
                <a:lnTo>
                  <a:pt x="15269132" y="0"/>
                </a:lnTo>
                <a:lnTo>
                  <a:pt x="15269132" y="8856096"/>
                </a:lnTo>
                <a:lnTo>
                  <a:pt x="0" y="8856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59073" y="1484264"/>
            <a:ext cx="12969853" cy="2259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10"/>
              </a:lnSpc>
              <a:spcBef>
                <a:spcPct val="0"/>
              </a:spcBef>
            </a:pPr>
            <a:r>
              <a:rPr lang="en-US" b="true" sz="9000" spc="36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แบบทดสอบหลังเรียน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4085158">
            <a:off x="10432259" y="-3193520"/>
            <a:ext cx="4166062" cy="10008557"/>
          </a:xfrm>
          <a:custGeom>
            <a:avLst/>
            <a:gdLst/>
            <a:ahLst/>
            <a:cxnLst/>
            <a:rect r="r" b="b" t="t" l="l"/>
            <a:pathLst>
              <a:path h="10008557" w="4166062">
                <a:moveTo>
                  <a:pt x="0" y="0"/>
                </a:moveTo>
                <a:lnTo>
                  <a:pt x="4166062" y="0"/>
                </a:lnTo>
                <a:lnTo>
                  <a:pt x="4166062" y="10008557"/>
                </a:lnTo>
                <a:lnTo>
                  <a:pt x="0" y="10008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59591" y="5143500"/>
            <a:ext cx="10768818" cy="2920527"/>
          </a:xfrm>
          <a:custGeom>
            <a:avLst/>
            <a:gdLst/>
            <a:ahLst/>
            <a:cxnLst/>
            <a:rect r="r" b="b" t="t" l="l"/>
            <a:pathLst>
              <a:path h="2920527" w="10768818">
                <a:moveTo>
                  <a:pt x="0" y="0"/>
                </a:moveTo>
                <a:lnTo>
                  <a:pt x="10768818" y="0"/>
                </a:lnTo>
                <a:lnTo>
                  <a:pt x="10768818" y="2920527"/>
                </a:lnTo>
                <a:lnTo>
                  <a:pt x="0" y="29205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9125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91054" y="3955135"/>
            <a:ext cx="13037873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ให้นักเรียนแต่ละกลุ่มระดมความคิดและตอบว่าวัตถุจะเคลื่อนที่ไปทิศทางใด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91054" y="4603206"/>
            <a:ext cx="1057325" cy="1080640"/>
            <a:chOff x="0" y="0"/>
            <a:chExt cx="1409766" cy="1440853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425437" y="-142875"/>
              <a:ext cx="558893" cy="1583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08928" y="7769724"/>
            <a:ext cx="9423797" cy="2977153"/>
          </a:xfrm>
          <a:custGeom>
            <a:avLst/>
            <a:gdLst/>
            <a:ahLst/>
            <a:cxnLst/>
            <a:rect r="r" b="b" t="t" l="l"/>
            <a:pathLst>
              <a:path h="2977153" w="9423797">
                <a:moveTo>
                  <a:pt x="0" y="0"/>
                </a:moveTo>
                <a:lnTo>
                  <a:pt x="9423798" y="0"/>
                </a:lnTo>
                <a:lnTo>
                  <a:pt x="9423798" y="2977152"/>
                </a:lnTo>
                <a:lnTo>
                  <a:pt x="0" y="2977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45399" b="-2319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239313">
            <a:off x="-3884883" y="-3262386"/>
            <a:ext cx="8516993" cy="7132982"/>
          </a:xfrm>
          <a:custGeom>
            <a:avLst/>
            <a:gdLst/>
            <a:ahLst/>
            <a:cxnLst/>
            <a:rect r="r" b="b" t="t" l="l"/>
            <a:pathLst>
              <a:path h="7132982" w="8516993">
                <a:moveTo>
                  <a:pt x="0" y="0"/>
                </a:moveTo>
                <a:lnTo>
                  <a:pt x="8516993" y="0"/>
                </a:lnTo>
                <a:lnTo>
                  <a:pt x="8516993" y="7132982"/>
                </a:lnTo>
                <a:lnTo>
                  <a:pt x="0" y="7132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9434" y="402204"/>
            <a:ext cx="15269131" cy="8856096"/>
          </a:xfrm>
          <a:custGeom>
            <a:avLst/>
            <a:gdLst/>
            <a:ahLst/>
            <a:cxnLst/>
            <a:rect r="r" b="b" t="t" l="l"/>
            <a:pathLst>
              <a:path h="8856096" w="15269131">
                <a:moveTo>
                  <a:pt x="0" y="0"/>
                </a:moveTo>
                <a:lnTo>
                  <a:pt x="15269132" y="0"/>
                </a:lnTo>
                <a:lnTo>
                  <a:pt x="15269132" y="8856096"/>
                </a:lnTo>
                <a:lnTo>
                  <a:pt x="0" y="8856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59073" y="1484264"/>
            <a:ext cx="12969853" cy="2259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10"/>
              </a:lnSpc>
              <a:spcBef>
                <a:spcPct val="0"/>
              </a:spcBef>
            </a:pPr>
            <a:r>
              <a:rPr lang="en-US" b="true" sz="9000" spc="36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แบบทดสอบหลังเรียน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4085158">
            <a:off x="10432259" y="-3193520"/>
            <a:ext cx="4166062" cy="10008557"/>
          </a:xfrm>
          <a:custGeom>
            <a:avLst/>
            <a:gdLst/>
            <a:ahLst/>
            <a:cxnLst/>
            <a:rect r="r" b="b" t="t" l="l"/>
            <a:pathLst>
              <a:path h="10008557" w="4166062">
                <a:moveTo>
                  <a:pt x="0" y="0"/>
                </a:moveTo>
                <a:lnTo>
                  <a:pt x="4166062" y="0"/>
                </a:lnTo>
                <a:lnTo>
                  <a:pt x="4166062" y="10008557"/>
                </a:lnTo>
                <a:lnTo>
                  <a:pt x="0" y="10008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04513" y="5124222"/>
            <a:ext cx="9816314" cy="2645502"/>
          </a:xfrm>
          <a:custGeom>
            <a:avLst/>
            <a:gdLst/>
            <a:ahLst/>
            <a:cxnLst/>
            <a:rect r="r" b="b" t="t" l="l"/>
            <a:pathLst>
              <a:path h="2645502" w="9816314">
                <a:moveTo>
                  <a:pt x="0" y="0"/>
                </a:moveTo>
                <a:lnTo>
                  <a:pt x="9816314" y="0"/>
                </a:lnTo>
                <a:lnTo>
                  <a:pt x="9816314" y="2645502"/>
                </a:lnTo>
                <a:lnTo>
                  <a:pt x="0" y="26455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25711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91054" y="3955135"/>
            <a:ext cx="13037873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ให้นักเรียนแต่ละกลุ่มระดมความคิดและตอบว่าวัตถุจะเคลื่อนที่ไปทิศทางใด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91054" y="4603206"/>
            <a:ext cx="1057325" cy="1080640"/>
            <a:chOff x="0" y="0"/>
            <a:chExt cx="1409766" cy="1440853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425437" y="-142875"/>
              <a:ext cx="558893" cy="1583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054630" y="2119421"/>
            <a:ext cx="12178739" cy="3809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8"/>
              </a:lnSpc>
              <a:spcBef>
                <a:spcPct val="0"/>
              </a:spcBef>
            </a:pPr>
            <a:r>
              <a:rPr lang="en-US" b="true" sz="6881" spc="825">
                <a:solidFill>
                  <a:srgbClr val="FFFFFF"/>
                </a:solidFill>
                <a:latin typeface="Biski Bold"/>
                <a:ea typeface="Biski Bold"/>
                <a:cs typeface="Biski Bold"/>
                <a:sym typeface="Biski Bold"/>
              </a:rPr>
              <a:t>ขอบคุณนักเรียนทุกคนนะคะ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239313">
            <a:off x="-3884883" y="-3262386"/>
            <a:ext cx="8516993" cy="7132982"/>
          </a:xfrm>
          <a:custGeom>
            <a:avLst/>
            <a:gdLst/>
            <a:ahLst/>
            <a:cxnLst/>
            <a:rect r="r" b="b" t="t" l="l"/>
            <a:pathLst>
              <a:path h="7132982" w="8516993">
                <a:moveTo>
                  <a:pt x="0" y="0"/>
                </a:moveTo>
                <a:lnTo>
                  <a:pt x="8516993" y="0"/>
                </a:lnTo>
                <a:lnTo>
                  <a:pt x="8516993" y="7132982"/>
                </a:lnTo>
                <a:lnTo>
                  <a:pt x="0" y="7132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239313">
            <a:off x="12400334" y="6720509"/>
            <a:ext cx="8516993" cy="7132982"/>
          </a:xfrm>
          <a:custGeom>
            <a:avLst/>
            <a:gdLst/>
            <a:ahLst/>
            <a:cxnLst/>
            <a:rect r="r" b="b" t="t" l="l"/>
            <a:pathLst>
              <a:path h="7132982" w="8516993">
                <a:moveTo>
                  <a:pt x="0" y="0"/>
                </a:moveTo>
                <a:lnTo>
                  <a:pt x="8516994" y="0"/>
                </a:lnTo>
                <a:lnTo>
                  <a:pt x="8516994" y="7132982"/>
                </a:lnTo>
                <a:lnTo>
                  <a:pt x="0" y="7132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098025" y="8805865"/>
            <a:ext cx="9392683" cy="2477320"/>
          </a:xfrm>
          <a:custGeom>
            <a:avLst/>
            <a:gdLst/>
            <a:ahLst/>
            <a:cxnLst/>
            <a:rect r="r" b="b" t="t" l="l"/>
            <a:pathLst>
              <a:path h="2477320" w="9392683">
                <a:moveTo>
                  <a:pt x="0" y="0"/>
                </a:moveTo>
                <a:lnTo>
                  <a:pt x="9392684" y="0"/>
                </a:lnTo>
                <a:lnTo>
                  <a:pt x="9392684" y="2477320"/>
                </a:lnTo>
                <a:lnTo>
                  <a:pt x="0" y="247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611889" y="6144770"/>
            <a:ext cx="3051934" cy="3682575"/>
          </a:xfrm>
          <a:custGeom>
            <a:avLst/>
            <a:gdLst/>
            <a:ahLst/>
            <a:cxnLst/>
            <a:rect r="r" b="b" t="t" l="l"/>
            <a:pathLst>
              <a:path h="3682575" w="3051934">
                <a:moveTo>
                  <a:pt x="0" y="0"/>
                </a:moveTo>
                <a:lnTo>
                  <a:pt x="3051934" y="0"/>
                </a:lnTo>
                <a:lnTo>
                  <a:pt x="3051934" y="3682575"/>
                </a:lnTo>
                <a:lnTo>
                  <a:pt x="0" y="3682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4922" y="6526780"/>
            <a:ext cx="3510245" cy="3962250"/>
          </a:xfrm>
          <a:custGeom>
            <a:avLst/>
            <a:gdLst/>
            <a:ahLst/>
            <a:cxnLst/>
            <a:rect r="r" b="b" t="t" l="l"/>
            <a:pathLst>
              <a:path h="3962250" w="3510245">
                <a:moveTo>
                  <a:pt x="0" y="0"/>
                </a:moveTo>
                <a:lnTo>
                  <a:pt x="3510246" y="0"/>
                </a:lnTo>
                <a:lnTo>
                  <a:pt x="3510246" y="3962249"/>
                </a:lnTo>
                <a:lnTo>
                  <a:pt x="0" y="39622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633889">
            <a:off x="16509647" y="141396"/>
            <a:ext cx="1499306" cy="5060949"/>
          </a:xfrm>
          <a:custGeom>
            <a:avLst/>
            <a:gdLst/>
            <a:ahLst/>
            <a:cxnLst/>
            <a:rect r="r" b="b" t="t" l="l"/>
            <a:pathLst>
              <a:path h="5060949" w="1499306">
                <a:moveTo>
                  <a:pt x="0" y="0"/>
                </a:moveTo>
                <a:lnTo>
                  <a:pt x="1499306" y="0"/>
                </a:lnTo>
                <a:lnTo>
                  <a:pt x="1499306" y="5060949"/>
                </a:lnTo>
                <a:lnTo>
                  <a:pt x="0" y="50609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4867570">
            <a:off x="12235652" y="-4509032"/>
            <a:ext cx="4166062" cy="10008557"/>
          </a:xfrm>
          <a:custGeom>
            <a:avLst/>
            <a:gdLst/>
            <a:ahLst/>
            <a:cxnLst/>
            <a:rect r="r" b="b" t="t" l="l"/>
            <a:pathLst>
              <a:path h="10008557" w="4166062">
                <a:moveTo>
                  <a:pt x="0" y="0"/>
                </a:moveTo>
                <a:lnTo>
                  <a:pt x="4166062" y="0"/>
                </a:lnTo>
                <a:lnTo>
                  <a:pt x="4166062" y="10008557"/>
                </a:lnTo>
                <a:lnTo>
                  <a:pt x="0" y="100085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6927" y="672562"/>
            <a:ext cx="12594146" cy="20801142"/>
          </a:xfrm>
          <a:custGeom>
            <a:avLst/>
            <a:gdLst/>
            <a:ahLst/>
            <a:cxnLst/>
            <a:rect r="r" b="b" t="t" l="l"/>
            <a:pathLst>
              <a:path h="20801142" w="12594146">
                <a:moveTo>
                  <a:pt x="0" y="0"/>
                </a:moveTo>
                <a:lnTo>
                  <a:pt x="12594146" y="0"/>
                </a:lnTo>
                <a:lnTo>
                  <a:pt x="12594146" y="20801141"/>
                </a:lnTo>
                <a:lnTo>
                  <a:pt x="0" y="20801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239946" y="2619972"/>
            <a:ext cx="1057325" cy="1080589"/>
            <a:chOff x="0" y="0"/>
            <a:chExt cx="1409766" cy="1440785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425437" y="-142875"/>
              <a:ext cx="558893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1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239946" y="4062860"/>
            <a:ext cx="1057325" cy="1080640"/>
            <a:chOff x="0" y="0"/>
            <a:chExt cx="1409766" cy="1440853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31087"/>
              <a:ext cx="1409766" cy="1409766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388072" y="-142875"/>
              <a:ext cx="633623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2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239946" y="5505450"/>
            <a:ext cx="1057325" cy="1080589"/>
            <a:chOff x="0" y="0"/>
            <a:chExt cx="1409766" cy="1440785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376704" y="-142875"/>
              <a:ext cx="656359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3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239946" y="6947989"/>
            <a:ext cx="1057325" cy="1080589"/>
            <a:chOff x="0" y="0"/>
            <a:chExt cx="1409766" cy="1440785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342973" y="-142875"/>
              <a:ext cx="723821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4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239946" y="8390528"/>
            <a:ext cx="1057325" cy="1080589"/>
            <a:chOff x="0" y="0"/>
            <a:chExt cx="1409766" cy="1440785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20610"/>
              <a:ext cx="1409766" cy="1409766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8" id="28"/>
            <p:cNvSpPr txBox="true"/>
            <p:nvPr/>
          </p:nvSpPr>
          <p:spPr>
            <a:xfrm rot="0">
              <a:off x="376704" y="-142875"/>
              <a:ext cx="632318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5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4864196" y="-1249304"/>
            <a:ext cx="4790208" cy="5490210"/>
          </a:xfrm>
          <a:custGeom>
            <a:avLst/>
            <a:gdLst/>
            <a:ahLst/>
            <a:cxnLst/>
            <a:rect r="r" b="b" t="t" l="l"/>
            <a:pathLst>
              <a:path h="5490210" w="4790208">
                <a:moveTo>
                  <a:pt x="0" y="0"/>
                </a:moveTo>
                <a:lnTo>
                  <a:pt x="4790208" y="0"/>
                </a:lnTo>
                <a:lnTo>
                  <a:pt x="4790208" y="5490210"/>
                </a:lnTo>
                <a:lnTo>
                  <a:pt x="0" y="5490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713804" y="6598453"/>
            <a:ext cx="1499306" cy="5060949"/>
          </a:xfrm>
          <a:custGeom>
            <a:avLst/>
            <a:gdLst/>
            <a:ahLst/>
            <a:cxnLst/>
            <a:rect r="r" b="b" t="t" l="l"/>
            <a:pathLst>
              <a:path h="5060949" w="1499306">
                <a:moveTo>
                  <a:pt x="0" y="0"/>
                </a:moveTo>
                <a:lnTo>
                  <a:pt x="1499306" y="0"/>
                </a:lnTo>
                <a:lnTo>
                  <a:pt x="1499306" y="5060949"/>
                </a:lnTo>
                <a:lnTo>
                  <a:pt x="0" y="50609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6639663" y="6598453"/>
            <a:ext cx="1499306" cy="5060949"/>
          </a:xfrm>
          <a:custGeom>
            <a:avLst/>
            <a:gdLst/>
            <a:ahLst/>
            <a:cxnLst/>
            <a:rect r="r" b="b" t="t" l="l"/>
            <a:pathLst>
              <a:path h="5060949" w="1499306">
                <a:moveTo>
                  <a:pt x="0" y="0"/>
                </a:moveTo>
                <a:lnTo>
                  <a:pt x="1499306" y="0"/>
                </a:lnTo>
                <a:lnTo>
                  <a:pt x="1499306" y="5060949"/>
                </a:lnTo>
                <a:lnTo>
                  <a:pt x="0" y="50609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225749" y="6050823"/>
            <a:ext cx="4014197" cy="8276696"/>
          </a:xfrm>
          <a:custGeom>
            <a:avLst/>
            <a:gdLst/>
            <a:ahLst/>
            <a:cxnLst/>
            <a:rect r="r" b="b" t="t" l="l"/>
            <a:pathLst>
              <a:path h="8276696" w="4014197">
                <a:moveTo>
                  <a:pt x="4014197" y="0"/>
                </a:moveTo>
                <a:lnTo>
                  <a:pt x="0" y="0"/>
                </a:lnTo>
                <a:lnTo>
                  <a:pt x="0" y="8276696"/>
                </a:lnTo>
                <a:lnTo>
                  <a:pt x="4014197" y="8276696"/>
                </a:lnTo>
                <a:lnTo>
                  <a:pt x="401419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3836833" y="329436"/>
            <a:ext cx="10212669" cy="2259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10"/>
              </a:lnSpc>
              <a:spcBef>
                <a:spcPct val="0"/>
              </a:spcBef>
            </a:pPr>
            <a:r>
              <a:rPr lang="en-US" b="true" sz="9000" spc="36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คำถามชวนคิด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566925" y="4322192"/>
            <a:ext cx="7668528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นักเรียนคิดว่ามีปริมาณอื่นเข้ามาเกี่ยวข้องอีกหรือไม่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566925" y="2671860"/>
            <a:ext cx="9146880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ปริมาณที่เกี่ยวข้องกับการเคลื่อนที่ มีปริมาณใดบ้างจากที่นักเรียนเคยเรียนมา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566925" y="5506670"/>
            <a:ext cx="8673576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ครูวางหนังสือไว้บนโต๊ะ หากครูไม่ได้ออกแรงผลักหนังสือ หนังสือจะเคลื่อนที่หรือไม่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566925" y="6945358"/>
            <a:ext cx="8482578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หากครูต้องการให้หนังสือเกิดการเคลื่อนที่ไปทางขวามือ 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ครูต้องทำอย่างไร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566925" y="8485052"/>
            <a:ext cx="8673576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หากครูต้องการให้หนังสือเกิดการเคลื่อนที่ไปทางซ้ายมือ 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ครูต้องทำอย่างไร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9434" y="402204"/>
            <a:ext cx="15269131" cy="8856096"/>
          </a:xfrm>
          <a:custGeom>
            <a:avLst/>
            <a:gdLst/>
            <a:ahLst/>
            <a:cxnLst/>
            <a:rect r="r" b="b" t="t" l="l"/>
            <a:pathLst>
              <a:path h="8856096" w="15269131">
                <a:moveTo>
                  <a:pt x="0" y="0"/>
                </a:moveTo>
                <a:lnTo>
                  <a:pt x="15269132" y="0"/>
                </a:lnTo>
                <a:lnTo>
                  <a:pt x="15269132" y="8856096"/>
                </a:lnTo>
                <a:lnTo>
                  <a:pt x="0" y="8856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627939">
            <a:off x="12335168" y="1421594"/>
            <a:ext cx="5028726" cy="2313214"/>
          </a:xfrm>
          <a:custGeom>
            <a:avLst/>
            <a:gdLst/>
            <a:ahLst/>
            <a:cxnLst/>
            <a:rect r="r" b="b" t="t" l="l"/>
            <a:pathLst>
              <a:path h="2313214" w="5028726">
                <a:moveTo>
                  <a:pt x="0" y="0"/>
                </a:moveTo>
                <a:lnTo>
                  <a:pt x="5028725" y="0"/>
                </a:lnTo>
                <a:lnTo>
                  <a:pt x="5028725" y="2313213"/>
                </a:lnTo>
                <a:lnTo>
                  <a:pt x="0" y="2313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5670" y="5143500"/>
            <a:ext cx="1627529" cy="5493768"/>
          </a:xfrm>
          <a:custGeom>
            <a:avLst/>
            <a:gdLst/>
            <a:ahLst/>
            <a:cxnLst/>
            <a:rect r="r" b="b" t="t" l="l"/>
            <a:pathLst>
              <a:path h="5493768" w="1627529">
                <a:moveTo>
                  <a:pt x="0" y="0"/>
                </a:moveTo>
                <a:lnTo>
                  <a:pt x="1627529" y="0"/>
                </a:lnTo>
                <a:lnTo>
                  <a:pt x="1627529" y="5493768"/>
                </a:lnTo>
                <a:lnTo>
                  <a:pt x="0" y="54937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39313">
            <a:off x="13800714" y="6764349"/>
            <a:ext cx="5955703" cy="4987901"/>
          </a:xfrm>
          <a:custGeom>
            <a:avLst/>
            <a:gdLst/>
            <a:ahLst/>
            <a:cxnLst/>
            <a:rect r="r" b="b" t="t" l="l"/>
            <a:pathLst>
              <a:path h="4987901" w="5955703">
                <a:moveTo>
                  <a:pt x="0" y="0"/>
                </a:moveTo>
                <a:lnTo>
                  <a:pt x="5955703" y="0"/>
                </a:lnTo>
                <a:lnTo>
                  <a:pt x="5955703" y="4987902"/>
                </a:lnTo>
                <a:lnTo>
                  <a:pt x="0" y="4987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23199" y="7800784"/>
            <a:ext cx="3051934" cy="3682575"/>
          </a:xfrm>
          <a:custGeom>
            <a:avLst/>
            <a:gdLst/>
            <a:ahLst/>
            <a:cxnLst/>
            <a:rect r="r" b="b" t="t" l="l"/>
            <a:pathLst>
              <a:path h="3682575" w="3051934">
                <a:moveTo>
                  <a:pt x="0" y="0"/>
                </a:moveTo>
                <a:lnTo>
                  <a:pt x="3051934" y="0"/>
                </a:lnTo>
                <a:lnTo>
                  <a:pt x="3051934" y="3682575"/>
                </a:lnTo>
                <a:lnTo>
                  <a:pt x="0" y="36825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25973" y="4970968"/>
            <a:ext cx="9829476" cy="2458635"/>
          </a:xfrm>
          <a:custGeom>
            <a:avLst/>
            <a:gdLst/>
            <a:ahLst/>
            <a:cxnLst/>
            <a:rect r="r" b="b" t="t" l="l"/>
            <a:pathLst>
              <a:path h="2458635" w="9829476">
                <a:moveTo>
                  <a:pt x="0" y="0"/>
                </a:moveTo>
                <a:lnTo>
                  <a:pt x="9829476" y="0"/>
                </a:lnTo>
                <a:lnTo>
                  <a:pt x="9829476" y="2458635"/>
                </a:lnTo>
                <a:lnTo>
                  <a:pt x="0" y="24586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8758" r="0" b="-47065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32551" y="2016226"/>
            <a:ext cx="10622897" cy="1407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784"/>
              </a:lnSpc>
              <a:spcBef>
                <a:spcPct val="0"/>
              </a:spcBef>
            </a:pPr>
            <a:r>
              <a:rPr lang="en-US" b="true" sz="5600" spc="22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แบบทดสอบก่อนเรียน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25064" y="3981786"/>
            <a:ext cx="13037873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ให้นักเรียนแต่ละกลุ่มระดมความคิดและตอบว่าวัตถุจะเคลื่อนที่ไปทิศทางใด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91054" y="4603206"/>
            <a:ext cx="1057325" cy="1080589"/>
            <a:chOff x="0" y="0"/>
            <a:chExt cx="1409766" cy="1440785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425437" y="-142875"/>
              <a:ext cx="558893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9434" y="402204"/>
            <a:ext cx="15269131" cy="8856096"/>
          </a:xfrm>
          <a:custGeom>
            <a:avLst/>
            <a:gdLst/>
            <a:ahLst/>
            <a:cxnLst/>
            <a:rect r="r" b="b" t="t" l="l"/>
            <a:pathLst>
              <a:path h="8856096" w="15269131">
                <a:moveTo>
                  <a:pt x="0" y="0"/>
                </a:moveTo>
                <a:lnTo>
                  <a:pt x="15269132" y="0"/>
                </a:lnTo>
                <a:lnTo>
                  <a:pt x="15269132" y="8856096"/>
                </a:lnTo>
                <a:lnTo>
                  <a:pt x="0" y="8856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627939">
            <a:off x="12335168" y="1421594"/>
            <a:ext cx="5028726" cy="2313214"/>
          </a:xfrm>
          <a:custGeom>
            <a:avLst/>
            <a:gdLst/>
            <a:ahLst/>
            <a:cxnLst/>
            <a:rect r="r" b="b" t="t" l="l"/>
            <a:pathLst>
              <a:path h="2313214" w="5028726">
                <a:moveTo>
                  <a:pt x="0" y="0"/>
                </a:moveTo>
                <a:lnTo>
                  <a:pt x="5028725" y="0"/>
                </a:lnTo>
                <a:lnTo>
                  <a:pt x="5028725" y="2313213"/>
                </a:lnTo>
                <a:lnTo>
                  <a:pt x="0" y="2313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5670" y="5143500"/>
            <a:ext cx="1627529" cy="5493768"/>
          </a:xfrm>
          <a:custGeom>
            <a:avLst/>
            <a:gdLst/>
            <a:ahLst/>
            <a:cxnLst/>
            <a:rect r="r" b="b" t="t" l="l"/>
            <a:pathLst>
              <a:path h="5493768" w="1627529">
                <a:moveTo>
                  <a:pt x="0" y="0"/>
                </a:moveTo>
                <a:lnTo>
                  <a:pt x="1627529" y="0"/>
                </a:lnTo>
                <a:lnTo>
                  <a:pt x="1627529" y="5493768"/>
                </a:lnTo>
                <a:lnTo>
                  <a:pt x="0" y="54937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39313">
            <a:off x="13800714" y="6764349"/>
            <a:ext cx="5955703" cy="4987901"/>
          </a:xfrm>
          <a:custGeom>
            <a:avLst/>
            <a:gdLst/>
            <a:ahLst/>
            <a:cxnLst/>
            <a:rect r="r" b="b" t="t" l="l"/>
            <a:pathLst>
              <a:path h="4987901" w="5955703">
                <a:moveTo>
                  <a:pt x="0" y="0"/>
                </a:moveTo>
                <a:lnTo>
                  <a:pt x="5955703" y="0"/>
                </a:lnTo>
                <a:lnTo>
                  <a:pt x="5955703" y="4987902"/>
                </a:lnTo>
                <a:lnTo>
                  <a:pt x="0" y="4987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23199" y="7800784"/>
            <a:ext cx="3051934" cy="3682575"/>
          </a:xfrm>
          <a:custGeom>
            <a:avLst/>
            <a:gdLst/>
            <a:ahLst/>
            <a:cxnLst/>
            <a:rect r="r" b="b" t="t" l="l"/>
            <a:pathLst>
              <a:path h="3682575" w="3051934">
                <a:moveTo>
                  <a:pt x="0" y="0"/>
                </a:moveTo>
                <a:lnTo>
                  <a:pt x="3051934" y="0"/>
                </a:lnTo>
                <a:lnTo>
                  <a:pt x="3051934" y="3682575"/>
                </a:lnTo>
                <a:lnTo>
                  <a:pt x="0" y="36825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33766" y="5001548"/>
            <a:ext cx="10421683" cy="2673373"/>
          </a:xfrm>
          <a:custGeom>
            <a:avLst/>
            <a:gdLst/>
            <a:ahLst/>
            <a:cxnLst/>
            <a:rect r="r" b="b" t="t" l="l"/>
            <a:pathLst>
              <a:path h="2673373" w="10421683">
                <a:moveTo>
                  <a:pt x="0" y="0"/>
                </a:moveTo>
                <a:lnTo>
                  <a:pt x="10421683" y="0"/>
                </a:lnTo>
                <a:lnTo>
                  <a:pt x="10421683" y="2673373"/>
                </a:lnTo>
                <a:lnTo>
                  <a:pt x="0" y="26733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5371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32551" y="2016226"/>
            <a:ext cx="10622897" cy="1407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784"/>
              </a:lnSpc>
              <a:spcBef>
                <a:spcPct val="0"/>
              </a:spcBef>
            </a:pPr>
            <a:r>
              <a:rPr lang="en-US" b="true" sz="5600" spc="22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แบบทดสอบก่อนเรียน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25064" y="3981786"/>
            <a:ext cx="13037873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ให้นักเรียนแต่ละกลุ่มระดมความคิดและตอบว่าวัตถุจะเคลื่อนที่ไปทิศทางใด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91054" y="4603206"/>
            <a:ext cx="1057325" cy="1080640"/>
            <a:chOff x="0" y="0"/>
            <a:chExt cx="1409766" cy="1440853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425437" y="-142875"/>
              <a:ext cx="558893" cy="1583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9434" y="402204"/>
            <a:ext cx="15269131" cy="8856096"/>
          </a:xfrm>
          <a:custGeom>
            <a:avLst/>
            <a:gdLst/>
            <a:ahLst/>
            <a:cxnLst/>
            <a:rect r="r" b="b" t="t" l="l"/>
            <a:pathLst>
              <a:path h="8856096" w="15269131">
                <a:moveTo>
                  <a:pt x="0" y="0"/>
                </a:moveTo>
                <a:lnTo>
                  <a:pt x="15269132" y="0"/>
                </a:lnTo>
                <a:lnTo>
                  <a:pt x="15269132" y="8856096"/>
                </a:lnTo>
                <a:lnTo>
                  <a:pt x="0" y="8856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627939">
            <a:off x="12335168" y="1421594"/>
            <a:ext cx="5028726" cy="2313214"/>
          </a:xfrm>
          <a:custGeom>
            <a:avLst/>
            <a:gdLst/>
            <a:ahLst/>
            <a:cxnLst/>
            <a:rect r="r" b="b" t="t" l="l"/>
            <a:pathLst>
              <a:path h="2313214" w="5028726">
                <a:moveTo>
                  <a:pt x="0" y="0"/>
                </a:moveTo>
                <a:lnTo>
                  <a:pt x="5028725" y="0"/>
                </a:lnTo>
                <a:lnTo>
                  <a:pt x="5028725" y="2313213"/>
                </a:lnTo>
                <a:lnTo>
                  <a:pt x="0" y="2313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5670" y="5143500"/>
            <a:ext cx="1627529" cy="5493768"/>
          </a:xfrm>
          <a:custGeom>
            <a:avLst/>
            <a:gdLst/>
            <a:ahLst/>
            <a:cxnLst/>
            <a:rect r="r" b="b" t="t" l="l"/>
            <a:pathLst>
              <a:path h="5493768" w="1627529">
                <a:moveTo>
                  <a:pt x="0" y="0"/>
                </a:moveTo>
                <a:lnTo>
                  <a:pt x="1627529" y="0"/>
                </a:lnTo>
                <a:lnTo>
                  <a:pt x="1627529" y="5493768"/>
                </a:lnTo>
                <a:lnTo>
                  <a:pt x="0" y="54937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39313">
            <a:off x="13800714" y="6764349"/>
            <a:ext cx="5955703" cy="4987901"/>
          </a:xfrm>
          <a:custGeom>
            <a:avLst/>
            <a:gdLst/>
            <a:ahLst/>
            <a:cxnLst/>
            <a:rect r="r" b="b" t="t" l="l"/>
            <a:pathLst>
              <a:path h="4987901" w="5955703">
                <a:moveTo>
                  <a:pt x="0" y="0"/>
                </a:moveTo>
                <a:lnTo>
                  <a:pt x="5955703" y="0"/>
                </a:lnTo>
                <a:lnTo>
                  <a:pt x="5955703" y="4987902"/>
                </a:lnTo>
                <a:lnTo>
                  <a:pt x="0" y="4987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23199" y="7800784"/>
            <a:ext cx="3051934" cy="3682575"/>
          </a:xfrm>
          <a:custGeom>
            <a:avLst/>
            <a:gdLst/>
            <a:ahLst/>
            <a:cxnLst/>
            <a:rect r="r" b="b" t="t" l="l"/>
            <a:pathLst>
              <a:path h="3682575" w="3051934">
                <a:moveTo>
                  <a:pt x="0" y="0"/>
                </a:moveTo>
                <a:lnTo>
                  <a:pt x="3051934" y="0"/>
                </a:lnTo>
                <a:lnTo>
                  <a:pt x="3051934" y="3682575"/>
                </a:lnTo>
                <a:lnTo>
                  <a:pt x="0" y="36825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780598" y="5143500"/>
            <a:ext cx="8726804" cy="2269498"/>
          </a:xfrm>
          <a:custGeom>
            <a:avLst/>
            <a:gdLst/>
            <a:ahLst/>
            <a:cxnLst/>
            <a:rect r="r" b="b" t="t" l="l"/>
            <a:pathLst>
              <a:path h="2269498" w="8726804">
                <a:moveTo>
                  <a:pt x="0" y="0"/>
                </a:moveTo>
                <a:lnTo>
                  <a:pt x="8726804" y="0"/>
                </a:lnTo>
                <a:lnTo>
                  <a:pt x="8726804" y="2269498"/>
                </a:lnTo>
                <a:lnTo>
                  <a:pt x="0" y="22694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33905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32551" y="2016226"/>
            <a:ext cx="10622897" cy="1407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784"/>
              </a:lnSpc>
              <a:spcBef>
                <a:spcPct val="0"/>
              </a:spcBef>
            </a:pPr>
            <a:r>
              <a:rPr lang="en-US" b="true" sz="5600" spc="22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แบบทดสอบก่อนเรียน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25064" y="3981786"/>
            <a:ext cx="13037873" cy="596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ให้นักเรียนแต่ละกลุ่มระดมความคิดและตอบว่าวัตถุจะเคลื่อนที่ไปทิศทางใด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91054" y="4603206"/>
            <a:ext cx="1057325" cy="1080640"/>
            <a:chOff x="0" y="0"/>
            <a:chExt cx="1409766" cy="1440853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425437" y="-142875"/>
              <a:ext cx="558893" cy="1583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46927" y="672562"/>
            <a:ext cx="12594146" cy="20801142"/>
          </a:xfrm>
          <a:custGeom>
            <a:avLst/>
            <a:gdLst/>
            <a:ahLst/>
            <a:cxnLst/>
            <a:rect r="r" b="b" t="t" l="l"/>
            <a:pathLst>
              <a:path h="20801142" w="12594146">
                <a:moveTo>
                  <a:pt x="0" y="0"/>
                </a:moveTo>
                <a:lnTo>
                  <a:pt x="12594146" y="0"/>
                </a:lnTo>
                <a:lnTo>
                  <a:pt x="12594146" y="20801141"/>
                </a:lnTo>
                <a:lnTo>
                  <a:pt x="0" y="20801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085158">
            <a:off x="7028004" y="-3975579"/>
            <a:ext cx="4166062" cy="10008557"/>
          </a:xfrm>
          <a:custGeom>
            <a:avLst/>
            <a:gdLst/>
            <a:ahLst/>
            <a:cxnLst/>
            <a:rect r="r" b="b" t="t" l="l"/>
            <a:pathLst>
              <a:path h="10008557" w="4166062">
                <a:moveTo>
                  <a:pt x="0" y="0"/>
                </a:moveTo>
                <a:lnTo>
                  <a:pt x="4166062" y="0"/>
                </a:lnTo>
                <a:lnTo>
                  <a:pt x="4166062" y="10008558"/>
                </a:lnTo>
                <a:lnTo>
                  <a:pt x="0" y="1000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922313" y="5143500"/>
            <a:ext cx="6042552" cy="5445850"/>
          </a:xfrm>
          <a:custGeom>
            <a:avLst/>
            <a:gdLst/>
            <a:ahLst/>
            <a:cxnLst/>
            <a:rect r="r" b="b" t="t" l="l"/>
            <a:pathLst>
              <a:path h="5445850" w="6042552">
                <a:moveTo>
                  <a:pt x="0" y="0"/>
                </a:moveTo>
                <a:lnTo>
                  <a:pt x="6042552" y="0"/>
                </a:lnTo>
                <a:lnTo>
                  <a:pt x="6042552" y="5445850"/>
                </a:lnTo>
                <a:lnTo>
                  <a:pt x="0" y="5445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049136" y="5234704"/>
            <a:ext cx="6092484" cy="6134745"/>
            <a:chOff x="0" y="0"/>
            <a:chExt cx="8123312" cy="81796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4250008"/>
              <a:ext cx="8123312" cy="3929652"/>
            </a:xfrm>
            <a:custGeom>
              <a:avLst/>
              <a:gdLst/>
              <a:ahLst/>
              <a:cxnLst/>
              <a:rect r="r" b="b" t="t" l="l"/>
              <a:pathLst>
                <a:path h="3929652" w="8123312">
                  <a:moveTo>
                    <a:pt x="0" y="0"/>
                  </a:moveTo>
                  <a:lnTo>
                    <a:pt x="8123312" y="0"/>
                  </a:lnTo>
                  <a:lnTo>
                    <a:pt x="8123312" y="3929652"/>
                  </a:lnTo>
                  <a:lnTo>
                    <a:pt x="0" y="392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472335" y="576945"/>
              <a:ext cx="1589321" cy="5364795"/>
            </a:xfrm>
            <a:custGeom>
              <a:avLst/>
              <a:gdLst/>
              <a:ahLst/>
              <a:cxnLst/>
              <a:rect r="r" b="b" t="t" l="l"/>
              <a:pathLst>
                <a:path h="5364795" w="1589321">
                  <a:moveTo>
                    <a:pt x="0" y="0"/>
                  </a:moveTo>
                  <a:lnTo>
                    <a:pt x="1589321" y="0"/>
                  </a:lnTo>
                  <a:lnTo>
                    <a:pt x="1589321" y="5364795"/>
                  </a:lnTo>
                  <a:lnTo>
                    <a:pt x="0" y="5364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4500210" y="0"/>
              <a:ext cx="1589321" cy="5364795"/>
            </a:xfrm>
            <a:custGeom>
              <a:avLst/>
              <a:gdLst/>
              <a:ahLst/>
              <a:cxnLst/>
              <a:rect r="r" b="b" t="t" l="l"/>
              <a:pathLst>
                <a:path h="5364795" w="1589321">
                  <a:moveTo>
                    <a:pt x="0" y="0"/>
                  </a:moveTo>
                  <a:lnTo>
                    <a:pt x="1589320" y="0"/>
                  </a:lnTo>
                  <a:lnTo>
                    <a:pt x="1589320" y="5364795"/>
                  </a:lnTo>
                  <a:lnTo>
                    <a:pt x="0" y="5364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164994" y="4215732"/>
            <a:ext cx="5757319" cy="5757319"/>
          </a:xfrm>
          <a:custGeom>
            <a:avLst/>
            <a:gdLst/>
            <a:ahLst/>
            <a:cxnLst/>
            <a:rect r="r" b="b" t="t" l="l"/>
            <a:pathLst>
              <a:path h="5757319" w="5757319">
                <a:moveTo>
                  <a:pt x="0" y="0"/>
                </a:moveTo>
                <a:lnTo>
                  <a:pt x="5757319" y="0"/>
                </a:lnTo>
                <a:lnTo>
                  <a:pt x="5757319" y="5757319"/>
                </a:lnTo>
                <a:lnTo>
                  <a:pt x="0" y="57573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dash"/>
            <a:miter/>
          </a:ln>
        </p:spPr>
      </p:sp>
      <p:sp>
        <p:nvSpPr>
          <p:cNvPr name="TextBox 11" id="11"/>
          <p:cNvSpPr txBox="true"/>
          <p:nvPr/>
        </p:nvSpPr>
        <p:spPr>
          <a:xfrm rot="0">
            <a:off x="4289858" y="527183"/>
            <a:ext cx="9708284" cy="2259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10"/>
              </a:lnSpc>
              <a:spcBef>
                <a:spcPct val="0"/>
              </a:spcBef>
            </a:pPr>
            <a:r>
              <a:rPr lang="en-US" b="true" sz="9000" spc="36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แรงและเคลื่อนที่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033482" y="2913993"/>
            <a:ext cx="12407591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 u="sng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  <a:hlinkClick r:id="rId10" tooltip="https://phet.colorado.edu/en/simulation/forces-and-motion-basics"/>
              </a:rPr>
              <a:t>นักเรียนสืบค้นข้อมูลเกี่ยวกับการหาแรงลัพธ์จากแหล่งเรียนรู้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39313">
            <a:off x="-6804140" y="-2441318"/>
            <a:ext cx="13608280" cy="11396935"/>
          </a:xfrm>
          <a:custGeom>
            <a:avLst/>
            <a:gdLst/>
            <a:ahLst/>
            <a:cxnLst/>
            <a:rect r="r" b="b" t="t" l="l"/>
            <a:pathLst>
              <a:path h="11396935" w="13608280">
                <a:moveTo>
                  <a:pt x="0" y="0"/>
                </a:moveTo>
                <a:lnTo>
                  <a:pt x="13608280" y="0"/>
                </a:lnTo>
                <a:lnTo>
                  <a:pt x="13608280" y="11396935"/>
                </a:lnTo>
                <a:lnTo>
                  <a:pt x="0" y="1139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392626"/>
            <a:ext cx="7743062" cy="7489652"/>
          </a:xfrm>
          <a:custGeom>
            <a:avLst/>
            <a:gdLst/>
            <a:ahLst/>
            <a:cxnLst/>
            <a:rect r="r" b="b" t="t" l="l"/>
            <a:pathLst>
              <a:path h="7489652" w="7743062">
                <a:moveTo>
                  <a:pt x="0" y="0"/>
                </a:moveTo>
                <a:lnTo>
                  <a:pt x="7743062" y="0"/>
                </a:lnTo>
                <a:lnTo>
                  <a:pt x="7743062" y="7489652"/>
                </a:lnTo>
                <a:lnTo>
                  <a:pt x="0" y="7489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43211" y="6137452"/>
            <a:ext cx="5632179" cy="5589938"/>
          </a:xfrm>
          <a:custGeom>
            <a:avLst/>
            <a:gdLst/>
            <a:ahLst/>
            <a:cxnLst/>
            <a:rect r="r" b="b" t="t" l="l"/>
            <a:pathLst>
              <a:path h="5589938" w="5632179">
                <a:moveTo>
                  <a:pt x="0" y="0"/>
                </a:moveTo>
                <a:lnTo>
                  <a:pt x="5632178" y="0"/>
                </a:lnTo>
                <a:lnTo>
                  <a:pt x="5632178" y="5589938"/>
                </a:lnTo>
                <a:lnTo>
                  <a:pt x="0" y="55899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516238" y="2392626"/>
            <a:ext cx="7743062" cy="7489652"/>
          </a:xfrm>
          <a:custGeom>
            <a:avLst/>
            <a:gdLst/>
            <a:ahLst/>
            <a:cxnLst/>
            <a:rect r="r" b="b" t="t" l="l"/>
            <a:pathLst>
              <a:path h="7489652" w="7743062">
                <a:moveTo>
                  <a:pt x="0" y="0"/>
                </a:moveTo>
                <a:lnTo>
                  <a:pt x="7743062" y="0"/>
                </a:lnTo>
                <a:lnTo>
                  <a:pt x="7743062" y="7489652"/>
                </a:lnTo>
                <a:lnTo>
                  <a:pt x="0" y="7489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99137" y="2011626"/>
            <a:ext cx="3692582" cy="1055023"/>
          </a:xfrm>
          <a:custGeom>
            <a:avLst/>
            <a:gdLst/>
            <a:ahLst/>
            <a:cxnLst/>
            <a:rect r="r" b="b" t="t" l="l"/>
            <a:pathLst>
              <a:path h="1055023" w="3692582">
                <a:moveTo>
                  <a:pt x="0" y="0"/>
                </a:moveTo>
                <a:lnTo>
                  <a:pt x="3692582" y="0"/>
                </a:lnTo>
                <a:lnTo>
                  <a:pt x="3692582" y="1055023"/>
                </a:lnTo>
                <a:lnTo>
                  <a:pt x="0" y="105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86675" y="2011626"/>
            <a:ext cx="3692582" cy="1055023"/>
          </a:xfrm>
          <a:custGeom>
            <a:avLst/>
            <a:gdLst/>
            <a:ahLst/>
            <a:cxnLst/>
            <a:rect r="r" b="b" t="t" l="l"/>
            <a:pathLst>
              <a:path h="1055023" w="3692582">
                <a:moveTo>
                  <a:pt x="0" y="0"/>
                </a:moveTo>
                <a:lnTo>
                  <a:pt x="3692582" y="0"/>
                </a:lnTo>
                <a:lnTo>
                  <a:pt x="3692582" y="1055023"/>
                </a:lnTo>
                <a:lnTo>
                  <a:pt x="0" y="105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428466" y="-548640"/>
            <a:ext cx="8686592" cy="2259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10"/>
              </a:lnSpc>
              <a:spcBef>
                <a:spcPct val="0"/>
              </a:spcBef>
            </a:pPr>
            <a:r>
              <a:rPr lang="en-US" b="true" sz="9000" spc="36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คำถามชวนคิด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26146" y="3648378"/>
            <a:ext cx="7348169" cy="4211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3281CC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หากครูนำหุ่นสีแดงจำนวน 1 ตัว ไปวางที่เชือก แล้วออกแรงดึง 100 นิวตัน รถขนของจะเคลื่อนที่หรือไม่ และหากเคลื่อนที่ เคลื่อนไปทางทิศใด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667859" y="3648378"/>
            <a:ext cx="7439820" cy="505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3281CC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หากครูนำหุ่นสีฟ้าจำนวน 1 ตัว ไปวางที่เชือก แล้วออกแรงดึง 50 นิวตัน รถขนของจะเคลื่อนที่หรือไม่ และหาก เคลื่อนที่ เคลื่อนไปทางทิศใด เพราะเหตุใดจึงเป็นเช่นนั้น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4516765" y="1986060"/>
            <a:ext cx="1057325" cy="1080589"/>
            <a:chOff x="0" y="0"/>
            <a:chExt cx="1409766" cy="1440785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425437" y="-142875"/>
              <a:ext cx="558893" cy="15836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1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004304" y="1943600"/>
            <a:ext cx="1057325" cy="1080640"/>
            <a:chOff x="0" y="0"/>
            <a:chExt cx="1409766" cy="1440853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425437" y="-142875"/>
              <a:ext cx="558893" cy="1583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39313">
            <a:off x="-6804140" y="-2441318"/>
            <a:ext cx="13608280" cy="11396935"/>
          </a:xfrm>
          <a:custGeom>
            <a:avLst/>
            <a:gdLst/>
            <a:ahLst/>
            <a:cxnLst/>
            <a:rect r="r" b="b" t="t" l="l"/>
            <a:pathLst>
              <a:path h="11396935" w="13608280">
                <a:moveTo>
                  <a:pt x="0" y="0"/>
                </a:moveTo>
                <a:lnTo>
                  <a:pt x="13608280" y="0"/>
                </a:lnTo>
                <a:lnTo>
                  <a:pt x="13608280" y="11396935"/>
                </a:lnTo>
                <a:lnTo>
                  <a:pt x="0" y="1139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00231" y="2526380"/>
            <a:ext cx="7743062" cy="7489652"/>
          </a:xfrm>
          <a:custGeom>
            <a:avLst/>
            <a:gdLst/>
            <a:ahLst/>
            <a:cxnLst/>
            <a:rect r="r" b="b" t="t" l="l"/>
            <a:pathLst>
              <a:path h="7489652" w="7743062">
                <a:moveTo>
                  <a:pt x="0" y="0"/>
                </a:moveTo>
                <a:lnTo>
                  <a:pt x="7743062" y="0"/>
                </a:lnTo>
                <a:lnTo>
                  <a:pt x="7743062" y="7489653"/>
                </a:lnTo>
                <a:lnTo>
                  <a:pt x="0" y="7489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43211" y="6137452"/>
            <a:ext cx="5632179" cy="5589938"/>
          </a:xfrm>
          <a:custGeom>
            <a:avLst/>
            <a:gdLst/>
            <a:ahLst/>
            <a:cxnLst/>
            <a:rect r="r" b="b" t="t" l="l"/>
            <a:pathLst>
              <a:path h="5589938" w="5632179">
                <a:moveTo>
                  <a:pt x="0" y="0"/>
                </a:moveTo>
                <a:lnTo>
                  <a:pt x="5632178" y="0"/>
                </a:lnTo>
                <a:lnTo>
                  <a:pt x="5632178" y="5589938"/>
                </a:lnTo>
                <a:lnTo>
                  <a:pt x="0" y="55899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925471" y="2011677"/>
            <a:ext cx="3692582" cy="1055023"/>
          </a:xfrm>
          <a:custGeom>
            <a:avLst/>
            <a:gdLst/>
            <a:ahLst/>
            <a:cxnLst/>
            <a:rect r="r" b="b" t="t" l="l"/>
            <a:pathLst>
              <a:path h="1055023" w="3692582">
                <a:moveTo>
                  <a:pt x="0" y="0"/>
                </a:moveTo>
                <a:lnTo>
                  <a:pt x="3692582" y="0"/>
                </a:lnTo>
                <a:lnTo>
                  <a:pt x="3692582" y="1055023"/>
                </a:lnTo>
                <a:lnTo>
                  <a:pt x="0" y="10550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428466" y="-548640"/>
            <a:ext cx="8686592" cy="2259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10"/>
              </a:lnSpc>
              <a:spcBef>
                <a:spcPct val="0"/>
              </a:spcBef>
            </a:pPr>
            <a:r>
              <a:rPr lang="en-US" b="true" sz="9000" spc="36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คำถามชวนคิด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097677" y="3350895"/>
            <a:ext cx="7348169" cy="5907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3281CC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หากครูนำหุ่นสีแดงจำนวน 1 ตัว ไปวางที่เชือก แล้วออกแรงดึง 50 นิวตัน และหุ่นสีฟ้าจำนวน 1 ตัว ออกแรงดึง 50 นิวตัน รถขนของจะเคลื่อนที่หรือไม่ และหากเคลื่อนที่ เคลื่อนไปทางทิศใด เพราะเหตุใด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8243099" y="1986060"/>
            <a:ext cx="1057325" cy="1080640"/>
            <a:chOff x="0" y="0"/>
            <a:chExt cx="1409766" cy="1440853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15543"/>
              <a:ext cx="1409766" cy="1409766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425437" y="-142875"/>
              <a:ext cx="558893" cy="1583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56"/>
                </a:lnSpc>
                <a:spcBef>
                  <a:spcPct val="0"/>
                </a:spcBef>
              </a:pPr>
              <a:r>
                <a:rPr lang="en-US" sz="7111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131" t="-18584" r="-36046" b="-1453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530907" y="133350"/>
            <a:ext cx="9226186" cy="2259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10"/>
              </a:lnSpc>
              <a:spcBef>
                <a:spcPct val="0"/>
              </a:spcBef>
            </a:pPr>
            <a:r>
              <a:rPr lang="en-US" b="true" sz="9000" spc="369">
                <a:solidFill>
                  <a:srgbClr val="3281CC"/>
                </a:solidFill>
                <a:latin typeface="Biski Bold"/>
                <a:ea typeface="Biski Bold"/>
                <a:cs typeface="Biski Bold"/>
                <a:sym typeface="Biski Bold"/>
              </a:rPr>
              <a:t>กิจกรรมที่ 1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4633889">
            <a:off x="16509647" y="141396"/>
            <a:ext cx="1499306" cy="5060949"/>
          </a:xfrm>
          <a:custGeom>
            <a:avLst/>
            <a:gdLst/>
            <a:ahLst/>
            <a:cxnLst/>
            <a:rect r="r" b="b" t="t" l="l"/>
            <a:pathLst>
              <a:path h="5060949" w="1499306">
                <a:moveTo>
                  <a:pt x="0" y="0"/>
                </a:moveTo>
                <a:lnTo>
                  <a:pt x="1499306" y="0"/>
                </a:lnTo>
                <a:lnTo>
                  <a:pt x="1499306" y="5060949"/>
                </a:lnTo>
                <a:lnTo>
                  <a:pt x="0" y="5060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867570">
            <a:off x="12235652" y="-4509032"/>
            <a:ext cx="4166062" cy="10008557"/>
          </a:xfrm>
          <a:custGeom>
            <a:avLst/>
            <a:gdLst/>
            <a:ahLst/>
            <a:cxnLst/>
            <a:rect r="r" b="b" t="t" l="l"/>
            <a:pathLst>
              <a:path h="10008557" w="4166062">
                <a:moveTo>
                  <a:pt x="0" y="0"/>
                </a:moveTo>
                <a:lnTo>
                  <a:pt x="4166062" y="0"/>
                </a:lnTo>
                <a:lnTo>
                  <a:pt x="4166062" y="10008557"/>
                </a:lnTo>
                <a:lnTo>
                  <a:pt x="0" y="10008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111090" y="5593319"/>
            <a:ext cx="4296419" cy="5296048"/>
          </a:xfrm>
          <a:custGeom>
            <a:avLst/>
            <a:gdLst/>
            <a:ahLst/>
            <a:cxnLst/>
            <a:rect r="r" b="b" t="t" l="l"/>
            <a:pathLst>
              <a:path h="5296048" w="4296419">
                <a:moveTo>
                  <a:pt x="0" y="0"/>
                </a:moveTo>
                <a:lnTo>
                  <a:pt x="4296420" y="0"/>
                </a:lnTo>
                <a:lnTo>
                  <a:pt x="4296420" y="5296048"/>
                </a:lnTo>
                <a:lnTo>
                  <a:pt x="0" y="52960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098946" y="6546951"/>
            <a:ext cx="3850719" cy="4646418"/>
          </a:xfrm>
          <a:custGeom>
            <a:avLst/>
            <a:gdLst/>
            <a:ahLst/>
            <a:cxnLst/>
            <a:rect r="r" b="b" t="t" l="l"/>
            <a:pathLst>
              <a:path h="4646418" w="3850719">
                <a:moveTo>
                  <a:pt x="0" y="0"/>
                </a:moveTo>
                <a:lnTo>
                  <a:pt x="3850718" y="0"/>
                </a:lnTo>
                <a:lnTo>
                  <a:pt x="3850718" y="4646417"/>
                </a:lnTo>
                <a:lnTo>
                  <a:pt x="0" y="4646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239313">
            <a:off x="-3884883" y="-3262386"/>
            <a:ext cx="8516993" cy="7132982"/>
          </a:xfrm>
          <a:custGeom>
            <a:avLst/>
            <a:gdLst/>
            <a:ahLst/>
            <a:cxnLst/>
            <a:rect r="r" b="b" t="t" l="l"/>
            <a:pathLst>
              <a:path h="7132982" w="8516993">
                <a:moveTo>
                  <a:pt x="0" y="0"/>
                </a:moveTo>
                <a:lnTo>
                  <a:pt x="8516993" y="0"/>
                </a:lnTo>
                <a:lnTo>
                  <a:pt x="8516993" y="7132982"/>
                </a:lnTo>
                <a:lnTo>
                  <a:pt x="0" y="71329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95597" y="3962252"/>
            <a:ext cx="12696806" cy="5968084"/>
          </a:xfrm>
          <a:custGeom>
            <a:avLst/>
            <a:gdLst/>
            <a:ahLst/>
            <a:cxnLst/>
            <a:rect r="r" b="b" t="t" l="l"/>
            <a:pathLst>
              <a:path h="5968084" w="12696806">
                <a:moveTo>
                  <a:pt x="0" y="0"/>
                </a:moveTo>
                <a:lnTo>
                  <a:pt x="12696806" y="0"/>
                </a:lnTo>
                <a:lnTo>
                  <a:pt x="12696806" y="5968084"/>
                </a:lnTo>
                <a:lnTo>
                  <a:pt x="0" y="5968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812378" y="2297430"/>
            <a:ext cx="14481197" cy="1545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ให้นักเรียนแต่ละกลุ่มออกแบบการวางหุ่นสีแดงและสีน้ำเงินไว้สีละฝั่ง ตามใบงานที่ 1 เรื่อง การหาแรงลัพธ์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6995275" y="7015694"/>
            <a:ext cx="799508" cy="817099"/>
            <a:chOff x="0" y="0"/>
            <a:chExt cx="1066010" cy="1089466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11753"/>
              <a:ext cx="1066010" cy="106601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321699" y="-104775"/>
              <a:ext cx="422613" cy="11942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528"/>
                </a:lnSpc>
                <a:spcBef>
                  <a:spcPct val="0"/>
                </a:spcBef>
              </a:pPr>
              <a:r>
                <a:rPr lang="en-US" sz="5377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1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195767" y="7015694"/>
            <a:ext cx="799508" cy="817138"/>
            <a:chOff x="0" y="0"/>
            <a:chExt cx="1066010" cy="1089517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11753"/>
              <a:ext cx="1066010" cy="1066010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321699" y="-104775"/>
              <a:ext cx="422613" cy="119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528"/>
                </a:lnSpc>
                <a:spcBef>
                  <a:spcPct val="0"/>
                </a:spcBef>
              </a:pPr>
              <a:r>
                <a:rPr lang="en-US" sz="5377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2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5396259" y="7015694"/>
            <a:ext cx="799508" cy="817138"/>
            <a:chOff x="0" y="0"/>
            <a:chExt cx="1066010" cy="1089517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11753"/>
              <a:ext cx="1066010" cy="1066010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5" id="25"/>
            <p:cNvSpPr txBox="true"/>
            <p:nvPr/>
          </p:nvSpPr>
          <p:spPr>
            <a:xfrm rot="0">
              <a:off x="321699" y="-104775"/>
              <a:ext cx="422613" cy="119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528"/>
                </a:lnSpc>
                <a:spcBef>
                  <a:spcPct val="0"/>
                </a:spcBef>
              </a:pPr>
              <a:r>
                <a:rPr lang="en-US" sz="5377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3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596751" y="7015694"/>
            <a:ext cx="799508" cy="817138"/>
            <a:chOff x="0" y="0"/>
            <a:chExt cx="1066010" cy="1089517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11753"/>
              <a:ext cx="1066010" cy="1066010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30" id="30"/>
            <p:cNvSpPr txBox="true"/>
            <p:nvPr/>
          </p:nvSpPr>
          <p:spPr>
            <a:xfrm rot="0">
              <a:off x="321699" y="-104775"/>
              <a:ext cx="422613" cy="119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528"/>
                </a:lnSpc>
                <a:spcBef>
                  <a:spcPct val="0"/>
                </a:spcBef>
              </a:pPr>
              <a:r>
                <a:rPr lang="en-US" sz="5377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4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0482854" y="7015694"/>
            <a:ext cx="799508" cy="817099"/>
            <a:chOff x="0" y="0"/>
            <a:chExt cx="1066010" cy="1089466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0" y="11753"/>
              <a:ext cx="1066010" cy="1066010"/>
              <a:chOff x="0" y="0"/>
              <a:chExt cx="812800" cy="8128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35" id="35"/>
            <p:cNvSpPr txBox="true"/>
            <p:nvPr/>
          </p:nvSpPr>
          <p:spPr>
            <a:xfrm rot="0">
              <a:off x="321699" y="-104775"/>
              <a:ext cx="422613" cy="11942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528"/>
                </a:lnSpc>
                <a:spcBef>
                  <a:spcPct val="0"/>
                </a:spcBef>
              </a:pPr>
              <a:r>
                <a:rPr lang="en-US" sz="5377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1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1282361" y="7015694"/>
            <a:ext cx="799508" cy="817138"/>
            <a:chOff x="0" y="0"/>
            <a:chExt cx="1066010" cy="1089517"/>
          </a:xfrm>
        </p:grpSpPr>
        <p:grpSp>
          <p:nvGrpSpPr>
            <p:cNvPr name="Group 37" id="37"/>
            <p:cNvGrpSpPr/>
            <p:nvPr/>
          </p:nvGrpSpPr>
          <p:grpSpPr>
            <a:xfrm rot="0">
              <a:off x="0" y="11753"/>
              <a:ext cx="1066010" cy="1066010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40" id="40"/>
            <p:cNvSpPr txBox="true"/>
            <p:nvPr/>
          </p:nvSpPr>
          <p:spPr>
            <a:xfrm rot="0">
              <a:off x="321699" y="-104775"/>
              <a:ext cx="422613" cy="119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528"/>
                </a:lnSpc>
                <a:spcBef>
                  <a:spcPct val="0"/>
                </a:spcBef>
              </a:pPr>
              <a:r>
                <a:rPr lang="en-US" sz="5377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2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2081869" y="7015694"/>
            <a:ext cx="799508" cy="817138"/>
            <a:chOff x="0" y="0"/>
            <a:chExt cx="1066010" cy="1089517"/>
          </a:xfrm>
        </p:grpSpPr>
        <p:grpSp>
          <p:nvGrpSpPr>
            <p:cNvPr name="Group 42" id="42"/>
            <p:cNvGrpSpPr/>
            <p:nvPr/>
          </p:nvGrpSpPr>
          <p:grpSpPr>
            <a:xfrm rot="0">
              <a:off x="0" y="11753"/>
              <a:ext cx="1066010" cy="1066010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45" id="45"/>
            <p:cNvSpPr txBox="true"/>
            <p:nvPr/>
          </p:nvSpPr>
          <p:spPr>
            <a:xfrm rot="0">
              <a:off x="321699" y="-104775"/>
              <a:ext cx="422613" cy="119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528"/>
                </a:lnSpc>
                <a:spcBef>
                  <a:spcPct val="0"/>
                </a:spcBef>
              </a:pPr>
              <a:r>
                <a:rPr lang="en-US" sz="5377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3</a:t>
              </a: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2881377" y="7015694"/>
            <a:ext cx="799508" cy="817138"/>
            <a:chOff x="0" y="0"/>
            <a:chExt cx="1066010" cy="1089517"/>
          </a:xfrm>
        </p:grpSpPr>
        <p:grpSp>
          <p:nvGrpSpPr>
            <p:cNvPr name="Group 47" id="47"/>
            <p:cNvGrpSpPr/>
            <p:nvPr/>
          </p:nvGrpSpPr>
          <p:grpSpPr>
            <a:xfrm rot="0">
              <a:off x="0" y="11753"/>
              <a:ext cx="1066010" cy="1066010"/>
              <a:chOff x="0" y="0"/>
              <a:chExt cx="812800" cy="8128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0DFF1"/>
              </a:solidFill>
            </p:spPr>
          </p:sp>
          <p:sp>
            <p:nvSpPr>
              <p:cNvPr name="TextBox 49" id="4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50" id="50"/>
            <p:cNvSpPr txBox="true"/>
            <p:nvPr/>
          </p:nvSpPr>
          <p:spPr>
            <a:xfrm rot="0">
              <a:off x="321699" y="-104775"/>
              <a:ext cx="422613" cy="11942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528"/>
                </a:lnSpc>
                <a:spcBef>
                  <a:spcPct val="0"/>
                </a:spcBef>
              </a:pPr>
              <a:r>
                <a:rPr lang="en-US" sz="5377">
                  <a:solidFill>
                    <a:srgbClr val="3281CC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4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DAGZdeqCXrw</dc:identifier>
  <dcterms:modified xsi:type="dcterms:W3CDTF">2011-08-01T06:04:30Z</dcterms:modified>
  <cp:revision>1</cp:revision>
  <dc:title>การหาแรงลัพธ์ ม.5</dc:title>
</cp:coreProperties>
</file>