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3"/>
  </p:notesMasterIdLst>
  <p:sldIdLst>
    <p:sldId id="339" r:id="rId2"/>
    <p:sldId id="342" r:id="rId3"/>
    <p:sldId id="343" r:id="rId4"/>
    <p:sldId id="344" r:id="rId5"/>
    <p:sldId id="350" r:id="rId6"/>
    <p:sldId id="351" r:id="rId7"/>
    <p:sldId id="345" r:id="rId8"/>
    <p:sldId id="346" r:id="rId9"/>
    <p:sldId id="347" r:id="rId10"/>
    <p:sldId id="348" r:id="rId11"/>
    <p:sldId id="349" r:id="rId12"/>
  </p:sldIdLst>
  <p:sldSz cx="13322300" cy="7467600"/>
  <p:notesSz cx="6797675" cy="9928225"/>
  <p:embeddedFontLst>
    <p:embeddedFont>
      <p:font typeface="Angsana New" panose="02020603050405020304" pitchFamily="18" charset="-34"/>
      <p:regular r:id="rId14"/>
      <p:bold r:id="rId15"/>
      <p:italic r:id="rId16"/>
      <p:boldItalic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TH Sarabun New" panose="020B0500040200020003" pitchFamily="34" charset="-34"/>
      <p:regular r:id="rId22"/>
      <p:bold r:id="rId23"/>
      <p:italic r:id="rId24"/>
      <p:boldItalic r:id="rId25"/>
    </p:embeddedFont>
    <p:embeddedFont>
      <p:font typeface="Trebuchet MS" panose="020B0603020202020204" pitchFamily="34" charset="0"/>
      <p:regular r:id="rId26"/>
      <p:bold r:id="rId27"/>
      <p:italic r:id="rId28"/>
      <p:boldItalic r:id="rId29"/>
    </p:embeddedFont>
    <p:embeddedFont>
      <p:font typeface="Wingdings 3" panose="05040102010807070707" pitchFamily="18" charset="2"/>
      <p:regular r:id="rId3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52">
          <p15:clr>
            <a:srgbClr val="A4A3A4"/>
          </p15:clr>
        </p15:guide>
        <p15:guide id="2" pos="41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ECF6E2"/>
    <a:srgbClr val="EBFAFF"/>
    <a:srgbClr val="FDEFE3"/>
    <a:srgbClr val="E6F3D9"/>
    <a:srgbClr val="7CBF33"/>
    <a:srgbClr val="FFEFF7"/>
    <a:srgbClr val="FF3399"/>
    <a:srgbClr val="D9F5FF"/>
    <a:srgbClr val="FEF1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97" autoAdjust="0"/>
    <p:restoredTop sz="94660"/>
  </p:normalViewPr>
  <p:slideViewPr>
    <p:cSldViewPr snapToGrid="0" showGuides="1">
      <p:cViewPr varScale="1">
        <p:scale>
          <a:sx n="60" d="100"/>
          <a:sy n="60" d="100"/>
        </p:scale>
        <p:origin x="828" y="84"/>
      </p:cViewPr>
      <p:guideLst>
        <p:guide orient="horz" pos="2352"/>
        <p:guide pos="419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E21980-6D6E-41E6-9B87-CE82BDA2C158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44538"/>
            <a:ext cx="66389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DC3DCE-ABB4-4315-955F-B07EF0EAE0D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93331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 txBox="1"/>
          <p:nvPr/>
        </p:nvSpPr>
        <p:spPr>
          <a:xfrm>
            <a:off x="3850438" y="9430085"/>
            <a:ext cx="2945659" cy="49641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8627D65-1B76-4933-84BE-FA6175666090}" type="slidenum">
              <a:t>11</a:t>
            </a:fld>
            <a:endParaRPr lang="th-TH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cs typeface="Cordia New"/>
            </a:endParaRPr>
          </a:p>
        </p:txBody>
      </p:sp>
    </p:spTree>
    <p:extLst>
      <p:ext uri="{BB962C8B-B14F-4D97-AF65-F5344CB8AC3E}">
        <p14:creationId xmlns:p14="http://schemas.microsoft.com/office/powerpoint/2010/main" val="1384046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9219"/>
            <a:ext cx="13322300" cy="747682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6785" y="2618270"/>
            <a:ext cx="8486996" cy="1792640"/>
          </a:xfrm>
        </p:spPr>
        <p:txBody>
          <a:bodyPr anchor="b">
            <a:noAutofit/>
          </a:bodyPr>
          <a:lstStyle>
            <a:lvl1pPr algn="r">
              <a:defRPr sz="5880">
                <a:solidFill>
                  <a:schemeClr val="accent1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6785" y="4410908"/>
            <a:ext cx="8486996" cy="1194401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97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9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23880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129" y="663787"/>
            <a:ext cx="9393651" cy="3706142"/>
          </a:xfrm>
        </p:spPr>
        <p:txBody>
          <a:bodyPr anchor="ctr">
            <a:normAutofit/>
          </a:bodyPr>
          <a:lstStyle>
            <a:lvl1pPr algn="l">
              <a:defRPr sz="4791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129" y="4867769"/>
            <a:ext cx="9393651" cy="1710603"/>
          </a:xfrm>
        </p:spPr>
        <p:txBody>
          <a:bodyPr anchor="ctr">
            <a:normAutofit/>
          </a:bodyPr>
          <a:lstStyle>
            <a:lvl1pPr marL="0" indent="0" algn="l">
              <a:buNone/>
              <a:defRPr sz="19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97845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2pPr>
            <a:lvl3pPr marL="995690" indent="0">
              <a:buNone/>
              <a:defRPr sz="1742">
                <a:solidFill>
                  <a:schemeClr val="tx1">
                    <a:tint val="75000"/>
                  </a:schemeClr>
                </a:solidFill>
              </a:defRPr>
            </a:lvl3pPr>
            <a:lvl4pPr marL="1493535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4pPr>
            <a:lvl5pPr marL="199138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5pPr>
            <a:lvl6pPr marL="2489225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6pPr>
            <a:lvl7pPr marL="298707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7pPr>
            <a:lvl8pPr marL="3484916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8pPr>
            <a:lvl9pPr marL="3982761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16854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7676" y="663786"/>
            <a:ext cx="8844528" cy="3291276"/>
          </a:xfrm>
        </p:spPr>
        <p:txBody>
          <a:bodyPr anchor="ctr">
            <a:normAutofit/>
          </a:bodyPr>
          <a:lstStyle>
            <a:lvl1pPr algn="l">
              <a:defRPr sz="4791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92791" y="3955062"/>
            <a:ext cx="7894298" cy="414867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74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97845" indent="0">
              <a:buFontTx/>
              <a:buNone/>
              <a:defRPr/>
            </a:lvl2pPr>
            <a:lvl3pPr marL="995690" indent="0">
              <a:buFontTx/>
              <a:buNone/>
              <a:defRPr/>
            </a:lvl3pPr>
            <a:lvl4pPr marL="1493535" indent="0">
              <a:buFontTx/>
              <a:buNone/>
              <a:defRPr/>
            </a:lvl4pPr>
            <a:lvl5pPr marL="199138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129" y="4867769"/>
            <a:ext cx="9393651" cy="1710603"/>
          </a:xfrm>
        </p:spPr>
        <p:txBody>
          <a:bodyPr anchor="ctr">
            <a:normAutofit/>
          </a:bodyPr>
          <a:lstStyle>
            <a:lvl1pPr marL="0" indent="0" algn="l">
              <a:buNone/>
              <a:defRPr sz="19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97845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2pPr>
            <a:lvl3pPr marL="995690" indent="0">
              <a:buNone/>
              <a:defRPr sz="1742">
                <a:solidFill>
                  <a:schemeClr val="tx1">
                    <a:tint val="75000"/>
                  </a:schemeClr>
                </a:solidFill>
              </a:defRPr>
            </a:lvl3pPr>
            <a:lvl4pPr marL="1493535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4pPr>
            <a:lvl5pPr marL="199138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5pPr>
            <a:lvl6pPr marL="2489225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6pPr>
            <a:lvl7pPr marL="298707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7pPr>
            <a:lvl8pPr marL="3484916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8pPr>
            <a:lvl9pPr marL="3982761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  <p:sp>
        <p:nvSpPr>
          <p:cNvPr id="20" name="TextBox 19"/>
          <p:cNvSpPr txBox="1"/>
          <p:nvPr/>
        </p:nvSpPr>
        <p:spPr>
          <a:xfrm>
            <a:off x="592106" y="860634"/>
            <a:ext cx="666115" cy="636756"/>
          </a:xfrm>
          <a:prstGeom prst="rect">
            <a:avLst/>
          </a:prstGeom>
        </p:spPr>
        <p:txBody>
          <a:bodyPr vert="horz" lIns="99568" tIns="49784" rIns="99568" bIns="49784" rtlCol="0" anchor="ctr">
            <a:noAutofit/>
          </a:bodyPr>
          <a:lstStyle/>
          <a:p>
            <a:pPr lvl="0"/>
            <a:r>
              <a:rPr lang="en-US" sz="8711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717467" y="3143139"/>
            <a:ext cx="666115" cy="636756"/>
          </a:xfrm>
          <a:prstGeom prst="rect">
            <a:avLst/>
          </a:prstGeom>
        </p:spPr>
        <p:txBody>
          <a:bodyPr vert="horz" lIns="99568" tIns="49784" rIns="99568" bIns="49784" rtlCol="0" anchor="ctr">
            <a:noAutofit/>
          </a:bodyPr>
          <a:lstStyle/>
          <a:p>
            <a:pPr lvl="0"/>
            <a:r>
              <a:rPr lang="en-US" sz="8711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392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04881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129" y="2103720"/>
            <a:ext cx="9393651" cy="2826168"/>
          </a:xfrm>
        </p:spPr>
        <p:txBody>
          <a:bodyPr anchor="b">
            <a:normAutofit/>
          </a:bodyPr>
          <a:lstStyle>
            <a:lvl1pPr algn="l">
              <a:defRPr sz="4791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129" y="4929888"/>
            <a:ext cx="9393651" cy="1648484"/>
          </a:xfrm>
        </p:spPr>
        <p:txBody>
          <a:bodyPr anchor="t">
            <a:normAutofit/>
          </a:bodyPr>
          <a:lstStyle>
            <a:lvl1pPr marL="0" indent="0" algn="l">
              <a:buNone/>
              <a:defRPr sz="19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97845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2pPr>
            <a:lvl3pPr marL="995690" indent="0">
              <a:buNone/>
              <a:defRPr sz="1742">
                <a:solidFill>
                  <a:schemeClr val="tx1">
                    <a:tint val="75000"/>
                  </a:schemeClr>
                </a:solidFill>
              </a:defRPr>
            </a:lvl3pPr>
            <a:lvl4pPr marL="1493535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4pPr>
            <a:lvl5pPr marL="199138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5pPr>
            <a:lvl6pPr marL="2489225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6pPr>
            <a:lvl7pPr marL="298707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7pPr>
            <a:lvl8pPr marL="3484916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8pPr>
            <a:lvl9pPr marL="3982761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871151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อ้างอิ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7676" y="663786"/>
            <a:ext cx="8844528" cy="3291276"/>
          </a:xfrm>
        </p:spPr>
        <p:txBody>
          <a:bodyPr anchor="ctr">
            <a:normAutofit/>
          </a:bodyPr>
          <a:lstStyle>
            <a:lvl1pPr algn="l">
              <a:defRPr sz="4791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740127" y="4369929"/>
            <a:ext cx="9393652" cy="559959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61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97845" indent="0">
              <a:buFontTx/>
              <a:buNone/>
              <a:defRPr/>
            </a:lvl2pPr>
            <a:lvl3pPr marL="995690" indent="0">
              <a:buFontTx/>
              <a:buNone/>
              <a:defRPr/>
            </a:lvl3pPr>
            <a:lvl4pPr marL="1493535" indent="0">
              <a:buFontTx/>
              <a:buNone/>
              <a:defRPr/>
            </a:lvl4pPr>
            <a:lvl5pPr marL="199138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129" y="4929888"/>
            <a:ext cx="9393651" cy="1648484"/>
          </a:xfrm>
        </p:spPr>
        <p:txBody>
          <a:bodyPr anchor="t">
            <a:normAutofit/>
          </a:bodyPr>
          <a:lstStyle>
            <a:lvl1pPr marL="0" indent="0" algn="l">
              <a:buNone/>
              <a:defRPr sz="196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97845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2pPr>
            <a:lvl3pPr marL="995690" indent="0">
              <a:buNone/>
              <a:defRPr sz="1742">
                <a:solidFill>
                  <a:schemeClr val="tx1">
                    <a:tint val="75000"/>
                  </a:schemeClr>
                </a:solidFill>
              </a:defRPr>
            </a:lvl3pPr>
            <a:lvl4pPr marL="1493535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4pPr>
            <a:lvl5pPr marL="199138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5pPr>
            <a:lvl6pPr marL="2489225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6pPr>
            <a:lvl7pPr marL="298707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7pPr>
            <a:lvl8pPr marL="3484916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8pPr>
            <a:lvl9pPr marL="3982761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  <p:sp>
        <p:nvSpPr>
          <p:cNvPr id="24" name="TextBox 23"/>
          <p:cNvSpPr txBox="1"/>
          <p:nvPr/>
        </p:nvSpPr>
        <p:spPr>
          <a:xfrm>
            <a:off x="592106" y="860634"/>
            <a:ext cx="666115" cy="636756"/>
          </a:xfrm>
          <a:prstGeom prst="rect">
            <a:avLst/>
          </a:prstGeom>
        </p:spPr>
        <p:txBody>
          <a:bodyPr vert="horz" lIns="99568" tIns="49784" rIns="99568" bIns="49784" rtlCol="0" anchor="ctr">
            <a:noAutofit/>
          </a:bodyPr>
          <a:lstStyle/>
          <a:p>
            <a:pPr lvl="0"/>
            <a:r>
              <a:rPr lang="en-US" sz="8711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717467" y="3143139"/>
            <a:ext cx="666115" cy="636756"/>
          </a:xfrm>
          <a:prstGeom prst="rect">
            <a:avLst/>
          </a:prstGeom>
        </p:spPr>
        <p:txBody>
          <a:bodyPr vert="horz" lIns="99568" tIns="49784" rIns="99568" bIns="49784" rtlCol="0" anchor="ctr">
            <a:noAutofit/>
          </a:bodyPr>
          <a:lstStyle/>
          <a:p>
            <a:pPr lvl="0"/>
            <a:r>
              <a:rPr lang="en-US" sz="8711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511986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จริง หรือ เท็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379" y="663786"/>
            <a:ext cx="9384401" cy="3291276"/>
          </a:xfrm>
        </p:spPr>
        <p:txBody>
          <a:bodyPr anchor="ctr">
            <a:normAutofit/>
          </a:bodyPr>
          <a:lstStyle>
            <a:lvl1pPr algn="l">
              <a:defRPr sz="4791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740127" y="4369929"/>
            <a:ext cx="9393652" cy="559959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613">
                <a:solidFill>
                  <a:schemeClr val="accent1"/>
                </a:solidFill>
              </a:defRPr>
            </a:lvl1pPr>
            <a:lvl2pPr marL="497845" indent="0">
              <a:buFontTx/>
              <a:buNone/>
              <a:defRPr/>
            </a:lvl2pPr>
            <a:lvl3pPr marL="995690" indent="0">
              <a:buFontTx/>
              <a:buNone/>
              <a:defRPr/>
            </a:lvl3pPr>
            <a:lvl4pPr marL="1493535" indent="0">
              <a:buFontTx/>
              <a:buNone/>
              <a:defRPr/>
            </a:lvl4pPr>
            <a:lvl5pPr marL="199138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129" y="4929888"/>
            <a:ext cx="9393651" cy="1648484"/>
          </a:xfrm>
        </p:spPr>
        <p:txBody>
          <a:bodyPr anchor="t">
            <a:normAutofit/>
          </a:bodyPr>
          <a:lstStyle>
            <a:lvl1pPr marL="0" indent="0" algn="l">
              <a:buNone/>
              <a:defRPr sz="196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97845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2pPr>
            <a:lvl3pPr marL="995690" indent="0">
              <a:buNone/>
              <a:defRPr sz="1742">
                <a:solidFill>
                  <a:schemeClr val="tx1">
                    <a:tint val="75000"/>
                  </a:schemeClr>
                </a:solidFill>
              </a:defRPr>
            </a:lvl3pPr>
            <a:lvl4pPr marL="1493535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4pPr>
            <a:lvl5pPr marL="199138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5pPr>
            <a:lvl6pPr marL="2489225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6pPr>
            <a:lvl7pPr marL="298707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7pPr>
            <a:lvl8pPr marL="3484916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8pPr>
            <a:lvl9pPr marL="3982761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024956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826961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06343" y="663786"/>
            <a:ext cx="1425704" cy="5718247"/>
          </a:xfrm>
        </p:spPr>
        <p:txBody>
          <a:bodyPr vert="eaVert" anchor="ctr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0129" y="663786"/>
            <a:ext cx="7714685" cy="5718246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50088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92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57402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129" y="2940944"/>
            <a:ext cx="9393651" cy="1988944"/>
          </a:xfrm>
        </p:spPr>
        <p:txBody>
          <a:bodyPr anchor="b"/>
          <a:lstStyle>
            <a:lvl1pPr algn="l">
              <a:defRPr sz="4356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129" y="4929888"/>
            <a:ext cx="9393651" cy="936880"/>
          </a:xfrm>
        </p:spPr>
        <p:txBody>
          <a:bodyPr anchor="t"/>
          <a:lstStyle>
            <a:lvl1pPr marL="0" indent="0" algn="l">
              <a:buNone/>
              <a:defRPr sz="2178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97845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2pPr>
            <a:lvl3pPr marL="995690" indent="0">
              <a:buNone/>
              <a:defRPr sz="1742">
                <a:solidFill>
                  <a:schemeClr val="tx1">
                    <a:tint val="75000"/>
                  </a:schemeClr>
                </a:solidFill>
              </a:defRPr>
            </a:lvl3pPr>
            <a:lvl4pPr marL="1493535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4pPr>
            <a:lvl5pPr marL="199138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5pPr>
            <a:lvl6pPr marL="2489225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6pPr>
            <a:lvl7pPr marL="298707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7pPr>
            <a:lvl8pPr marL="3484916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8pPr>
            <a:lvl9pPr marL="3982761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42647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0129" y="2352641"/>
            <a:ext cx="4571930" cy="4225730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61853" y="2352642"/>
            <a:ext cx="4571929" cy="4225731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7002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8393" y="2353071"/>
            <a:ext cx="4573665" cy="627485"/>
          </a:xfrm>
        </p:spPr>
        <p:txBody>
          <a:bodyPr anchor="b">
            <a:noAutofit/>
          </a:bodyPr>
          <a:lstStyle>
            <a:lvl1pPr marL="0" indent="0">
              <a:buNone/>
              <a:defRPr sz="2613" b="0"/>
            </a:lvl1pPr>
            <a:lvl2pPr marL="497845" indent="0">
              <a:buNone/>
              <a:defRPr sz="2178" b="1"/>
            </a:lvl2pPr>
            <a:lvl3pPr marL="995690" indent="0">
              <a:buNone/>
              <a:defRPr sz="1960" b="1"/>
            </a:lvl3pPr>
            <a:lvl4pPr marL="1493535" indent="0">
              <a:buNone/>
              <a:defRPr sz="1742" b="1"/>
            </a:lvl4pPr>
            <a:lvl5pPr marL="1991380" indent="0">
              <a:buNone/>
              <a:defRPr sz="1742" b="1"/>
            </a:lvl5pPr>
            <a:lvl6pPr marL="2489225" indent="0">
              <a:buNone/>
              <a:defRPr sz="1742" b="1"/>
            </a:lvl6pPr>
            <a:lvl7pPr marL="2987070" indent="0">
              <a:buNone/>
              <a:defRPr sz="1742" b="1"/>
            </a:lvl7pPr>
            <a:lvl8pPr marL="3484916" indent="0">
              <a:buNone/>
              <a:defRPr sz="1742" b="1"/>
            </a:lvl8pPr>
            <a:lvl9pPr marL="3982761" indent="0">
              <a:buNone/>
              <a:defRPr sz="1742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8393" y="2980556"/>
            <a:ext cx="4573665" cy="3597816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60118" y="2353071"/>
            <a:ext cx="4573660" cy="627485"/>
          </a:xfrm>
        </p:spPr>
        <p:txBody>
          <a:bodyPr anchor="b">
            <a:noAutofit/>
          </a:bodyPr>
          <a:lstStyle>
            <a:lvl1pPr marL="0" indent="0">
              <a:buNone/>
              <a:defRPr sz="2613" b="0"/>
            </a:lvl1pPr>
            <a:lvl2pPr marL="497845" indent="0">
              <a:buNone/>
              <a:defRPr sz="2178" b="1"/>
            </a:lvl2pPr>
            <a:lvl3pPr marL="995690" indent="0">
              <a:buNone/>
              <a:defRPr sz="1960" b="1"/>
            </a:lvl3pPr>
            <a:lvl4pPr marL="1493535" indent="0">
              <a:buNone/>
              <a:defRPr sz="1742" b="1"/>
            </a:lvl4pPr>
            <a:lvl5pPr marL="1991380" indent="0">
              <a:buNone/>
              <a:defRPr sz="1742" b="1"/>
            </a:lvl5pPr>
            <a:lvl6pPr marL="2489225" indent="0">
              <a:buNone/>
              <a:defRPr sz="1742" b="1"/>
            </a:lvl6pPr>
            <a:lvl7pPr marL="2987070" indent="0">
              <a:buNone/>
              <a:defRPr sz="1742" b="1"/>
            </a:lvl7pPr>
            <a:lvl8pPr marL="3484916" indent="0">
              <a:buNone/>
              <a:defRPr sz="1742" b="1"/>
            </a:lvl8pPr>
            <a:lvl9pPr marL="3982761" indent="0">
              <a:buNone/>
              <a:defRPr sz="1742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60120" y="2980556"/>
            <a:ext cx="4573659" cy="3597816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81325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128" y="663787"/>
            <a:ext cx="9393651" cy="1438204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63525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38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128" y="1631813"/>
            <a:ext cx="4211875" cy="1392107"/>
          </a:xfrm>
        </p:spPr>
        <p:txBody>
          <a:bodyPr anchor="b">
            <a:normAutofit/>
          </a:bodyPr>
          <a:lstStyle>
            <a:lvl1pPr>
              <a:defRPr sz="2178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01796" y="560695"/>
            <a:ext cx="4931984" cy="6017676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0128" y="3023920"/>
            <a:ext cx="4211875" cy="2814178"/>
          </a:xfrm>
        </p:spPr>
        <p:txBody>
          <a:bodyPr>
            <a:normAutofit/>
          </a:bodyPr>
          <a:lstStyle>
            <a:lvl1pPr marL="0" indent="0">
              <a:buNone/>
              <a:defRPr sz="1524"/>
            </a:lvl1pPr>
            <a:lvl2pPr marL="497696" indent="0">
              <a:buNone/>
              <a:defRPr sz="1524"/>
            </a:lvl2pPr>
            <a:lvl3pPr marL="995392" indent="0">
              <a:buNone/>
              <a:defRPr sz="1307"/>
            </a:lvl3pPr>
            <a:lvl4pPr marL="1493088" indent="0">
              <a:buNone/>
              <a:defRPr sz="1089"/>
            </a:lvl4pPr>
            <a:lvl5pPr marL="1990783" indent="0">
              <a:buNone/>
              <a:defRPr sz="1089"/>
            </a:lvl5pPr>
            <a:lvl6pPr marL="2488478" indent="0">
              <a:buNone/>
              <a:defRPr sz="1089"/>
            </a:lvl6pPr>
            <a:lvl7pPr marL="2986174" indent="0">
              <a:buNone/>
              <a:defRPr sz="1089"/>
            </a:lvl7pPr>
            <a:lvl8pPr marL="3483870" indent="0">
              <a:buNone/>
              <a:defRPr sz="1089"/>
            </a:lvl8pPr>
            <a:lvl9pPr marL="3981566" indent="0">
              <a:buNone/>
              <a:defRPr sz="1089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35369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129" y="5227320"/>
            <a:ext cx="9393650" cy="617115"/>
          </a:xfrm>
        </p:spPr>
        <p:txBody>
          <a:bodyPr anchor="b">
            <a:normAutofit/>
          </a:bodyPr>
          <a:lstStyle>
            <a:lvl1pPr algn="l">
              <a:defRPr sz="2613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0128" y="663786"/>
            <a:ext cx="9393651" cy="4187560"/>
          </a:xfrm>
        </p:spPr>
        <p:txBody>
          <a:bodyPr anchor="t">
            <a:normAutofit/>
          </a:bodyPr>
          <a:lstStyle>
            <a:lvl1pPr marL="0" indent="0" algn="ctr">
              <a:buNone/>
              <a:defRPr sz="1742"/>
            </a:lvl1pPr>
            <a:lvl2pPr marL="497845" indent="0">
              <a:buNone/>
              <a:defRPr sz="1742"/>
            </a:lvl2pPr>
            <a:lvl3pPr marL="995690" indent="0">
              <a:buNone/>
              <a:defRPr sz="1742"/>
            </a:lvl3pPr>
            <a:lvl4pPr marL="1493535" indent="0">
              <a:buNone/>
              <a:defRPr sz="1742"/>
            </a:lvl4pPr>
            <a:lvl5pPr marL="1991380" indent="0">
              <a:buNone/>
              <a:defRPr sz="1742"/>
            </a:lvl5pPr>
            <a:lvl6pPr marL="2489225" indent="0">
              <a:buNone/>
              <a:defRPr sz="1742"/>
            </a:lvl6pPr>
            <a:lvl7pPr marL="2987070" indent="0">
              <a:buNone/>
              <a:defRPr sz="1742"/>
            </a:lvl7pPr>
            <a:lvl8pPr marL="3484916" indent="0">
              <a:buNone/>
              <a:defRPr sz="1742"/>
            </a:lvl8pPr>
            <a:lvl9pPr marL="3982761" indent="0">
              <a:buNone/>
              <a:defRPr sz="1742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0129" y="5844435"/>
            <a:ext cx="9393650" cy="733937"/>
          </a:xfrm>
        </p:spPr>
        <p:txBody>
          <a:bodyPr>
            <a:normAutofit/>
          </a:bodyPr>
          <a:lstStyle>
            <a:lvl1pPr marL="0" indent="0">
              <a:buNone/>
              <a:defRPr sz="1307"/>
            </a:lvl1pPr>
            <a:lvl2pPr marL="497845" indent="0">
              <a:buNone/>
              <a:defRPr sz="1307"/>
            </a:lvl2pPr>
            <a:lvl3pPr marL="995690" indent="0">
              <a:buNone/>
              <a:defRPr sz="1089"/>
            </a:lvl3pPr>
            <a:lvl4pPr marL="1493535" indent="0">
              <a:buNone/>
              <a:defRPr sz="980"/>
            </a:lvl4pPr>
            <a:lvl5pPr marL="1991380" indent="0">
              <a:buNone/>
              <a:defRPr sz="980"/>
            </a:lvl5pPr>
            <a:lvl6pPr marL="2489225" indent="0">
              <a:buNone/>
              <a:defRPr sz="980"/>
            </a:lvl6pPr>
            <a:lvl7pPr marL="2987070" indent="0">
              <a:buNone/>
              <a:defRPr sz="980"/>
            </a:lvl7pPr>
            <a:lvl8pPr marL="3484916" indent="0">
              <a:buNone/>
              <a:defRPr sz="980"/>
            </a:lvl8pPr>
            <a:lvl9pPr marL="3982761" indent="0">
              <a:buNone/>
              <a:defRPr sz="98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76858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9219"/>
            <a:ext cx="13322300" cy="747682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0128" y="663787"/>
            <a:ext cx="9393651" cy="14382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128" y="2352642"/>
            <a:ext cx="9393651" cy="4225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73110" y="6578372"/>
            <a:ext cx="996483" cy="3975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0129" y="6578372"/>
            <a:ext cx="6881453" cy="3975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87090" y="6578372"/>
            <a:ext cx="746690" cy="3975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80">
                <a:solidFill>
                  <a:schemeClr val="accent1"/>
                </a:solidFill>
              </a:defRPr>
            </a:lvl1pPr>
          </a:lstStyle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25391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97845" rtl="0" eaLnBrk="1" latinLnBrk="0" hangingPunct="1">
        <a:spcBef>
          <a:spcPct val="0"/>
        </a:spcBef>
        <a:buNone/>
        <a:defRPr sz="392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3384" indent="-373384" algn="l" defTabSz="497845" rtl="0" eaLnBrk="1" latinLnBrk="0" hangingPunct="1">
        <a:spcBef>
          <a:spcPts val="108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9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808998" indent="-311153" algn="l" defTabSz="497845" rtl="0" eaLnBrk="1" latinLnBrk="0" hangingPunct="1">
        <a:spcBef>
          <a:spcPts val="108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4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244613" indent="-248923" algn="l" defTabSz="497845" rtl="0" eaLnBrk="1" latinLnBrk="0" hangingPunct="1">
        <a:spcBef>
          <a:spcPts val="108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524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742458" indent="-248923" algn="l" defTabSz="497845" rtl="0" eaLnBrk="1" latinLnBrk="0" hangingPunct="1">
        <a:spcBef>
          <a:spcPts val="108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240303" indent="-248923" algn="l" defTabSz="497845" rtl="0" eaLnBrk="1" latinLnBrk="0" hangingPunct="1">
        <a:spcBef>
          <a:spcPts val="108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738148" indent="-248923" algn="l" defTabSz="497845" rtl="0" eaLnBrk="1" latinLnBrk="0" hangingPunct="1">
        <a:spcBef>
          <a:spcPts val="108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235993" indent="-248923" algn="l" defTabSz="497845" rtl="0" eaLnBrk="1" latinLnBrk="0" hangingPunct="1">
        <a:spcBef>
          <a:spcPts val="108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733838" indent="-248923" algn="l" defTabSz="497845" rtl="0" eaLnBrk="1" latinLnBrk="0" hangingPunct="1">
        <a:spcBef>
          <a:spcPts val="108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4231683" indent="-248923" algn="l" defTabSz="497845" rtl="0" eaLnBrk="1" latinLnBrk="0" hangingPunct="1">
        <a:spcBef>
          <a:spcPts val="108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97845" rtl="0" eaLnBrk="1" latinLnBrk="0" hangingPunct="1">
        <a:defRPr sz="1960" kern="1200">
          <a:solidFill>
            <a:schemeClr val="tx1"/>
          </a:solidFill>
          <a:latin typeface="+mn-lt"/>
          <a:ea typeface="+mn-ea"/>
          <a:cs typeface="+mn-cs"/>
        </a:defRPr>
      </a:lvl1pPr>
      <a:lvl2pPr marL="497845" algn="l" defTabSz="497845" rtl="0" eaLnBrk="1" latinLnBrk="0" hangingPunct="1">
        <a:defRPr sz="1960" kern="1200">
          <a:solidFill>
            <a:schemeClr val="tx1"/>
          </a:solidFill>
          <a:latin typeface="+mn-lt"/>
          <a:ea typeface="+mn-ea"/>
          <a:cs typeface="+mn-cs"/>
        </a:defRPr>
      </a:lvl2pPr>
      <a:lvl3pPr marL="995690" algn="l" defTabSz="497845" rtl="0" eaLnBrk="1" latinLnBrk="0" hangingPunct="1">
        <a:defRPr sz="1960" kern="1200">
          <a:solidFill>
            <a:schemeClr val="tx1"/>
          </a:solidFill>
          <a:latin typeface="+mn-lt"/>
          <a:ea typeface="+mn-ea"/>
          <a:cs typeface="+mn-cs"/>
        </a:defRPr>
      </a:lvl3pPr>
      <a:lvl4pPr marL="1493535" algn="l" defTabSz="497845" rtl="0" eaLnBrk="1" latinLnBrk="0" hangingPunct="1">
        <a:defRPr sz="1960" kern="1200">
          <a:solidFill>
            <a:schemeClr val="tx1"/>
          </a:solidFill>
          <a:latin typeface="+mn-lt"/>
          <a:ea typeface="+mn-ea"/>
          <a:cs typeface="+mn-cs"/>
        </a:defRPr>
      </a:lvl4pPr>
      <a:lvl5pPr marL="1991380" algn="l" defTabSz="497845" rtl="0" eaLnBrk="1" latinLnBrk="0" hangingPunct="1">
        <a:defRPr sz="1960" kern="1200">
          <a:solidFill>
            <a:schemeClr val="tx1"/>
          </a:solidFill>
          <a:latin typeface="+mn-lt"/>
          <a:ea typeface="+mn-ea"/>
          <a:cs typeface="+mn-cs"/>
        </a:defRPr>
      </a:lvl5pPr>
      <a:lvl6pPr marL="2489225" algn="l" defTabSz="497845" rtl="0" eaLnBrk="1" latinLnBrk="0" hangingPunct="1">
        <a:defRPr sz="1960" kern="1200">
          <a:solidFill>
            <a:schemeClr val="tx1"/>
          </a:solidFill>
          <a:latin typeface="+mn-lt"/>
          <a:ea typeface="+mn-ea"/>
          <a:cs typeface="+mn-cs"/>
        </a:defRPr>
      </a:lvl6pPr>
      <a:lvl7pPr marL="2987070" algn="l" defTabSz="497845" rtl="0" eaLnBrk="1" latinLnBrk="0" hangingPunct="1">
        <a:defRPr sz="1960" kern="1200">
          <a:solidFill>
            <a:schemeClr val="tx1"/>
          </a:solidFill>
          <a:latin typeface="+mn-lt"/>
          <a:ea typeface="+mn-ea"/>
          <a:cs typeface="+mn-cs"/>
        </a:defRPr>
      </a:lvl7pPr>
      <a:lvl8pPr marL="3484916" algn="l" defTabSz="497845" rtl="0" eaLnBrk="1" latinLnBrk="0" hangingPunct="1">
        <a:defRPr sz="1960" kern="1200">
          <a:solidFill>
            <a:schemeClr val="tx1"/>
          </a:solidFill>
          <a:latin typeface="+mn-lt"/>
          <a:ea typeface="+mn-ea"/>
          <a:cs typeface="+mn-cs"/>
        </a:defRPr>
      </a:lvl8pPr>
      <a:lvl9pPr marL="3982761" algn="l" defTabSz="497845" rtl="0" eaLnBrk="1" latinLnBrk="0" hangingPunct="1">
        <a:defRPr sz="1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6.png"/><Relationship Id="rId3" Type="http://schemas.openxmlformats.org/officeDocument/2006/relationships/image" Target="../media/image2.png"/><Relationship Id="rId21" Type="http://schemas.openxmlformats.org/officeDocument/2006/relationships/image" Target="../media/image18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microsoft.com/office/2007/relationships/hdphoto" Target="../media/hdphoto1.wdp"/><Relationship Id="rId2" Type="http://schemas.openxmlformats.org/officeDocument/2006/relationships/image" Target="../media/image1.png"/><Relationship Id="rId16" Type="http://schemas.openxmlformats.org/officeDocument/2006/relationships/image" Target="../media/image15.jpeg"/><Relationship Id="rId20" Type="http://schemas.microsoft.com/office/2007/relationships/hdphoto" Target="../media/hdphoto2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3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/>
        </p:nvSpPr>
        <p:spPr>
          <a:xfrm>
            <a:off x="6613024" y="3576982"/>
            <a:ext cx="6587550" cy="3890618"/>
          </a:xfrm>
          <a:prstGeom prst="rect">
            <a:avLst/>
          </a:prstGeom>
          <a:solidFill>
            <a:srgbClr val="FCD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799" tIns="59399" rIns="118799" bIns="59399" rtlCol="0" anchor="ctr"/>
          <a:lstStyle/>
          <a:p>
            <a:pPr algn="ctr"/>
            <a:endParaRPr lang="en-US"/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0" y="3576982"/>
            <a:ext cx="6572752" cy="3890618"/>
          </a:xfrm>
          <a:prstGeom prst="rect">
            <a:avLst/>
          </a:prstGeom>
          <a:solidFill>
            <a:srgbClr val="FFAB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799" tIns="59399" rIns="118799" bIns="59399" rtlCol="0" anchor="ctr"/>
          <a:lstStyle/>
          <a:p>
            <a:pPr algn="ctr"/>
            <a:endParaRPr lang="en-US"/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0" y="904875"/>
            <a:ext cx="13188379" cy="2672107"/>
          </a:xfrm>
          <a:prstGeom prst="rect">
            <a:avLst/>
          </a:prstGeom>
          <a:solidFill>
            <a:srgbClr val="FDF1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46722" y="1035027"/>
            <a:ext cx="12468224" cy="612401"/>
          </a:xfrm>
          <a:prstGeom prst="rect">
            <a:avLst/>
          </a:prstGeom>
          <a:noFill/>
        </p:spPr>
        <p:txBody>
          <a:bodyPr wrap="square" lIns="118799" tIns="59399" rIns="118799" bIns="59399" rtlCol="0">
            <a:spAutoFit/>
          </a:bodyPr>
          <a:lstStyle/>
          <a:p>
            <a:pPr algn="ctr"/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สิ่งต่างๆ บนโลก ทั้ง</a:t>
            </a:r>
            <a:r>
              <a:rPr lang="th-TH" sz="32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พืช สัตว์ และมนุษย์</a:t>
            </a: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ประกอบขึ้นจากหน่วยพื้นฐานที่เหมือนกัน คือ </a:t>
            </a:r>
            <a:r>
              <a:rPr lang="th-TH" sz="32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เซลล์ (</a:t>
            </a:r>
            <a:r>
              <a:rPr lang="en-US" sz="32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cell</a:t>
            </a:r>
            <a:r>
              <a:rPr lang="th-TH" sz="32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)</a:t>
            </a:r>
            <a:endParaRPr lang="en-US" sz="3200" b="1" dirty="0">
              <a:solidFill>
                <a:srgbClr val="FF66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11" name="กลุ่ม 10"/>
          <p:cNvGrpSpPr/>
          <p:nvPr/>
        </p:nvGrpSpPr>
        <p:grpSpPr>
          <a:xfrm>
            <a:off x="2553572" y="1788492"/>
            <a:ext cx="1628775" cy="1678822"/>
            <a:chOff x="2553572" y="1635878"/>
            <a:chExt cx="1628775" cy="1678822"/>
          </a:xfrm>
        </p:grpSpPr>
        <p:sp>
          <p:nvSpPr>
            <p:cNvPr id="12" name="วงรี 11"/>
            <p:cNvSpPr/>
            <p:nvPr/>
          </p:nvSpPr>
          <p:spPr>
            <a:xfrm>
              <a:off x="2553572" y="1685925"/>
              <a:ext cx="1628775" cy="16287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กลุ่ม 12"/>
            <p:cNvGrpSpPr/>
            <p:nvPr/>
          </p:nvGrpSpPr>
          <p:grpSpPr>
            <a:xfrm>
              <a:off x="2822002" y="1635878"/>
              <a:ext cx="1091913" cy="1544344"/>
              <a:chOff x="1253367" y="1306878"/>
              <a:chExt cx="1160755" cy="1625096"/>
            </a:xfrm>
          </p:grpSpPr>
          <p:pic>
            <p:nvPicPr>
              <p:cNvPr id="15" name="รูปภาพ 14"/>
              <p:cNvPicPr>
                <a:picLocks noChangeAspect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267152" y="1306878"/>
                <a:ext cx="1146970" cy="1112936"/>
              </a:xfrm>
              <a:prstGeom prst="rect">
                <a:avLst/>
              </a:prstGeom>
            </p:spPr>
          </p:pic>
          <p:pic>
            <p:nvPicPr>
              <p:cNvPr id="16" name="รูปภาพ 15"/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2009278" y="2128790"/>
                <a:ext cx="376901" cy="567869"/>
              </a:xfrm>
              <a:prstGeom prst="rect">
                <a:avLst/>
              </a:prstGeom>
            </p:spPr>
          </p:pic>
          <p:pic>
            <p:nvPicPr>
              <p:cNvPr id="17" name="รูปภาพ 16"/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632306" y="2427773"/>
                <a:ext cx="367560" cy="504201"/>
              </a:xfrm>
              <a:prstGeom prst="rect">
                <a:avLst/>
              </a:prstGeom>
            </p:spPr>
          </p:pic>
          <p:pic>
            <p:nvPicPr>
              <p:cNvPr id="18" name="รูปภาพ 17"/>
              <p:cNvPicPr>
                <a:picLocks noChangeAspect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253367" y="2109244"/>
                <a:ext cx="334032" cy="621139"/>
              </a:xfrm>
              <a:prstGeom prst="rect">
                <a:avLst/>
              </a:prstGeom>
            </p:spPr>
          </p:pic>
        </p:grpSp>
      </p:grpSp>
      <p:grpSp>
        <p:nvGrpSpPr>
          <p:cNvPr id="19" name="กลุ่ม 18"/>
          <p:cNvGrpSpPr/>
          <p:nvPr/>
        </p:nvGrpSpPr>
        <p:grpSpPr>
          <a:xfrm>
            <a:off x="5806211" y="1838539"/>
            <a:ext cx="1801606" cy="1628775"/>
            <a:chOff x="5806211" y="1685925"/>
            <a:chExt cx="1801606" cy="1628775"/>
          </a:xfrm>
        </p:grpSpPr>
        <p:sp>
          <p:nvSpPr>
            <p:cNvPr id="20" name="วงรี 19"/>
            <p:cNvSpPr/>
            <p:nvPr/>
          </p:nvSpPr>
          <p:spPr>
            <a:xfrm>
              <a:off x="5846762" y="1685925"/>
              <a:ext cx="1628775" cy="16287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กลุ่ม 20"/>
            <p:cNvGrpSpPr/>
            <p:nvPr/>
          </p:nvGrpSpPr>
          <p:grpSpPr>
            <a:xfrm>
              <a:off x="5806211" y="1783094"/>
              <a:ext cx="1801606" cy="1342985"/>
              <a:chOff x="3734164" y="1599492"/>
              <a:chExt cx="1701932" cy="1255846"/>
            </a:xfrm>
          </p:grpSpPr>
          <p:pic>
            <p:nvPicPr>
              <p:cNvPr id="22" name="รูปภาพ 21"/>
              <p:cNvPicPr>
                <a:picLocks noChangeAspect="1"/>
              </p:cNvPicPr>
              <p:nvPr/>
            </p:nvPicPr>
            <p:blipFill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b="16250"/>
              <a:stretch/>
            </p:blipFill>
            <p:spPr>
              <a:xfrm>
                <a:off x="3734164" y="1599492"/>
                <a:ext cx="1125868" cy="815607"/>
              </a:xfrm>
              <a:prstGeom prst="rect">
                <a:avLst/>
              </a:prstGeom>
            </p:spPr>
          </p:pic>
          <p:pic>
            <p:nvPicPr>
              <p:cNvPr id="23" name="รูปภาพ 22"/>
              <p:cNvPicPr>
                <a:picLocks noChangeAspect="1"/>
              </p:cNvPicPr>
              <p:nvPr/>
            </p:nvPicPr>
            <p:blipFill rotWithShape="1"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4641537" y="1848444"/>
                <a:ext cx="794559" cy="656684"/>
              </a:xfrm>
              <a:prstGeom prst="rect">
                <a:avLst/>
              </a:prstGeom>
            </p:spPr>
          </p:pic>
          <p:pic>
            <p:nvPicPr>
              <p:cNvPr id="24" name="รูปภาพ 23"/>
              <p:cNvPicPr>
                <a:picLocks noChangeAspect="1"/>
              </p:cNvPicPr>
              <p:nvPr/>
            </p:nvPicPr>
            <p:blipFill rotWithShape="1"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991544" y="2427773"/>
                <a:ext cx="321281" cy="414850"/>
              </a:xfrm>
              <a:prstGeom prst="rect">
                <a:avLst/>
              </a:prstGeom>
            </p:spPr>
          </p:pic>
          <p:pic>
            <p:nvPicPr>
              <p:cNvPr id="25" name="รูปภาพ 24"/>
              <p:cNvPicPr>
                <a:picLocks noChangeAspect="1"/>
              </p:cNvPicPr>
              <p:nvPr/>
            </p:nvPicPr>
            <p:blipFill rotWithShape="1"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b="-5"/>
              <a:stretch/>
            </p:blipFill>
            <p:spPr>
              <a:xfrm flipH="1">
                <a:off x="4312825" y="2217531"/>
                <a:ext cx="817303" cy="637807"/>
              </a:xfrm>
              <a:prstGeom prst="rect">
                <a:avLst/>
              </a:prstGeom>
            </p:spPr>
          </p:pic>
        </p:grpSp>
      </p:grpSp>
      <p:grpSp>
        <p:nvGrpSpPr>
          <p:cNvPr id="26" name="กลุ่ม 25"/>
          <p:cNvGrpSpPr/>
          <p:nvPr/>
        </p:nvGrpSpPr>
        <p:grpSpPr>
          <a:xfrm>
            <a:off x="9128631" y="1838538"/>
            <a:ext cx="1628775" cy="1628775"/>
            <a:chOff x="9128631" y="1685924"/>
            <a:chExt cx="1628775" cy="1628775"/>
          </a:xfrm>
        </p:grpSpPr>
        <p:sp>
          <p:nvSpPr>
            <p:cNvPr id="27" name="วงรี 26"/>
            <p:cNvSpPr/>
            <p:nvPr/>
          </p:nvSpPr>
          <p:spPr>
            <a:xfrm>
              <a:off x="9128631" y="1685924"/>
              <a:ext cx="1628775" cy="16287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รูปภาพ 27"/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47693" y="1880148"/>
              <a:ext cx="1390650" cy="1076452"/>
            </a:xfrm>
            <a:prstGeom prst="rect">
              <a:avLst/>
            </a:prstGeom>
          </p:spPr>
        </p:pic>
      </p:grpSp>
      <p:sp>
        <p:nvSpPr>
          <p:cNvPr id="29" name="สี่เหลี่ยมผืนผ้ามุมมน 28"/>
          <p:cNvSpPr/>
          <p:nvPr/>
        </p:nvSpPr>
        <p:spPr>
          <a:xfrm>
            <a:off x="154910" y="3672385"/>
            <a:ext cx="6337160" cy="3699965"/>
          </a:xfrm>
          <a:prstGeom prst="roundRect">
            <a:avLst>
              <a:gd name="adj" fmla="val 5575"/>
            </a:avLst>
          </a:prstGeom>
          <a:solidFill>
            <a:srgbClr val="FCDB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799" tIns="59399" rIns="118799" bIns="59399" rtlCol="0" anchor="ctr"/>
          <a:lstStyle/>
          <a:p>
            <a:pPr algn="ctr"/>
            <a:endParaRPr lang="en-US"/>
          </a:p>
        </p:txBody>
      </p:sp>
      <p:sp>
        <p:nvSpPr>
          <p:cNvPr id="30" name="สี่เหลี่ยมผืนผ้ามุมมน 29"/>
          <p:cNvSpPr/>
          <p:nvPr/>
        </p:nvSpPr>
        <p:spPr>
          <a:xfrm>
            <a:off x="6700624" y="3672386"/>
            <a:ext cx="6421781" cy="3699964"/>
          </a:xfrm>
          <a:prstGeom prst="roundRect">
            <a:avLst>
              <a:gd name="adj" fmla="val 5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799" tIns="59399" rIns="118799" bIns="59399" rtlCol="0" anchor="ctr"/>
          <a:lstStyle/>
          <a:p>
            <a:pPr algn="ctr"/>
            <a:endParaRPr lang="en-US"/>
          </a:p>
        </p:txBody>
      </p:sp>
      <p:grpSp>
        <p:nvGrpSpPr>
          <p:cNvPr id="31" name="กลุ่ม 30"/>
          <p:cNvGrpSpPr/>
          <p:nvPr/>
        </p:nvGrpSpPr>
        <p:grpSpPr>
          <a:xfrm>
            <a:off x="1211153" y="4452912"/>
            <a:ext cx="4007092" cy="2705392"/>
            <a:chOff x="598443" y="4158396"/>
            <a:chExt cx="5538149" cy="2834161"/>
          </a:xfrm>
        </p:grpSpPr>
        <p:sp>
          <p:nvSpPr>
            <p:cNvPr id="32" name="วงรี 31"/>
            <p:cNvSpPr/>
            <p:nvPr/>
          </p:nvSpPr>
          <p:spPr>
            <a:xfrm>
              <a:off x="662914" y="4294680"/>
              <a:ext cx="1347027" cy="100729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8799" tIns="59399" rIns="118799" bIns="59399" rtlCol="0" anchor="ctr"/>
            <a:lstStyle/>
            <a:p>
              <a:pPr algn="ctr"/>
              <a:endParaRPr lang="en-US"/>
            </a:p>
          </p:txBody>
        </p:sp>
        <p:sp>
          <p:nvSpPr>
            <p:cNvPr id="33" name="วงรี 32"/>
            <p:cNvSpPr/>
            <p:nvPr/>
          </p:nvSpPr>
          <p:spPr>
            <a:xfrm>
              <a:off x="1826086" y="5123157"/>
              <a:ext cx="1946207" cy="145535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8799" tIns="59399" rIns="118799" bIns="59399" rtlCol="0" anchor="ctr"/>
            <a:lstStyle/>
            <a:p>
              <a:pPr algn="ctr"/>
              <a:endParaRPr lang="en-US"/>
            </a:p>
          </p:txBody>
        </p:sp>
        <p:sp>
          <p:nvSpPr>
            <p:cNvPr id="34" name="วงรี 33"/>
            <p:cNvSpPr/>
            <p:nvPr/>
          </p:nvSpPr>
          <p:spPr>
            <a:xfrm>
              <a:off x="3476533" y="4559061"/>
              <a:ext cx="1158642" cy="86642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8799" tIns="59399" rIns="118799" bIns="59399" rtlCol="0" anchor="ctr"/>
            <a:lstStyle/>
            <a:p>
              <a:pPr algn="ctr"/>
              <a:endParaRPr lang="en-US"/>
            </a:p>
          </p:txBody>
        </p:sp>
        <p:sp>
          <p:nvSpPr>
            <p:cNvPr id="35" name="วงรี 34"/>
            <p:cNvSpPr/>
            <p:nvPr/>
          </p:nvSpPr>
          <p:spPr>
            <a:xfrm>
              <a:off x="3938762" y="5537201"/>
              <a:ext cx="1946207" cy="145535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8799" tIns="59399" rIns="118799" bIns="59399" rtlCol="0" anchor="ctr"/>
            <a:lstStyle/>
            <a:p>
              <a:pPr algn="ctr"/>
              <a:endParaRPr lang="en-US"/>
            </a:p>
          </p:txBody>
        </p:sp>
        <p:sp>
          <p:nvSpPr>
            <p:cNvPr id="36" name="วงรี 35"/>
            <p:cNvSpPr/>
            <p:nvPr/>
          </p:nvSpPr>
          <p:spPr>
            <a:xfrm>
              <a:off x="4898894" y="4435151"/>
              <a:ext cx="920052" cy="6880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8799" tIns="59399" rIns="118799" bIns="59399" rtlCol="0" anchor="ctr"/>
            <a:lstStyle/>
            <a:p>
              <a:pPr algn="ctr"/>
              <a:endParaRPr lang="en-US"/>
            </a:p>
          </p:txBody>
        </p:sp>
        <p:sp>
          <p:nvSpPr>
            <p:cNvPr id="37" name="วงรี 36"/>
            <p:cNvSpPr/>
            <p:nvPr/>
          </p:nvSpPr>
          <p:spPr>
            <a:xfrm>
              <a:off x="598443" y="5591295"/>
              <a:ext cx="694152" cy="519081"/>
            </a:xfrm>
            <a:prstGeom prst="ellipse">
              <a:avLst/>
            </a:prstGeom>
            <a:solidFill>
              <a:srgbClr val="FDF1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8799" tIns="59399" rIns="118799" bIns="59399" rtlCol="0" anchor="ctr"/>
            <a:lstStyle/>
            <a:p>
              <a:pPr algn="ctr"/>
              <a:endParaRPr lang="en-US"/>
            </a:p>
          </p:txBody>
        </p:sp>
        <p:sp>
          <p:nvSpPr>
            <p:cNvPr id="38" name="วงรี 37"/>
            <p:cNvSpPr/>
            <p:nvPr/>
          </p:nvSpPr>
          <p:spPr>
            <a:xfrm>
              <a:off x="2762647" y="6603620"/>
              <a:ext cx="453931" cy="339446"/>
            </a:xfrm>
            <a:prstGeom prst="ellipse">
              <a:avLst/>
            </a:prstGeom>
            <a:solidFill>
              <a:srgbClr val="FDF1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8799" tIns="59399" rIns="118799" bIns="59399" rtlCol="0" anchor="ctr"/>
            <a:lstStyle/>
            <a:p>
              <a:pPr algn="ctr"/>
              <a:endParaRPr lang="en-US"/>
            </a:p>
          </p:txBody>
        </p:sp>
        <p:pic>
          <p:nvPicPr>
            <p:cNvPr id="39" name="รูปภาพ 38"/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08572" y="5388879"/>
              <a:ext cx="1135283" cy="808401"/>
            </a:xfrm>
            <a:prstGeom prst="rect">
              <a:avLst/>
            </a:prstGeom>
          </p:spPr>
        </p:pic>
        <p:pic>
          <p:nvPicPr>
            <p:cNvPr id="40" name="รูปภาพ 39"/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328535" y="5911743"/>
              <a:ext cx="1166661" cy="706270"/>
            </a:xfrm>
            <a:prstGeom prst="rect">
              <a:avLst/>
            </a:prstGeom>
          </p:spPr>
        </p:pic>
        <p:pic>
          <p:nvPicPr>
            <p:cNvPr id="41" name="รูปภาพ 40"/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56985" y="4158396"/>
              <a:ext cx="814363" cy="964761"/>
            </a:xfrm>
            <a:prstGeom prst="rect">
              <a:avLst/>
            </a:prstGeom>
          </p:spPr>
        </p:pic>
        <p:pic>
          <p:nvPicPr>
            <p:cNvPr id="42" name="รูปภาพ 41"/>
            <p:cNvPicPr>
              <a:picLocks noChangeAspect="1"/>
            </p:cNvPicPr>
            <p:nvPr/>
          </p:nvPicPr>
          <p:blipFill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50675" y="4744349"/>
              <a:ext cx="810354" cy="431360"/>
            </a:xfrm>
            <a:prstGeom prst="rect">
              <a:avLst/>
            </a:prstGeom>
          </p:spPr>
        </p:pic>
        <p:pic>
          <p:nvPicPr>
            <p:cNvPr id="43" name="รูปภาพ 42"/>
            <p:cNvPicPr>
              <a:picLocks noChangeAspect="1"/>
            </p:cNvPicPr>
            <p:nvPr/>
          </p:nvPicPr>
          <p:blipFill rotWithShape="1"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32526" y="4629775"/>
              <a:ext cx="1504066" cy="397691"/>
            </a:xfrm>
            <a:prstGeom prst="rect">
              <a:avLst/>
            </a:prstGeom>
          </p:spPr>
        </p:pic>
        <p:sp>
          <p:nvSpPr>
            <p:cNvPr id="44" name="วงรี 43"/>
            <p:cNvSpPr/>
            <p:nvPr/>
          </p:nvSpPr>
          <p:spPr>
            <a:xfrm>
              <a:off x="2889924" y="4629775"/>
              <a:ext cx="453931" cy="339446"/>
            </a:xfrm>
            <a:prstGeom prst="ellipse">
              <a:avLst/>
            </a:prstGeom>
            <a:solidFill>
              <a:srgbClr val="FDF1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8799" tIns="59399" rIns="118799" bIns="59399" rtlCol="0" anchor="ctr"/>
            <a:lstStyle/>
            <a:p>
              <a:pPr algn="ctr"/>
              <a:endParaRPr lang="en-US"/>
            </a:p>
          </p:txBody>
        </p:sp>
        <p:sp>
          <p:nvSpPr>
            <p:cNvPr id="45" name="วงรี 44"/>
            <p:cNvSpPr/>
            <p:nvPr/>
          </p:nvSpPr>
          <p:spPr>
            <a:xfrm>
              <a:off x="2507151" y="4325898"/>
              <a:ext cx="349112" cy="261062"/>
            </a:xfrm>
            <a:prstGeom prst="ellipse">
              <a:avLst/>
            </a:prstGeom>
            <a:solidFill>
              <a:srgbClr val="FDF1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8799" tIns="59399" rIns="118799" bIns="59399"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1175624" y="3830985"/>
            <a:ext cx="4309901" cy="673956"/>
          </a:xfrm>
          <a:prstGeom prst="rect">
            <a:avLst/>
          </a:prstGeom>
          <a:noFill/>
        </p:spPr>
        <p:txBody>
          <a:bodyPr wrap="square" lIns="118799" tIns="59399" rIns="118799" bIns="59399" rtlCol="0">
            <a:spAutoFit/>
          </a:bodyPr>
          <a:lstStyle/>
          <a:p>
            <a:pPr algn="ctr"/>
            <a:r>
              <a:rPr lang="th-TH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เซลล์</a:t>
            </a: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ส่วนใหญ่จะมีขนาดเล็ก</a:t>
            </a:r>
            <a:endParaRPr lang="en-US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187270" y="3817513"/>
            <a:ext cx="5709580" cy="920177"/>
          </a:xfrm>
          <a:prstGeom prst="rect">
            <a:avLst/>
          </a:prstGeom>
          <a:noFill/>
        </p:spPr>
        <p:txBody>
          <a:bodyPr wrap="square" lIns="118799" tIns="59399" rIns="118799" bIns="59399" rtlCol="0">
            <a:spAutoFit/>
          </a:bodyPr>
          <a:lstStyle/>
          <a:p>
            <a:pPr algn="thaiDist"/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เซลล์</a:t>
            </a:r>
            <a:r>
              <a:rPr lang="th-TH" sz="28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ไม่สามารถมองเห็นได้ด้วยตาเปล่า 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ต้องอาศัยอุปกรณ์</a:t>
            </a:r>
            <a:r>
              <a:rPr lang="en-US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</a:p>
          <a:p>
            <a:pPr algn="thaiDist"/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ในการศึกษารูปร่าง และลักษณะ ได้แก่</a:t>
            </a:r>
            <a:endParaRPr lang="en-US" sz="2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48" name="กลุ่ม 47"/>
          <p:cNvGrpSpPr/>
          <p:nvPr/>
        </p:nvGrpSpPr>
        <p:grpSpPr>
          <a:xfrm>
            <a:off x="7080797" y="5176565"/>
            <a:ext cx="2835447" cy="1874982"/>
            <a:chOff x="5038816" y="4387213"/>
            <a:chExt cx="2547995" cy="1632965"/>
          </a:xfrm>
        </p:grpSpPr>
        <p:pic>
          <p:nvPicPr>
            <p:cNvPr id="49" name="Picture 6" descr="Bacteria under microscope Free Vector"/>
            <p:cNvPicPr>
              <a:picLocks noChangeAspect="1" noChangeArrowheads="1"/>
            </p:cNvPicPr>
            <p:nvPr/>
          </p:nvPicPr>
          <p:blipFill rotWithShape="1">
            <a:blip r:embed="rId16" cstate="screen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038816" y="4554905"/>
              <a:ext cx="2180974" cy="1465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รูปภาพ 49"/>
            <p:cNvPicPr>
              <a:picLocks noChangeAspect="1"/>
            </p:cNvPicPr>
            <p:nvPr/>
          </p:nvPicPr>
          <p:blipFill rotWithShape="1"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383141" y="4387213"/>
              <a:ext cx="1203670" cy="1552542"/>
            </a:xfrm>
            <a:prstGeom prst="rect">
              <a:avLst/>
            </a:prstGeom>
          </p:spPr>
        </p:pic>
      </p:grpSp>
      <p:grpSp>
        <p:nvGrpSpPr>
          <p:cNvPr id="51" name="กลุ่ม 50"/>
          <p:cNvGrpSpPr/>
          <p:nvPr/>
        </p:nvGrpSpPr>
        <p:grpSpPr>
          <a:xfrm>
            <a:off x="8730862" y="4865480"/>
            <a:ext cx="3362119" cy="1598206"/>
            <a:chOff x="5649034" y="4367955"/>
            <a:chExt cx="3099430" cy="1465453"/>
          </a:xfrm>
        </p:grpSpPr>
        <p:sp>
          <p:nvSpPr>
            <p:cNvPr id="52" name="วงรี 51"/>
            <p:cNvSpPr/>
            <p:nvPr/>
          </p:nvSpPr>
          <p:spPr>
            <a:xfrm>
              <a:off x="7308304" y="4367955"/>
              <a:ext cx="1440160" cy="1465453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สามเหลี่ยมหน้าจั่ว 52"/>
            <p:cNvSpPr/>
            <p:nvPr/>
          </p:nvSpPr>
          <p:spPr>
            <a:xfrm rot="15503040">
              <a:off x="6564718" y="4331858"/>
              <a:ext cx="363072" cy="2194440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วงรี 53"/>
            <p:cNvSpPr/>
            <p:nvPr/>
          </p:nvSpPr>
          <p:spPr>
            <a:xfrm>
              <a:off x="7406883" y="4468264"/>
              <a:ext cx="1243002" cy="126483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5" name="รูปภาพ 54"/>
            <p:cNvPicPr>
              <a:picLocks noChangeAspect="1"/>
            </p:cNvPicPr>
            <p:nvPr/>
          </p:nvPicPr>
          <p:blipFill rotWithShape="1">
            <a:blip r:embed="rId19" cstate="screen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75008" y="4541738"/>
              <a:ext cx="648072" cy="1010377"/>
            </a:xfrm>
            <a:prstGeom prst="rect">
              <a:avLst/>
            </a:prstGeom>
          </p:spPr>
        </p:pic>
      </p:grpSp>
      <p:sp>
        <p:nvSpPr>
          <p:cNvPr id="56" name="สี่เหลี่ยมผืนผ้า 55"/>
          <p:cNvSpPr/>
          <p:nvPr/>
        </p:nvSpPr>
        <p:spPr>
          <a:xfrm>
            <a:off x="10234341" y="6525354"/>
            <a:ext cx="2285351" cy="612401"/>
          </a:xfrm>
          <a:prstGeom prst="rect">
            <a:avLst/>
          </a:prstGeom>
        </p:spPr>
        <p:txBody>
          <a:bodyPr wrap="none" lIns="118799" tIns="59399" rIns="118799" bIns="59399">
            <a:spAutoFit/>
          </a:bodyPr>
          <a:lstStyle/>
          <a:p>
            <a:pPr algn="ctr"/>
            <a:r>
              <a:rPr lang="en-US" sz="32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“</a:t>
            </a:r>
            <a:r>
              <a:rPr lang="th-TH" sz="32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กล้องจุลทรรศน์</a:t>
            </a:r>
            <a:r>
              <a:rPr lang="en-US" sz="32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”</a:t>
            </a:r>
            <a:endParaRPr lang="en-US" sz="32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61" name="มนมุมสี่เหลี่ยมผืนผ้าด้านเดียวกัน 60"/>
          <p:cNvSpPr/>
          <p:nvPr/>
        </p:nvSpPr>
        <p:spPr>
          <a:xfrm rot="16200000">
            <a:off x="6529576" y="-6019806"/>
            <a:ext cx="627129" cy="1295831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สี่เหลี่ยมผืนผ้า 62"/>
          <p:cNvSpPr/>
          <p:nvPr/>
        </p:nvSpPr>
        <p:spPr>
          <a:xfrm>
            <a:off x="654365" y="105410"/>
            <a:ext cx="49082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0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โครงสร้างพื้นฐานของเซลล์</a:t>
            </a:r>
            <a:endParaRPr lang="en-US" sz="4000" b="1" dirty="0">
              <a:solidFill>
                <a:srgbClr val="0070C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58" name="รูปภาพ 57">
            <a:extLst>
              <a:ext uri="{FF2B5EF4-FFF2-40B4-BE49-F238E27FC236}">
                <a16:creationId xmlns:a16="http://schemas.microsoft.com/office/drawing/2014/main" id="{B10D5720-EC8A-45F1-89E5-134099FB004A}"/>
              </a:ext>
            </a:extLst>
          </p:cNvPr>
          <p:cNvPicPr/>
          <p:nvPr/>
        </p:nvPicPr>
        <p:blipFill rotWithShape="1">
          <a:blip r:embed="rId21"/>
          <a:srcRect l="4825" t="39633" r="62895" b="41487"/>
          <a:stretch/>
        </p:blipFill>
        <p:spPr bwMode="auto">
          <a:xfrm>
            <a:off x="9031705" y="-36362"/>
            <a:ext cx="4154868" cy="10640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4403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7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25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75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25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250"/>
                            </p:stCondLst>
                            <p:childTnLst>
                              <p:par>
                                <p:cTn id="3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2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95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45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450"/>
                            </p:stCondLst>
                            <p:childTnLst>
                              <p:par>
                                <p:cTn id="5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245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7050"/>
                            </p:stCondLst>
                            <p:childTnLst>
                              <p:par>
                                <p:cTn id="6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805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855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29" grpId="0" animBg="1"/>
      <p:bldP spid="30" grpId="0" animBg="1"/>
      <p:bldP spid="46" grpId="0"/>
      <p:bldP spid="47" grpId="0"/>
      <p:bldP spid="5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มนมุมสี่เหลี่ยมผืนผ้าด้านเดียวกัน 60"/>
          <p:cNvSpPr/>
          <p:nvPr/>
        </p:nvSpPr>
        <p:spPr>
          <a:xfrm rot="16200000">
            <a:off x="6529576" y="-6019806"/>
            <a:ext cx="627129" cy="1295831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สี่เหลี่ยมผืนผ้า 62"/>
          <p:cNvSpPr/>
          <p:nvPr/>
        </p:nvSpPr>
        <p:spPr>
          <a:xfrm>
            <a:off x="654365" y="105410"/>
            <a:ext cx="37176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0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การลำเลียงสารผ่านเซลล์</a:t>
            </a:r>
            <a:endParaRPr lang="en-US" sz="4000" b="1" dirty="0">
              <a:solidFill>
                <a:srgbClr val="0070C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0" y="899020"/>
            <a:ext cx="13322300" cy="56782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การลำเลียงโดยใช้พลังงาน หรือ แอกทีฟทรานสปอร์ต (</a:t>
            </a:r>
            <a:r>
              <a:rPr lang="en-US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active transport) </a:t>
            </a: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0" y="1466849"/>
            <a:ext cx="13186611" cy="5619751"/>
          </a:xfrm>
          <a:prstGeom prst="rect">
            <a:avLst/>
          </a:prstGeom>
          <a:gradFill>
            <a:gsLst>
              <a:gs pos="0">
                <a:srgbClr val="E6F3D9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0" y="1466849"/>
            <a:ext cx="13322300" cy="128587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290333" y="1535299"/>
            <a:ext cx="125566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dirty="0">
                <a:solidFill>
                  <a:srgbClr val="7CBF33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การเคลื่อนที่สารจากบริเวณที่มีความเข้มข้นต่ำไปสู่บริเวณที่มีความเข้มข้นสูง โดยผ่านช่องโปรตีนตัวพาภายในเยื่อหุ้มเซลล์  และอาศัยพลังงาน </a:t>
            </a:r>
          </a:p>
          <a:p>
            <a:r>
              <a:rPr lang="th-TH" sz="24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ตัวอย่างเช่น</a:t>
            </a:r>
            <a:r>
              <a:rPr lang="th-TH" sz="2400" b="1" dirty="0">
                <a:solidFill>
                  <a:srgbClr val="7CBF33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การดูดซึมสารอาหารของรากพืช</a:t>
            </a:r>
          </a:p>
          <a:p>
            <a:r>
              <a:rPr lang="th-TH" sz="2400" b="1" dirty="0">
                <a:solidFill>
                  <a:srgbClr val="7CBF33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             การลำเลียงโซเดียมโพแทสเซียมของเซลล์ </a:t>
            </a:r>
            <a:endParaRPr lang="en-US" sz="2400" b="1" dirty="0">
              <a:solidFill>
                <a:srgbClr val="7CBF33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4" name="กลุ่ม 3"/>
          <p:cNvGrpSpPr/>
          <p:nvPr/>
        </p:nvGrpSpPr>
        <p:grpSpPr>
          <a:xfrm>
            <a:off x="5011628" y="3224918"/>
            <a:ext cx="3713913" cy="3490207"/>
            <a:chOff x="5011628" y="3224918"/>
            <a:chExt cx="3713913" cy="3490207"/>
          </a:xfrm>
        </p:grpSpPr>
        <p:pic>
          <p:nvPicPr>
            <p:cNvPr id="2" name="รูปภาพ 1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50719" y="3224918"/>
              <a:ext cx="2435898" cy="1007787"/>
            </a:xfrm>
            <a:prstGeom prst="rect">
              <a:avLst/>
            </a:prstGeom>
          </p:spPr>
        </p:pic>
        <p:pic>
          <p:nvPicPr>
            <p:cNvPr id="12" name="รูปภาพ 11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369276" y="6410466"/>
              <a:ext cx="274162" cy="304659"/>
            </a:xfrm>
            <a:prstGeom prst="rect">
              <a:avLst/>
            </a:prstGeom>
          </p:spPr>
        </p:pic>
        <p:pic>
          <p:nvPicPr>
            <p:cNvPr id="13" name="รูปภาพ 12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11628" y="3922345"/>
              <a:ext cx="3713913" cy="2345451"/>
            </a:xfrm>
            <a:prstGeom prst="rect">
              <a:avLst/>
            </a:prstGeom>
          </p:spPr>
        </p:pic>
        <p:cxnSp>
          <p:nvCxnSpPr>
            <p:cNvPr id="14" name="ตัวเชื่อมต่อตรง 13"/>
            <p:cNvCxnSpPr/>
            <p:nvPr/>
          </p:nvCxnSpPr>
          <p:spPr>
            <a:xfrm flipV="1">
              <a:off x="6319428" y="3573409"/>
              <a:ext cx="0" cy="846224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ส่วนโค้ง 15"/>
            <p:cNvSpPr/>
            <p:nvPr/>
          </p:nvSpPr>
          <p:spPr>
            <a:xfrm rot="10800000">
              <a:off x="6369275" y="5441078"/>
              <a:ext cx="844105" cy="1149134"/>
            </a:xfrm>
            <a:prstGeom prst="arc">
              <a:avLst>
                <a:gd name="adj1" fmla="val 17982544"/>
                <a:gd name="adj2" fmla="val 20865199"/>
              </a:avLst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กลุ่ม 10"/>
          <p:cNvGrpSpPr/>
          <p:nvPr/>
        </p:nvGrpSpPr>
        <p:grpSpPr>
          <a:xfrm>
            <a:off x="6925979" y="5916933"/>
            <a:ext cx="1067288" cy="1132901"/>
            <a:chOff x="10210312" y="3591499"/>
            <a:chExt cx="1067288" cy="1132901"/>
          </a:xfrm>
        </p:grpSpPr>
        <p:sp>
          <p:nvSpPr>
            <p:cNvPr id="6" name="วงรี 5"/>
            <p:cNvSpPr/>
            <p:nvPr/>
          </p:nvSpPr>
          <p:spPr>
            <a:xfrm>
              <a:off x="10325100" y="3754384"/>
              <a:ext cx="952500" cy="970016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FF66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ATP</a:t>
              </a:r>
            </a:p>
          </p:txBody>
        </p:sp>
        <p:sp>
          <p:nvSpPr>
            <p:cNvPr id="10" name="สามเหลี่ยมหน้าจั่ว 9"/>
            <p:cNvSpPr/>
            <p:nvPr/>
          </p:nvSpPr>
          <p:spPr>
            <a:xfrm rot="18899972">
              <a:off x="10222728" y="3579083"/>
              <a:ext cx="472073" cy="496905"/>
            </a:xfrm>
            <a:prstGeom prst="triangl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28626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6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36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6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มุมมน 6"/>
          <p:cNvSpPr/>
          <p:nvPr/>
        </p:nvSpPr>
        <p:spPr>
          <a:xfrm>
            <a:off x="4382690" y="722199"/>
            <a:ext cx="4569617" cy="622756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การลำเลียงสารขนาดใหญ่</a:t>
            </a:r>
            <a:endParaRPr lang="en-US" sz="4000" b="1" dirty="0">
              <a:solidFill>
                <a:srgbClr val="FFFF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29" name="กลุ่ม 28"/>
          <p:cNvGrpSpPr/>
          <p:nvPr/>
        </p:nvGrpSpPr>
        <p:grpSpPr>
          <a:xfrm>
            <a:off x="-117004" y="1"/>
            <a:ext cx="2444446" cy="1457947"/>
            <a:chOff x="-114220" y="2476"/>
            <a:chExt cx="2444446" cy="1457947"/>
          </a:xfrm>
        </p:grpSpPr>
        <p:sp>
          <p:nvSpPr>
            <p:cNvPr id="30" name="สามเหลี่ยมมุมฉาก 29"/>
            <p:cNvSpPr/>
            <p:nvPr/>
          </p:nvSpPr>
          <p:spPr>
            <a:xfrm rot="5400000">
              <a:off x="431376" y="-438427"/>
              <a:ext cx="1457947" cy="2339753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 rot="19725370">
              <a:off x="-114220" y="360261"/>
              <a:ext cx="19442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Aksorn Bold" pitchFamily="50" charset="-34"/>
                  <a:cs typeface="Aksorn Bold" pitchFamily="50" charset="-34"/>
                </a:rPr>
                <a:t>VDO Clip</a:t>
              </a:r>
            </a:p>
          </p:txBody>
        </p:sp>
        <p:sp>
          <p:nvSpPr>
            <p:cNvPr id="32" name="สามเหลี่ยมมุมฉาก 31"/>
            <p:cNvSpPr/>
            <p:nvPr/>
          </p:nvSpPr>
          <p:spPr>
            <a:xfrm rot="5400000">
              <a:off x="267070" y="-274120"/>
              <a:ext cx="813003" cy="1366198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สี่เหลี่ยมผืนผ้ามุมมน 32"/>
          <p:cNvSpPr/>
          <p:nvPr/>
        </p:nvSpPr>
        <p:spPr>
          <a:xfrm>
            <a:off x="2019299" y="1638300"/>
            <a:ext cx="9296401" cy="5372100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Media1-1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92590" y="1724026"/>
            <a:ext cx="9162717" cy="5133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07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สี่เหลี่ยมผืนผ้า 56"/>
          <p:cNvSpPr/>
          <p:nvPr/>
        </p:nvSpPr>
        <p:spPr>
          <a:xfrm flipV="1">
            <a:off x="1" y="2"/>
            <a:ext cx="13154526" cy="7467598"/>
          </a:xfrm>
          <a:prstGeom prst="rect">
            <a:avLst/>
          </a:prstGeom>
          <a:gradFill>
            <a:gsLst>
              <a:gs pos="0">
                <a:srgbClr val="FFFFCC"/>
              </a:gs>
              <a:gs pos="100000">
                <a:srgbClr val="ABE9F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8" name="รูปภาพ 5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67825" y="2638074"/>
            <a:ext cx="3467062" cy="3452017"/>
          </a:xfrm>
          <a:prstGeom prst="rect">
            <a:avLst/>
          </a:prstGeom>
        </p:spPr>
      </p:pic>
      <p:pic>
        <p:nvPicPr>
          <p:cNvPr id="62" name="รูปภาพ 6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064" y="2473378"/>
            <a:ext cx="3634283" cy="3198494"/>
          </a:xfrm>
          <a:prstGeom prst="rect">
            <a:avLst/>
          </a:prstGeom>
        </p:spPr>
      </p:pic>
      <p:grpSp>
        <p:nvGrpSpPr>
          <p:cNvPr id="64" name="กลุ่ม 63"/>
          <p:cNvGrpSpPr/>
          <p:nvPr/>
        </p:nvGrpSpPr>
        <p:grpSpPr>
          <a:xfrm>
            <a:off x="1037339" y="4638998"/>
            <a:ext cx="2412396" cy="2326606"/>
            <a:chOff x="1037339" y="4638998"/>
            <a:chExt cx="2412396" cy="2326606"/>
          </a:xfrm>
        </p:grpSpPr>
        <p:sp>
          <p:nvSpPr>
            <p:cNvPr id="65" name="TextBox 64"/>
            <p:cNvSpPr txBox="1"/>
            <p:nvPr/>
          </p:nvSpPr>
          <p:spPr>
            <a:xfrm>
              <a:off x="1037339" y="6319273"/>
              <a:ext cx="24123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2000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เซนทริโอล</a:t>
              </a:r>
            </a:p>
            <a:p>
              <a:pPr algn="ctr"/>
              <a:r>
                <a:rPr lang="th-TH" sz="1600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แยกโครมาทิดระหว่างการแบ่งเซลล์</a:t>
              </a:r>
              <a:endParaRPr lang="en-US" sz="16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grpSp>
          <p:nvGrpSpPr>
            <p:cNvPr id="66" name="กลุ่ม 65"/>
            <p:cNvGrpSpPr/>
            <p:nvPr/>
          </p:nvGrpSpPr>
          <p:grpSpPr>
            <a:xfrm>
              <a:off x="2210237" y="4638998"/>
              <a:ext cx="76200" cy="1680275"/>
              <a:chOff x="2147925" y="4544614"/>
              <a:chExt cx="76200" cy="1680275"/>
            </a:xfrm>
          </p:grpSpPr>
          <p:cxnSp>
            <p:nvCxnSpPr>
              <p:cNvPr id="67" name="ตัวเชื่อมต่อตรง 66"/>
              <p:cNvCxnSpPr/>
              <p:nvPr/>
            </p:nvCxnSpPr>
            <p:spPr>
              <a:xfrm>
                <a:off x="2181225" y="4586589"/>
                <a:ext cx="0" cy="1638300"/>
              </a:xfrm>
              <a:prstGeom prst="line">
                <a:avLst/>
              </a:prstGeom>
              <a:ln w="127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8" name="วงรี 67"/>
              <p:cNvSpPr/>
              <p:nvPr/>
            </p:nvSpPr>
            <p:spPr>
              <a:xfrm>
                <a:off x="2147925" y="4544614"/>
                <a:ext cx="76200" cy="76200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070C0"/>
                  </a:solidFill>
                </a:endParaRPr>
              </a:p>
            </p:txBody>
          </p:sp>
        </p:grpSp>
      </p:grpSp>
      <p:grpSp>
        <p:nvGrpSpPr>
          <p:cNvPr id="69" name="กลุ่ม 68"/>
          <p:cNvGrpSpPr/>
          <p:nvPr/>
        </p:nvGrpSpPr>
        <p:grpSpPr>
          <a:xfrm>
            <a:off x="1657350" y="2191614"/>
            <a:ext cx="8477250" cy="1256436"/>
            <a:chOff x="1657350" y="2191614"/>
            <a:chExt cx="8477250" cy="1256436"/>
          </a:xfrm>
        </p:grpSpPr>
        <p:sp>
          <p:nvSpPr>
            <p:cNvPr id="70" name="TextBox 69"/>
            <p:cNvSpPr txBox="1"/>
            <p:nvPr/>
          </p:nvSpPr>
          <p:spPr>
            <a:xfrm>
              <a:off x="5475972" y="2191614"/>
              <a:ext cx="19249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2000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ไมโทคอนเดรีย</a:t>
              </a:r>
            </a:p>
            <a:p>
              <a:pPr algn="ctr"/>
              <a:r>
                <a:rPr lang="th-TH" sz="1600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สร้างพลังงานให้แก่เซลล์</a:t>
              </a:r>
              <a:endParaRPr lang="en-GB" sz="16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grpSp>
          <p:nvGrpSpPr>
            <p:cNvPr id="71" name="กลุ่ม 70"/>
            <p:cNvGrpSpPr/>
            <p:nvPr/>
          </p:nvGrpSpPr>
          <p:grpSpPr>
            <a:xfrm>
              <a:off x="1657350" y="2457450"/>
              <a:ext cx="3894822" cy="885824"/>
              <a:chOff x="1657350" y="2571750"/>
              <a:chExt cx="3894822" cy="885824"/>
            </a:xfrm>
          </p:grpSpPr>
          <p:cxnSp>
            <p:nvCxnSpPr>
              <p:cNvPr id="76" name="ตัวเชื่อมต่อตรง 75"/>
              <p:cNvCxnSpPr/>
              <p:nvPr/>
            </p:nvCxnSpPr>
            <p:spPr>
              <a:xfrm flipV="1">
                <a:off x="1695450" y="2571750"/>
                <a:ext cx="0" cy="847724"/>
              </a:xfrm>
              <a:prstGeom prst="line">
                <a:avLst/>
              </a:prstGeom>
              <a:ln w="127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ตัวเชื่อมต่อตรง 76"/>
              <p:cNvCxnSpPr/>
              <p:nvPr/>
            </p:nvCxnSpPr>
            <p:spPr>
              <a:xfrm>
                <a:off x="1695450" y="2571750"/>
                <a:ext cx="3856722" cy="0"/>
              </a:xfrm>
              <a:prstGeom prst="line">
                <a:avLst/>
              </a:prstGeom>
              <a:ln w="127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วงรี 77"/>
              <p:cNvSpPr/>
              <p:nvPr/>
            </p:nvSpPr>
            <p:spPr>
              <a:xfrm>
                <a:off x="1657350" y="3381374"/>
                <a:ext cx="76200" cy="76200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2" name="กลุ่ม 71"/>
            <p:cNvGrpSpPr/>
            <p:nvPr/>
          </p:nvGrpSpPr>
          <p:grpSpPr>
            <a:xfrm>
              <a:off x="7258051" y="2466975"/>
              <a:ext cx="2876549" cy="981075"/>
              <a:chOff x="7258051" y="2466975"/>
              <a:chExt cx="2876549" cy="981075"/>
            </a:xfrm>
          </p:grpSpPr>
          <p:cxnSp>
            <p:nvCxnSpPr>
              <p:cNvPr id="73" name="ตัวเชื่อมต่อตรง 72"/>
              <p:cNvCxnSpPr/>
              <p:nvPr/>
            </p:nvCxnSpPr>
            <p:spPr>
              <a:xfrm>
                <a:off x="7258051" y="2466975"/>
                <a:ext cx="2838449" cy="0"/>
              </a:xfrm>
              <a:prstGeom prst="line">
                <a:avLst/>
              </a:prstGeom>
              <a:ln w="127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ตัวเชื่อมต่อตรง 73"/>
              <p:cNvCxnSpPr/>
              <p:nvPr/>
            </p:nvCxnSpPr>
            <p:spPr>
              <a:xfrm>
                <a:off x="10096500" y="2466975"/>
                <a:ext cx="0" cy="942975"/>
              </a:xfrm>
              <a:prstGeom prst="line">
                <a:avLst/>
              </a:prstGeom>
              <a:ln w="127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" name="วงรี 74"/>
              <p:cNvSpPr/>
              <p:nvPr/>
            </p:nvSpPr>
            <p:spPr>
              <a:xfrm>
                <a:off x="10058400" y="3371850"/>
                <a:ext cx="76200" cy="76200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9" name="กลุ่ม 78"/>
          <p:cNvGrpSpPr/>
          <p:nvPr/>
        </p:nvGrpSpPr>
        <p:grpSpPr>
          <a:xfrm>
            <a:off x="2951932" y="4028271"/>
            <a:ext cx="7020743" cy="1253880"/>
            <a:chOff x="2951932" y="4028271"/>
            <a:chExt cx="7020743" cy="1253880"/>
          </a:xfrm>
        </p:grpSpPr>
        <p:sp>
          <p:nvSpPr>
            <p:cNvPr id="80" name="TextBox 79"/>
            <p:cNvSpPr txBox="1"/>
            <p:nvPr/>
          </p:nvSpPr>
          <p:spPr>
            <a:xfrm>
              <a:off x="5531089" y="4635820"/>
              <a:ext cx="20537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2000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ไรโบโซม</a:t>
              </a:r>
            </a:p>
            <a:p>
              <a:pPr algn="ctr"/>
              <a:r>
                <a:rPr lang="th-TH" sz="1600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สังเคราะห์โปรตีน</a:t>
              </a:r>
              <a:endParaRPr lang="en-US" sz="16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grpSp>
          <p:nvGrpSpPr>
            <p:cNvPr id="81" name="กลุ่ม 80"/>
            <p:cNvGrpSpPr/>
            <p:nvPr/>
          </p:nvGrpSpPr>
          <p:grpSpPr>
            <a:xfrm>
              <a:off x="2951932" y="4515564"/>
              <a:ext cx="2896418" cy="507037"/>
              <a:chOff x="2951932" y="4515564"/>
              <a:chExt cx="2896418" cy="507037"/>
            </a:xfrm>
          </p:grpSpPr>
          <p:cxnSp>
            <p:nvCxnSpPr>
              <p:cNvPr id="85" name="ตัวเชื่อมต่อตรง 84"/>
              <p:cNvCxnSpPr/>
              <p:nvPr/>
            </p:nvCxnSpPr>
            <p:spPr>
              <a:xfrm>
                <a:off x="3016973" y="4571080"/>
                <a:ext cx="2831377" cy="451521"/>
              </a:xfrm>
              <a:prstGeom prst="line">
                <a:avLst/>
              </a:prstGeom>
              <a:ln w="127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6" name="วงรี 85"/>
              <p:cNvSpPr/>
              <p:nvPr/>
            </p:nvSpPr>
            <p:spPr>
              <a:xfrm>
                <a:off x="2951932" y="4515564"/>
                <a:ext cx="76200" cy="76200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2" name="กลุ่ม 81"/>
            <p:cNvGrpSpPr/>
            <p:nvPr/>
          </p:nvGrpSpPr>
          <p:grpSpPr>
            <a:xfrm>
              <a:off x="7258051" y="4028271"/>
              <a:ext cx="2714624" cy="1077129"/>
              <a:chOff x="7258051" y="4028271"/>
              <a:chExt cx="2714624" cy="1077129"/>
            </a:xfrm>
          </p:grpSpPr>
          <p:cxnSp>
            <p:nvCxnSpPr>
              <p:cNvPr id="83" name="ตัวเชื่อมต่อตรง 82"/>
              <p:cNvCxnSpPr/>
              <p:nvPr/>
            </p:nvCxnSpPr>
            <p:spPr>
              <a:xfrm flipV="1">
                <a:off x="7258051" y="4066371"/>
                <a:ext cx="2676524" cy="1039029"/>
              </a:xfrm>
              <a:prstGeom prst="line">
                <a:avLst/>
              </a:prstGeom>
              <a:ln w="127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" name="วงรี 83"/>
              <p:cNvSpPr/>
              <p:nvPr/>
            </p:nvSpPr>
            <p:spPr>
              <a:xfrm>
                <a:off x="9896475" y="4028271"/>
                <a:ext cx="76200" cy="76200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87" name="กลุ่ม 86"/>
          <p:cNvGrpSpPr/>
          <p:nvPr/>
        </p:nvGrpSpPr>
        <p:grpSpPr>
          <a:xfrm>
            <a:off x="3038474" y="4328111"/>
            <a:ext cx="7121716" cy="1659486"/>
            <a:chOff x="3038474" y="4328111"/>
            <a:chExt cx="7121716" cy="1659486"/>
          </a:xfrm>
        </p:grpSpPr>
        <p:sp>
          <p:nvSpPr>
            <p:cNvPr id="88" name="TextBox 87"/>
            <p:cNvSpPr txBox="1"/>
            <p:nvPr/>
          </p:nvSpPr>
          <p:spPr>
            <a:xfrm>
              <a:off x="4587120" y="5341266"/>
              <a:ext cx="29860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2000" b="1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เยื่อหุ้มเซลล์</a:t>
              </a:r>
              <a:endParaRPr lang="en-GB" sz="20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  <a:p>
              <a:pPr algn="ctr"/>
              <a:r>
                <a:rPr lang="th-TH" sz="1600" b="1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ห่อหุ้มเซลล์ และควมคุมการผ่านเข้าออกของสาร</a:t>
              </a:r>
              <a:endParaRPr lang="en-US" sz="16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grpSp>
          <p:nvGrpSpPr>
            <p:cNvPr id="89" name="กลุ่ม 88"/>
            <p:cNvGrpSpPr/>
            <p:nvPr/>
          </p:nvGrpSpPr>
          <p:grpSpPr>
            <a:xfrm>
              <a:off x="3038474" y="4776430"/>
              <a:ext cx="2305050" cy="882023"/>
              <a:chOff x="3038474" y="4776430"/>
              <a:chExt cx="2305050" cy="882023"/>
            </a:xfrm>
          </p:grpSpPr>
          <p:cxnSp>
            <p:nvCxnSpPr>
              <p:cNvPr id="94" name="ตัวเชื่อมต่อตรง 93"/>
              <p:cNvCxnSpPr/>
              <p:nvPr/>
            </p:nvCxnSpPr>
            <p:spPr>
              <a:xfrm>
                <a:off x="3076574" y="4814530"/>
                <a:ext cx="873073" cy="843923"/>
              </a:xfrm>
              <a:prstGeom prst="line">
                <a:avLst/>
              </a:prstGeom>
              <a:ln w="12700">
                <a:solidFill>
                  <a:srgbClr val="FF66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ตัวเชื่อมต่อตรง 94"/>
              <p:cNvCxnSpPr/>
              <p:nvPr/>
            </p:nvCxnSpPr>
            <p:spPr>
              <a:xfrm>
                <a:off x="3949647" y="5658453"/>
                <a:ext cx="1393877" cy="0"/>
              </a:xfrm>
              <a:prstGeom prst="line">
                <a:avLst/>
              </a:prstGeom>
              <a:ln w="12700">
                <a:solidFill>
                  <a:srgbClr val="FF66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วงรี 95"/>
              <p:cNvSpPr/>
              <p:nvPr/>
            </p:nvSpPr>
            <p:spPr>
              <a:xfrm>
                <a:off x="3038474" y="4776430"/>
                <a:ext cx="76200" cy="76200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กลุ่ม 89"/>
            <p:cNvGrpSpPr/>
            <p:nvPr/>
          </p:nvGrpSpPr>
          <p:grpSpPr>
            <a:xfrm>
              <a:off x="6706036" y="4328111"/>
              <a:ext cx="3454154" cy="1323939"/>
              <a:chOff x="6706036" y="4328111"/>
              <a:chExt cx="3454154" cy="1323939"/>
            </a:xfrm>
          </p:grpSpPr>
          <p:cxnSp>
            <p:nvCxnSpPr>
              <p:cNvPr id="91" name="ตัวเชื่อมต่อตรง 90"/>
              <p:cNvCxnSpPr/>
              <p:nvPr/>
            </p:nvCxnSpPr>
            <p:spPr>
              <a:xfrm>
                <a:off x="6706036" y="5652048"/>
                <a:ext cx="1637864" cy="0"/>
              </a:xfrm>
              <a:prstGeom prst="line">
                <a:avLst/>
              </a:prstGeom>
              <a:ln w="12700">
                <a:solidFill>
                  <a:srgbClr val="FF66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ตัวเชื่อมต่อตรง 91"/>
              <p:cNvCxnSpPr>
                <a:endCxn id="93" idx="3"/>
              </p:cNvCxnSpPr>
              <p:nvPr/>
            </p:nvCxnSpPr>
            <p:spPr>
              <a:xfrm flipV="1">
                <a:off x="8343900" y="4393152"/>
                <a:ext cx="1751249" cy="1258898"/>
              </a:xfrm>
              <a:prstGeom prst="line">
                <a:avLst/>
              </a:prstGeom>
              <a:ln w="12700">
                <a:solidFill>
                  <a:srgbClr val="FF66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วงรี 92"/>
              <p:cNvSpPr/>
              <p:nvPr/>
            </p:nvSpPr>
            <p:spPr>
              <a:xfrm>
                <a:off x="10083990" y="4328111"/>
                <a:ext cx="76200" cy="76200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97" name="กลุ่ม 96"/>
          <p:cNvGrpSpPr/>
          <p:nvPr/>
        </p:nvGrpSpPr>
        <p:grpSpPr>
          <a:xfrm>
            <a:off x="5534024" y="4553664"/>
            <a:ext cx="4791076" cy="2645219"/>
            <a:chOff x="5534024" y="4553664"/>
            <a:chExt cx="4791076" cy="2645219"/>
          </a:xfrm>
        </p:grpSpPr>
        <p:sp>
          <p:nvSpPr>
            <p:cNvPr id="98" name="TextBox 97"/>
            <p:cNvSpPr txBox="1"/>
            <p:nvPr/>
          </p:nvSpPr>
          <p:spPr>
            <a:xfrm>
              <a:off x="5534024" y="6552552"/>
              <a:ext cx="22288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2000" b="1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ผนังเซลล์</a:t>
              </a:r>
            </a:p>
            <a:p>
              <a:pPr algn="ctr"/>
              <a:r>
                <a:rPr lang="th-TH" sz="1600" b="1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ห่อหุ้มเซลล์ และช่วยให้เซลล์คงรูป</a:t>
              </a:r>
              <a:endParaRPr lang="en-US" sz="16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grpSp>
          <p:nvGrpSpPr>
            <p:cNvPr id="99" name="กลุ่ม 98"/>
            <p:cNvGrpSpPr/>
            <p:nvPr/>
          </p:nvGrpSpPr>
          <p:grpSpPr>
            <a:xfrm>
              <a:off x="7600950" y="4553664"/>
              <a:ext cx="2724150" cy="2173368"/>
              <a:chOff x="7600950" y="4553664"/>
              <a:chExt cx="2724150" cy="2173368"/>
            </a:xfrm>
          </p:grpSpPr>
          <p:cxnSp>
            <p:nvCxnSpPr>
              <p:cNvPr id="100" name="ตัวเชื่อมต่อตรง 99"/>
              <p:cNvCxnSpPr/>
              <p:nvPr/>
            </p:nvCxnSpPr>
            <p:spPr>
              <a:xfrm flipH="1">
                <a:off x="8248650" y="4586589"/>
                <a:ext cx="2038350" cy="2130918"/>
              </a:xfrm>
              <a:prstGeom prst="line">
                <a:avLst/>
              </a:prstGeom>
              <a:ln w="12700">
                <a:solidFill>
                  <a:srgbClr val="FF66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ตัวเชื่อมต่อตรง 100"/>
              <p:cNvCxnSpPr/>
              <p:nvPr/>
            </p:nvCxnSpPr>
            <p:spPr>
              <a:xfrm flipH="1">
                <a:off x="7600950" y="6727032"/>
                <a:ext cx="647700" cy="0"/>
              </a:xfrm>
              <a:prstGeom prst="line">
                <a:avLst/>
              </a:prstGeom>
              <a:ln w="12700">
                <a:solidFill>
                  <a:srgbClr val="FF66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" name="วงรี 101"/>
              <p:cNvSpPr/>
              <p:nvPr/>
            </p:nvSpPr>
            <p:spPr>
              <a:xfrm>
                <a:off x="10248900" y="4553664"/>
                <a:ext cx="76200" cy="76200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03" name="กลุ่ม 102"/>
          <p:cNvGrpSpPr/>
          <p:nvPr/>
        </p:nvGrpSpPr>
        <p:grpSpPr>
          <a:xfrm>
            <a:off x="8439150" y="4382214"/>
            <a:ext cx="2486026" cy="2807144"/>
            <a:chOff x="8439150" y="4382214"/>
            <a:chExt cx="2486026" cy="2807144"/>
          </a:xfrm>
        </p:grpSpPr>
        <p:sp>
          <p:nvSpPr>
            <p:cNvPr id="104" name="TextBox 103"/>
            <p:cNvSpPr txBox="1"/>
            <p:nvPr/>
          </p:nvSpPr>
          <p:spPr>
            <a:xfrm>
              <a:off x="8439150" y="6543027"/>
              <a:ext cx="2409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2000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แวคิวโอล</a:t>
              </a:r>
            </a:p>
            <a:p>
              <a:pPr algn="ctr"/>
              <a:r>
                <a:rPr lang="th-TH" sz="1600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สะสมสารต่าง ๆ ภายในเซลล์</a:t>
              </a:r>
              <a:endParaRPr lang="en-US" sz="16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grpSp>
          <p:nvGrpSpPr>
            <p:cNvPr id="105" name="กลุ่ม 104"/>
            <p:cNvGrpSpPr/>
            <p:nvPr/>
          </p:nvGrpSpPr>
          <p:grpSpPr>
            <a:xfrm>
              <a:off x="9686925" y="4382214"/>
              <a:ext cx="1238251" cy="2135238"/>
              <a:chOff x="9686925" y="4382214"/>
              <a:chExt cx="1238251" cy="2135238"/>
            </a:xfrm>
          </p:grpSpPr>
          <p:cxnSp>
            <p:nvCxnSpPr>
              <p:cNvPr id="106" name="ตัวเชื่อมต่อตรง 105"/>
              <p:cNvCxnSpPr/>
              <p:nvPr/>
            </p:nvCxnSpPr>
            <p:spPr>
              <a:xfrm flipH="1">
                <a:off x="9686925" y="4412373"/>
                <a:ext cx="1200151" cy="2105079"/>
              </a:xfrm>
              <a:prstGeom prst="line">
                <a:avLst/>
              </a:prstGeom>
              <a:ln w="127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วงรี 106"/>
              <p:cNvSpPr/>
              <p:nvPr/>
            </p:nvSpPr>
            <p:spPr>
              <a:xfrm>
                <a:off x="10848976" y="4382214"/>
                <a:ext cx="76200" cy="76200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08" name="กลุ่ม 107"/>
          <p:cNvGrpSpPr/>
          <p:nvPr/>
        </p:nvGrpSpPr>
        <p:grpSpPr>
          <a:xfrm>
            <a:off x="11225212" y="3598128"/>
            <a:ext cx="1724025" cy="3385428"/>
            <a:chOff x="11225212" y="3598128"/>
            <a:chExt cx="1724025" cy="3385428"/>
          </a:xfrm>
        </p:grpSpPr>
        <p:sp>
          <p:nvSpPr>
            <p:cNvPr id="109" name="TextBox 108"/>
            <p:cNvSpPr txBox="1"/>
            <p:nvPr/>
          </p:nvSpPr>
          <p:spPr>
            <a:xfrm>
              <a:off x="11225212" y="6337225"/>
              <a:ext cx="17240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2000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คลอโรพลาสต์</a:t>
              </a:r>
            </a:p>
            <a:p>
              <a:pPr algn="ctr"/>
              <a:r>
                <a:rPr lang="th-TH" sz="1600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สร้างอาหารให้แก่เซลล์พืช</a:t>
              </a:r>
              <a:r>
                <a:rPr lang="en-GB" sz="1600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 </a:t>
              </a:r>
            </a:p>
          </p:txBody>
        </p:sp>
        <p:grpSp>
          <p:nvGrpSpPr>
            <p:cNvPr id="110" name="กลุ่ม 109"/>
            <p:cNvGrpSpPr/>
            <p:nvPr/>
          </p:nvGrpSpPr>
          <p:grpSpPr>
            <a:xfrm>
              <a:off x="12049125" y="3598128"/>
              <a:ext cx="76200" cy="2719269"/>
              <a:chOff x="12049125" y="3598128"/>
              <a:chExt cx="76200" cy="2719269"/>
            </a:xfrm>
          </p:grpSpPr>
          <p:cxnSp>
            <p:nvCxnSpPr>
              <p:cNvPr id="111" name="ตัวเชื่อมต่อตรง 110"/>
              <p:cNvCxnSpPr/>
              <p:nvPr/>
            </p:nvCxnSpPr>
            <p:spPr>
              <a:xfrm>
                <a:off x="12087225" y="3629149"/>
                <a:ext cx="0" cy="2688248"/>
              </a:xfrm>
              <a:prstGeom prst="line">
                <a:avLst/>
              </a:prstGeom>
              <a:ln w="127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2" name="วงรี 111"/>
              <p:cNvSpPr/>
              <p:nvPr/>
            </p:nvSpPr>
            <p:spPr>
              <a:xfrm>
                <a:off x="12049125" y="3598128"/>
                <a:ext cx="76200" cy="762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13" name="กลุ่ม 112"/>
          <p:cNvGrpSpPr/>
          <p:nvPr/>
        </p:nvGrpSpPr>
        <p:grpSpPr>
          <a:xfrm>
            <a:off x="3314699" y="3270835"/>
            <a:ext cx="8096251" cy="918977"/>
            <a:chOff x="3314699" y="3270835"/>
            <a:chExt cx="8096251" cy="918977"/>
          </a:xfrm>
        </p:grpSpPr>
        <p:sp>
          <p:nvSpPr>
            <p:cNvPr id="114" name="TextBox 113"/>
            <p:cNvSpPr txBox="1"/>
            <p:nvPr/>
          </p:nvSpPr>
          <p:spPr>
            <a:xfrm>
              <a:off x="5443522" y="3543481"/>
              <a:ext cx="26393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2000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เอนโดพลาสมิกเรติคูลัม</a:t>
              </a:r>
            </a:p>
            <a:p>
              <a:pPr algn="ctr"/>
              <a:r>
                <a:rPr lang="th-TH" sz="1600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ผลิตและลำเลียงสารภายในเซลล์</a:t>
              </a:r>
              <a:endParaRPr lang="en-GB" sz="16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grpSp>
          <p:nvGrpSpPr>
            <p:cNvPr id="115" name="กลุ่ม 114"/>
            <p:cNvGrpSpPr/>
            <p:nvPr/>
          </p:nvGrpSpPr>
          <p:grpSpPr>
            <a:xfrm>
              <a:off x="3314699" y="3674328"/>
              <a:ext cx="2222472" cy="193186"/>
              <a:chOff x="3314699" y="3674328"/>
              <a:chExt cx="2222472" cy="193186"/>
            </a:xfrm>
          </p:grpSpPr>
          <p:cxnSp>
            <p:nvCxnSpPr>
              <p:cNvPr id="120" name="ตัวเชื่อมต่อตรง 119"/>
              <p:cNvCxnSpPr/>
              <p:nvPr/>
            </p:nvCxnSpPr>
            <p:spPr>
              <a:xfrm>
                <a:off x="3803622" y="3867514"/>
                <a:ext cx="1733549" cy="0"/>
              </a:xfrm>
              <a:prstGeom prst="line">
                <a:avLst/>
              </a:prstGeom>
              <a:ln w="127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ตัวเชื่อมต่อตรง 120"/>
              <p:cNvCxnSpPr/>
              <p:nvPr/>
            </p:nvCxnSpPr>
            <p:spPr>
              <a:xfrm flipH="1" flipV="1">
                <a:off x="3352799" y="3710169"/>
                <a:ext cx="450823" cy="157345"/>
              </a:xfrm>
              <a:prstGeom prst="line">
                <a:avLst/>
              </a:prstGeom>
              <a:ln w="127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2" name="วงรี 121"/>
              <p:cNvSpPr/>
              <p:nvPr/>
            </p:nvSpPr>
            <p:spPr>
              <a:xfrm>
                <a:off x="3314699" y="3674328"/>
                <a:ext cx="76200" cy="76200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6" name="กลุ่ม 115"/>
            <p:cNvGrpSpPr/>
            <p:nvPr/>
          </p:nvGrpSpPr>
          <p:grpSpPr>
            <a:xfrm>
              <a:off x="8001000" y="3270835"/>
              <a:ext cx="3409950" cy="606204"/>
              <a:chOff x="8001000" y="3270835"/>
              <a:chExt cx="3409950" cy="606204"/>
            </a:xfrm>
          </p:grpSpPr>
          <p:cxnSp>
            <p:nvCxnSpPr>
              <p:cNvPr id="117" name="ตัวเชื่อมต่อตรง 116"/>
              <p:cNvCxnSpPr/>
              <p:nvPr/>
            </p:nvCxnSpPr>
            <p:spPr>
              <a:xfrm>
                <a:off x="11372850" y="3305174"/>
                <a:ext cx="0" cy="571865"/>
              </a:xfrm>
              <a:prstGeom prst="line">
                <a:avLst/>
              </a:prstGeom>
              <a:ln w="127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ตัวเชื่อมต่อตรง 117"/>
              <p:cNvCxnSpPr/>
              <p:nvPr/>
            </p:nvCxnSpPr>
            <p:spPr>
              <a:xfrm flipH="1">
                <a:off x="8001000" y="3877039"/>
                <a:ext cx="3371850" cy="0"/>
              </a:xfrm>
              <a:prstGeom prst="line">
                <a:avLst/>
              </a:prstGeom>
              <a:ln w="127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9" name="วงรี 118"/>
              <p:cNvSpPr/>
              <p:nvPr/>
            </p:nvSpPr>
            <p:spPr>
              <a:xfrm>
                <a:off x="11334750" y="3270835"/>
                <a:ext cx="76200" cy="76200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23" name="กลุ่ม 122"/>
          <p:cNvGrpSpPr/>
          <p:nvPr/>
        </p:nvGrpSpPr>
        <p:grpSpPr>
          <a:xfrm>
            <a:off x="1247775" y="1514474"/>
            <a:ext cx="9525000" cy="2274154"/>
            <a:chOff x="1247775" y="1514474"/>
            <a:chExt cx="9525000" cy="2274154"/>
          </a:xfrm>
        </p:grpSpPr>
        <p:sp>
          <p:nvSpPr>
            <p:cNvPr id="124" name="TextBox 123"/>
            <p:cNvSpPr txBox="1"/>
            <p:nvPr/>
          </p:nvSpPr>
          <p:spPr>
            <a:xfrm>
              <a:off x="4867274" y="1514474"/>
              <a:ext cx="33813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2000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กอลจิคอมเพล็กซ์</a:t>
              </a:r>
            </a:p>
            <a:p>
              <a:pPr algn="ctr"/>
              <a:r>
                <a:rPr lang="th-TH" sz="1600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เติมกลุ่มคาร์โบไฮเดรตให้กับโปรตีนและไขมัน</a:t>
              </a:r>
              <a:endParaRPr lang="en-US" sz="16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grpSp>
          <p:nvGrpSpPr>
            <p:cNvPr id="125" name="กลุ่ม 124"/>
            <p:cNvGrpSpPr/>
            <p:nvPr/>
          </p:nvGrpSpPr>
          <p:grpSpPr>
            <a:xfrm>
              <a:off x="1247775" y="1794390"/>
              <a:ext cx="3619499" cy="1994238"/>
              <a:chOff x="1247775" y="1794390"/>
              <a:chExt cx="3619499" cy="1994238"/>
            </a:xfrm>
          </p:grpSpPr>
          <p:cxnSp>
            <p:nvCxnSpPr>
              <p:cNvPr id="130" name="ตัวเชื่อมต่อตรง 129"/>
              <p:cNvCxnSpPr/>
              <p:nvPr/>
            </p:nvCxnSpPr>
            <p:spPr>
              <a:xfrm flipH="1" flipV="1">
                <a:off x="1285875" y="1794390"/>
                <a:ext cx="2" cy="1987100"/>
              </a:xfrm>
              <a:prstGeom prst="line">
                <a:avLst/>
              </a:prstGeom>
              <a:ln w="127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ตัวเชื่อมต่อตรง 130"/>
              <p:cNvCxnSpPr/>
              <p:nvPr/>
            </p:nvCxnSpPr>
            <p:spPr>
              <a:xfrm>
                <a:off x="1285874" y="1794390"/>
                <a:ext cx="3581400" cy="0"/>
              </a:xfrm>
              <a:prstGeom prst="line">
                <a:avLst/>
              </a:prstGeom>
              <a:ln w="127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2" name="วงรี 131"/>
              <p:cNvSpPr/>
              <p:nvPr/>
            </p:nvSpPr>
            <p:spPr>
              <a:xfrm>
                <a:off x="1247775" y="3712428"/>
                <a:ext cx="76200" cy="76200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กลุ่ม 125"/>
            <p:cNvGrpSpPr/>
            <p:nvPr/>
          </p:nvGrpSpPr>
          <p:grpSpPr>
            <a:xfrm>
              <a:off x="8282876" y="1765815"/>
              <a:ext cx="2489899" cy="1870413"/>
              <a:chOff x="8282876" y="1765815"/>
              <a:chExt cx="2489899" cy="1870413"/>
            </a:xfrm>
          </p:grpSpPr>
          <p:cxnSp>
            <p:nvCxnSpPr>
              <p:cNvPr id="127" name="ตัวเชื่อมต่อตรง 126"/>
              <p:cNvCxnSpPr/>
              <p:nvPr/>
            </p:nvCxnSpPr>
            <p:spPr>
              <a:xfrm flipV="1">
                <a:off x="10734675" y="1765815"/>
                <a:ext cx="0" cy="1863336"/>
              </a:xfrm>
              <a:prstGeom prst="line">
                <a:avLst/>
              </a:prstGeom>
              <a:ln w="127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ตัวเชื่อมต่อตรง 127"/>
              <p:cNvCxnSpPr/>
              <p:nvPr/>
            </p:nvCxnSpPr>
            <p:spPr>
              <a:xfrm>
                <a:off x="8282876" y="1765815"/>
                <a:ext cx="2451799" cy="0"/>
              </a:xfrm>
              <a:prstGeom prst="line">
                <a:avLst/>
              </a:prstGeom>
              <a:ln w="127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9" name="วงรี 128"/>
              <p:cNvSpPr/>
              <p:nvPr/>
            </p:nvSpPr>
            <p:spPr>
              <a:xfrm>
                <a:off x="10696575" y="3560028"/>
                <a:ext cx="76200" cy="76200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33" name="กลุ่ม 132"/>
          <p:cNvGrpSpPr/>
          <p:nvPr/>
        </p:nvGrpSpPr>
        <p:grpSpPr>
          <a:xfrm>
            <a:off x="3500649" y="2618918"/>
            <a:ext cx="2915411" cy="972188"/>
            <a:chOff x="3500649" y="2618918"/>
            <a:chExt cx="2915411" cy="972188"/>
          </a:xfrm>
        </p:grpSpPr>
        <p:sp>
          <p:nvSpPr>
            <p:cNvPr id="134" name="สี่เหลี่ยมผืนผ้า 133"/>
            <p:cNvSpPr/>
            <p:nvPr/>
          </p:nvSpPr>
          <p:spPr>
            <a:xfrm>
              <a:off x="3500649" y="2618918"/>
              <a:ext cx="291541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th-TH" sz="2000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ไลโซโซม</a:t>
              </a:r>
            </a:p>
            <a:p>
              <a:pPr algn="ctr"/>
              <a:r>
                <a:rPr lang="th-TH" sz="1600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ย่อยสลายสารอาหาร และทำลายสิ่งแปลกปลอม</a:t>
              </a:r>
              <a:endParaRPr lang="en-US" sz="16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grpSp>
          <p:nvGrpSpPr>
            <p:cNvPr id="135" name="กลุ่ม 134"/>
            <p:cNvGrpSpPr/>
            <p:nvPr/>
          </p:nvGrpSpPr>
          <p:grpSpPr>
            <a:xfrm>
              <a:off x="3803622" y="3309024"/>
              <a:ext cx="1162852" cy="282082"/>
              <a:chOff x="3803622" y="3309024"/>
              <a:chExt cx="1162852" cy="282082"/>
            </a:xfrm>
          </p:grpSpPr>
          <p:cxnSp>
            <p:nvCxnSpPr>
              <p:cNvPr id="136" name="ตัวเชื่อมต่อตรง 135"/>
              <p:cNvCxnSpPr>
                <a:endCxn id="137" idx="6"/>
              </p:cNvCxnSpPr>
              <p:nvPr/>
            </p:nvCxnSpPr>
            <p:spPr>
              <a:xfrm flipH="1">
                <a:off x="3879822" y="3553006"/>
                <a:ext cx="1086652" cy="0"/>
              </a:xfrm>
              <a:prstGeom prst="line">
                <a:avLst/>
              </a:prstGeom>
              <a:ln w="127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7" name="วงรี 136"/>
              <p:cNvSpPr/>
              <p:nvPr/>
            </p:nvSpPr>
            <p:spPr>
              <a:xfrm>
                <a:off x="3803622" y="3514906"/>
                <a:ext cx="76200" cy="76200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38" name="ตัวเชื่อมต่อตรง 137"/>
              <p:cNvCxnSpPr/>
              <p:nvPr/>
            </p:nvCxnSpPr>
            <p:spPr>
              <a:xfrm flipV="1">
                <a:off x="4966474" y="3309024"/>
                <a:ext cx="0" cy="243982"/>
              </a:xfrm>
              <a:prstGeom prst="line">
                <a:avLst/>
              </a:prstGeom>
              <a:ln w="127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9" name="สี่เหลี่ยมผืนผ้ามุมมน 138"/>
          <p:cNvSpPr/>
          <p:nvPr/>
        </p:nvSpPr>
        <p:spPr>
          <a:xfrm>
            <a:off x="371478" y="5552023"/>
            <a:ext cx="1185486" cy="4191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เซลล์สัตว์</a:t>
            </a:r>
            <a:endParaRPr lang="en-US" sz="2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40" name="สี่เหลี่ยมผืนผ้ามุมมน 139"/>
          <p:cNvSpPr/>
          <p:nvPr/>
        </p:nvSpPr>
        <p:spPr>
          <a:xfrm>
            <a:off x="11854239" y="2419529"/>
            <a:ext cx="1185486" cy="41910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เซลล์พืช</a:t>
            </a:r>
            <a:endParaRPr lang="en-US" sz="2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41" name="สี่เหลี่ยมผืนผ้า 140"/>
          <p:cNvSpPr/>
          <p:nvPr/>
        </p:nvSpPr>
        <p:spPr>
          <a:xfrm>
            <a:off x="0" y="1378467"/>
            <a:ext cx="13322300" cy="136007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มนมุมสี่เหลี่ยมผืนผ้าด้านเดียวกัน 60"/>
          <p:cNvSpPr/>
          <p:nvPr/>
        </p:nvSpPr>
        <p:spPr>
          <a:xfrm rot="16200000">
            <a:off x="6529576" y="-6019806"/>
            <a:ext cx="627129" cy="1295831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สี่เหลี่ยมผืนผ้า 62"/>
          <p:cNvSpPr/>
          <p:nvPr/>
        </p:nvSpPr>
        <p:spPr>
          <a:xfrm>
            <a:off x="654365" y="105410"/>
            <a:ext cx="49082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0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โครงสร้างพื้นฐานของเซลล์</a:t>
            </a:r>
            <a:endParaRPr lang="en-US" sz="4000" b="1" dirty="0">
              <a:solidFill>
                <a:srgbClr val="0070C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42" name="รูปห้าเหลี่ยม 141"/>
          <p:cNvSpPr/>
          <p:nvPr/>
        </p:nvSpPr>
        <p:spPr>
          <a:xfrm>
            <a:off x="4986950" y="303402"/>
            <a:ext cx="2618966" cy="461503"/>
          </a:xfrm>
          <a:prstGeom prst="homePlate">
            <a:avLst/>
          </a:prstGeom>
          <a:solidFill>
            <a:srgbClr val="92D050"/>
          </a:solidFill>
          <a:ln w="31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1. นิวเคลียส</a:t>
            </a:r>
            <a:endParaRPr lang="en-US" sz="2000" b="1" dirty="0">
              <a:solidFill>
                <a:schemeClr val="bg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43" name="เครื่องหมายบั้ง 142"/>
          <p:cNvSpPr/>
          <p:nvPr/>
        </p:nvSpPr>
        <p:spPr>
          <a:xfrm>
            <a:off x="7430344" y="303403"/>
            <a:ext cx="2618966" cy="457200"/>
          </a:xfrm>
          <a:prstGeom prst="chevron">
            <a:avLst/>
          </a:prstGeom>
          <a:solidFill>
            <a:srgbClr val="0070C0"/>
          </a:solidFill>
          <a:ln w="31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2. ไซโทพลาซึม</a:t>
            </a:r>
            <a:endParaRPr lang="en-US" sz="2000" b="1" dirty="0">
              <a:solidFill>
                <a:schemeClr val="bg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44" name="เครื่องหมายบั้ง 143"/>
          <p:cNvSpPr/>
          <p:nvPr/>
        </p:nvSpPr>
        <p:spPr>
          <a:xfrm>
            <a:off x="9887358" y="308824"/>
            <a:ext cx="2618966" cy="457200"/>
          </a:xfrm>
          <a:prstGeom prst="chevron">
            <a:avLst/>
          </a:prstGeom>
          <a:solidFill>
            <a:srgbClr val="FF6600"/>
          </a:solidFill>
          <a:ln w="31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3. ส่วนที่ห่อหุ้มเซลล์</a:t>
            </a:r>
            <a:endParaRPr lang="en-US" sz="2000" b="1" dirty="0">
              <a:solidFill>
                <a:schemeClr val="bg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45" name="สี่เหลี่ยมผืนผ้า 144"/>
          <p:cNvSpPr/>
          <p:nvPr/>
        </p:nvSpPr>
        <p:spPr>
          <a:xfrm>
            <a:off x="5343524" y="798812"/>
            <a:ext cx="21814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ลักษณะเป็นทรงกลมอยู่กลางเซลล์ </a:t>
            </a:r>
          </a:p>
          <a:p>
            <a:r>
              <a:rPr lang="th-TH" sz="1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ทำหน้าที่ควบคุมกิจกรรมต่าง</a:t>
            </a:r>
            <a:r>
              <a:rPr lang="th-TH" sz="5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 </a:t>
            </a:r>
            <a:r>
              <a:rPr lang="th-TH" sz="1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ๆ ของเซลล์ </a:t>
            </a:r>
            <a:endParaRPr lang="en-US" sz="1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46" name="สี่เหลี่ยมผืนผ้า 145"/>
          <p:cNvSpPr/>
          <p:nvPr/>
        </p:nvSpPr>
        <p:spPr>
          <a:xfrm>
            <a:off x="9984669" y="797524"/>
            <a:ext cx="25858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โครงสร้างที่ห่อหุ้มไซโทพลาซึม และแสดงขอบเขตของเซลล์</a:t>
            </a:r>
            <a:endParaRPr lang="en-US" sz="1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47" name="สี่เหลี่ยมผืนผ้า 146"/>
          <p:cNvSpPr/>
          <p:nvPr/>
        </p:nvSpPr>
        <p:spPr>
          <a:xfrm>
            <a:off x="7494851" y="798812"/>
            <a:ext cx="24899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ลักษณะเป็นของเหลว ประกอบด้วย</a:t>
            </a:r>
            <a:r>
              <a:rPr lang="th-TH" sz="1400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ออร์แกเนลล์</a:t>
            </a:r>
            <a:r>
              <a:rPr lang="th-TH" sz="1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ต่างๆ ที่มีหน้าที่แตกต่างกัน</a:t>
            </a:r>
            <a:endParaRPr lang="en-US" sz="1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48" name="รูปภาพ 14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5248" y="578285"/>
            <a:ext cx="742372" cy="74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60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650"/>
                            </p:stCondLst>
                            <p:childTnLst>
                              <p:par>
                                <p:cTn id="40" presetID="1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15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850"/>
                            </p:stCondLst>
                            <p:childTnLst>
                              <p:par>
                                <p:cTn id="4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4850"/>
                            </p:stCondLst>
                            <p:childTnLst>
                              <p:par>
                                <p:cTn id="5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5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685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8850"/>
                            </p:stCondLst>
                            <p:childTnLst>
                              <p:par>
                                <p:cTn id="6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3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850"/>
                            </p:stCondLst>
                            <p:childTnLst>
                              <p:par>
                                <p:cTn id="6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7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2850"/>
                            </p:stCondLst>
                            <p:childTnLst>
                              <p:par>
                                <p:cTn id="6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4850"/>
                            </p:stCondLst>
                            <p:childTnLst>
                              <p:par>
                                <p:cTn id="7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6850"/>
                            </p:stCondLst>
                            <p:childTnLst>
                              <p:par>
                                <p:cTn id="7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850"/>
                            </p:stCondLst>
                            <p:childTnLst>
                              <p:par>
                                <p:cTn id="81" presetID="1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135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4300"/>
                            </p:stCondLst>
                            <p:childTnLst>
                              <p:par>
                                <p:cTn id="9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2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6300"/>
                            </p:stCondLst>
                            <p:childTnLst>
                              <p:par>
                                <p:cTn id="9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 animBg="1"/>
      <p:bldP spid="140" grpId="0" animBg="1"/>
      <p:bldP spid="142" grpId="0" animBg="1"/>
      <p:bldP spid="143" grpId="0" animBg="1"/>
      <p:bldP spid="144" grpId="0" animBg="1"/>
      <p:bldP spid="145" grpId="0"/>
      <p:bldP spid="146" grpId="0"/>
      <p:bldP spid="14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มนมุมสี่เหลี่ยมผืนผ้าด้านเดียวกัน 18"/>
          <p:cNvSpPr/>
          <p:nvPr/>
        </p:nvSpPr>
        <p:spPr>
          <a:xfrm rot="5400000">
            <a:off x="4556893" y="-2424928"/>
            <a:ext cx="3773534" cy="12887328"/>
          </a:xfrm>
          <a:prstGeom prst="round2SameRect">
            <a:avLst>
              <a:gd name="adj1" fmla="val 8065"/>
              <a:gd name="adj2" fmla="val 0"/>
            </a:avLst>
          </a:prstGeom>
          <a:solidFill>
            <a:srgbClr val="FDE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367915" y="923925"/>
            <a:ext cx="419100" cy="419100"/>
          </a:xfrm>
          <a:prstGeom prst="roundRect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7723" y="942975"/>
            <a:ext cx="1266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เยื่อหุ้มเซลล์</a:t>
            </a:r>
            <a:endParaRPr lang="en-US" sz="2400" b="1" dirty="0">
              <a:solidFill>
                <a:srgbClr val="FF66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654366" y="1343025"/>
            <a:ext cx="123663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 เยื่อที่มีลักษณะบาง ประกอบด้วยสารประเภทฟอสโฟลิพิด (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phospholipid)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เรียงตัวกัน 2 ชั้น เรียกว่า </a:t>
            </a:r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ลิพิดไบเล</a:t>
            </a:r>
            <a:r>
              <a:rPr lang="th-TH" sz="2000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เยอร์</a:t>
            </a:r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lipid bilayer)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และมีโปรตีนจะแทรกในชั้นของฟอสโฟลิพิด </a:t>
            </a:r>
          </a:p>
          <a:p>
            <a:pPr algn="thaiDist"/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มีคุณสมบัติเป็น</a:t>
            </a:r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เยื่อเลือกผ่าน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semipermeable membrane)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ที่ยอมให้สารบางชนิดผ่านเข้า-ออกได้ จึงสามารถควบคุมแรงดันและปริมาณสารต่าง ๆ ภายในเซลล์</a:t>
            </a:r>
          </a:p>
        </p:txBody>
      </p:sp>
      <p:sp>
        <p:nvSpPr>
          <p:cNvPr id="149" name="สี่เหลี่ยมผืนผ้ามุมมน 148"/>
          <p:cNvSpPr/>
          <p:nvPr/>
        </p:nvSpPr>
        <p:spPr>
          <a:xfrm>
            <a:off x="304505" y="5999799"/>
            <a:ext cx="419100" cy="41910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</a:t>
            </a:r>
            <a:endParaRPr lang="en-US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784313" y="6018849"/>
            <a:ext cx="1266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ผนังเซลล์</a:t>
            </a:r>
            <a:endParaRPr lang="en-US" sz="2400" b="1" dirty="0">
              <a:solidFill>
                <a:srgbClr val="00B05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51" name="สี่เหลี่ยมผืนผ้า 150"/>
          <p:cNvSpPr/>
          <p:nvPr/>
        </p:nvSpPr>
        <p:spPr>
          <a:xfrm>
            <a:off x="847723" y="6418899"/>
            <a:ext cx="121729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 โครงสร้างที่อยู่ด้านนอกของเซลล์พืชทุกชนิด โดยห่อหุ้มเยื่อหุ้มเซลล์อีกชั้นหนึ่ง ทำหน้าที่เพิ่มความแข็งแรงให้แก่เซลล์พืช และทำให้เซลล์สามารถคงรูปร่างอยู่ได้ ผนังเซลล์ประกอบด้วยสารจำพวกคาร์โบไฮเดรตเป็นส่วนใหญ่ เช่น เซลลูโลส (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cellulose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)</a:t>
            </a:r>
            <a:endParaRPr lang="en-US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52" name="มนมุมสี่เหลี่ยมผืนผ้าด้านเดียวกัน 151"/>
          <p:cNvSpPr/>
          <p:nvPr/>
        </p:nvSpPr>
        <p:spPr>
          <a:xfrm rot="16200000">
            <a:off x="6529576" y="-6019806"/>
            <a:ext cx="627129" cy="1295831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สี่เหลี่ยมผืนผ้า 152"/>
          <p:cNvSpPr/>
          <p:nvPr/>
        </p:nvSpPr>
        <p:spPr>
          <a:xfrm>
            <a:off x="654366" y="105410"/>
            <a:ext cx="25746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0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ส่วนที่หุ้มเซลล์</a:t>
            </a:r>
            <a:endParaRPr lang="en-US" sz="4000" b="1" dirty="0">
              <a:solidFill>
                <a:srgbClr val="0070C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0" name="รูปภาพ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2656" y="4403221"/>
            <a:ext cx="1342362" cy="1259658"/>
          </a:xfrm>
          <a:prstGeom prst="rect">
            <a:avLst/>
          </a:prstGeom>
        </p:spPr>
      </p:pic>
      <p:grpSp>
        <p:nvGrpSpPr>
          <p:cNvPr id="2" name="กลุ่ม 1"/>
          <p:cNvGrpSpPr/>
          <p:nvPr/>
        </p:nvGrpSpPr>
        <p:grpSpPr>
          <a:xfrm>
            <a:off x="5024986" y="2857481"/>
            <a:ext cx="3617033" cy="2520208"/>
            <a:chOff x="5024986" y="2857481"/>
            <a:chExt cx="3617033" cy="2520208"/>
          </a:xfrm>
        </p:grpSpPr>
        <p:sp>
          <p:nvSpPr>
            <p:cNvPr id="20" name="สามเหลี่ยมหน้าจั่ว 19"/>
            <p:cNvSpPr/>
            <p:nvPr/>
          </p:nvSpPr>
          <p:spPr>
            <a:xfrm rot="12455584">
              <a:off x="5024986" y="4366989"/>
              <a:ext cx="1939792" cy="1010700"/>
            </a:xfrm>
            <a:prstGeom prst="triangle">
              <a:avLst>
                <a:gd name="adj" fmla="val 100000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รูปภาพ 8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31050" y="2857481"/>
              <a:ext cx="3410969" cy="2260114"/>
            </a:xfrm>
            <a:prstGeom prst="rect">
              <a:avLst/>
            </a:prstGeom>
          </p:spPr>
        </p:pic>
      </p:grpSp>
      <p:grpSp>
        <p:nvGrpSpPr>
          <p:cNvPr id="8" name="กลุ่ม 7"/>
          <p:cNvGrpSpPr/>
          <p:nvPr/>
        </p:nvGrpSpPr>
        <p:grpSpPr>
          <a:xfrm>
            <a:off x="2941878" y="2308931"/>
            <a:ext cx="2833690" cy="1801664"/>
            <a:chOff x="2941878" y="2308931"/>
            <a:chExt cx="2833690" cy="1801664"/>
          </a:xfrm>
        </p:grpSpPr>
        <p:sp>
          <p:nvSpPr>
            <p:cNvPr id="13" name="สี่เหลี่ยมผืนผ้า 12"/>
            <p:cNvSpPr/>
            <p:nvPr/>
          </p:nvSpPr>
          <p:spPr>
            <a:xfrm>
              <a:off x="2941878" y="2308931"/>
              <a:ext cx="220504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h-TH" sz="1600" b="1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คอเลสเตอรอล (</a:t>
              </a:r>
              <a:r>
                <a:rPr lang="en-US" sz="1600" b="1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cholestesterol)</a:t>
              </a:r>
            </a:p>
            <a:p>
              <a:r>
                <a:rPr lang="th-TH" sz="1600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อนุพันธ์ของลิพิดที่มีสมบัติคล้ายลิพิด</a:t>
              </a:r>
            </a:p>
            <a:p>
              <a:r>
                <a:rPr lang="th-TH" sz="1600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แต่มีโครงสร้างแตกต่างจากลิพิดทั่วไป</a:t>
              </a:r>
              <a:endParaRPr lang="en-US" sz="1600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grpSp>
          <p:nvGrpSpPr>
            <p:cNvPr id="49" name="กลุ่ม 48"/>
            <p:cNvGrpSpPr/>
            <p:nvPr/>
          </p:nvGrpSpPr>
          <p:grpSpPr>
            <a:xfrm>
              <a:off x="4044398" y="3139928"/>
              <a:ext cx="1731170" cy="970667"/>
              <a:chOff x="2297905" y="3111353"/>
              <a:chExt cx="1731170" cy="970667"/>
            </a:xfrm>
          </p:grpSpPr>
          <p:cxnSp>
            <p:nvCxnSpPr>
              <p:cNvPr id="22" name="ตัวเชื่อมต่อตรง 21"/>
              <p:cNvCxnSpPr/>
              <p:nvPr/>
            </p:nvCxnSpPr>
            <p:spPr>
              <a:xfrm>
                <a:off x="2297905" y="3111353"/>
                <a:ext cx="0" cy="193822"/>
              </a:xfrm>
              <a:prstGeom prst="line">
                <a:avLst/>
              </a:prstGeom>
              <a:ln w="127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ตัวเชื่อมต่อตรง 23"/>
              <p:cNvCxnSpPr/>
              <p:nvPr/>
            </p:nvCxnSpPr>
            <p:spPr>
              <a:xfrm>
                <a:off x="2297905" y="3305175"/>
                <a:ext cx="1731170" cy="0"/>
              </a:xfrm>
              <a:prstGeom prst="line">
                <a:avLst/>
              </a:prstGeom>
              <a:ln w="127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ตัวเชื่อมต่อตรง 25"/>
              <p:cNvCxnSpPr/>
              <p:nvPr/>
            </p:nvCxnSpPr>
            <p:spPr>
              <a:xfrm>
                <a:off x="4029075" y="3305175"/>
                <a:ext cx="0" cy="776845"/>
              </a:xfrm>
              <a:prstGeom prst="line">
                <a:avLst/>
              </a:prstGeom>
              <a:ln w="127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" name="กลุ่ม 6"/>
          <p:cNvGrpSpPr/>
          <p:nvPr/>
        </p:nvGrpSpPr>
        <p:grpSpPr>
          <a:xfrm>
            <a:off x="1993469" y="3695150"/>
            <a:ext cx="2629574" cy="1055037"/>
            <a:chOff x="1993469" y="3695150"/>
            <a:chExt cx="2629574" cy="1055037"/>
          </a:xfrm>
        </p:grpSpPr>
        <p:sp>
          <p:nvSpPr>
            <p:cNvPr id="12" name="สี่เหลี่ยมผืนผ้า 11"/>
            <p:cNvSpPr/>
            <p:nvPr/>
          </p:nvSpPr>
          <p:spPr>
            <a:xfrm>
              <a:off x="1993469" y="3695150"/>
              <a:ext cx="169469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th-TH" sz="1600" b="1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เยื่อหุ้มเซลล์</a:t>
              </a:r>
            </a:p>
            <a:p>
              <a:pPr algn="r"/>
              <a:r>
                <a:rPr lang="th-TH" sz="1600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พบทั้งเซลล์พืชและเซลล์สัตว์</a:t>
              </a:r>
              <a:endParaRPr lang="en-US" sz="1600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grpSp>
          <p:nvGrpSpPr>
            <p:cNvPr id="50" name="กลุ่ม 49"/>
            <p:cNvGrpSpPr/>
            <p:nvPr/>
          </p:nvGrpSpPr>
          <p:grpSpPr>
            <a:xfrm>
              <a:off x="3688164" y="3987541"/>
              <a:ext cx="934879" cy="762646"/>
              <a:chOff x="1941671" y="3958966"/>
              <a:chExt cx="934879" cy="762646"/>
            </a:xfrm>
          </p:grpSpPr>
          <p:cxnSp>
            <p:nvCxnSpPr>
              <p:cNvPr id="28" name="ตัวเชื่อมต่อตรง 27"/>
              <p:cNvCxnSpPr/>
              <p:nvPr/>
            </p:nvCxnSpPr>
            <p:spPr>
              <a:xfrm>
                <a:off x="1941671" y="3965697"/>
                <a:ext cx="934879" cy="3"/>
              </a:xfrm>
              <a:prstGeom prst="line">
                <a:avLst/>
              </a:prstGeom>
              <a:ln w="127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ตัวเชื่อมต่อตรง 30"/>
              <p:cNvCxnSpPr/>
              <p:nvPr/>
            </p:nvCxnSpPr>
            <p:spPr>
              <a:xfrm flipV="1">
                <a:off x="2876550" y="3958966"/>
                <a:ext cx="0" cy="762646"/>
              </a:xfrm>
              <a:prstGeom prst="line">
                <a:avLst/>
              </a:prstGeom>
              <a:ln w="127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" name="กลุ่ม 5"/>
          <p:cNvGrpSpPr/>
          <p:nvPr/>
        </p:nvGrpSpPr>
        <p:grpSpPr>
          <a:xfrm>
            <a:off x="2222910" y="4750187"/>
            <a:ext cx="1670041" cy="584775"/>
            <a:chOff x="2222910" y="4750187"/>
            <a:chExt cx="1670041" cy="584775"/>
          </a:xfrm>
        </p:grpSpPr>
        <p:sp>
          <p:nvSpPr>
            <p:cNvPr id="11" name="สี่เหลี่ยมผืนผ้า 10"/>
            <p:cNvSpPr/>
            <p:nvPr/>
          </p:nvSpPr>
          <p:spPr>
            <a:xfrm>
              <a:off x="2222910" y="4750187"/>
              <a:ext cx="123581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th-TH" sz="1600" b="1" dirty="0">
                  <a:solidFill>
                    <a:srgbClr val="00B05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ผนังเซลล์</a:t>
              </a:r>
            </a:p>
            <a:p>
              <a:pPr algn="r"/>
              <a:r>
                <a:rPr lang="th-TH" sz="1600" b="1" dirty="0">
                  <a:solidFill>
                    <a:srgbClr val="00B05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พบเฉพาะเซลล์พืช</a:t>
              </a:r>
            </a:p>
          </p:txBody>
        </p:sp>
        <p:cxnSp>
          <p:nvCxnSpPr>
            <p:cNvPr id="33" name="ตัวเชื่อมต่อตรง 32"/>
            <p:cNvCxnSpPr/>
            <p:nvPr/>
          </p:nvCxnSpPr>
          <p:spPr>
            <a:xfrm flipH="1">
              <a:off x="3483377" y="4996408"/>
              <a:ext cx="409574" cy="0"/>
            </a:xfrm>
            <a:prstGeom prst="line">
              <a:avLst/>
            </a:prstGeom>
            <a:ln w="12700">
              <a:solidFill>
                <a:srgbClr val="0070C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กลุ่ม 15"/>
          <p:cNvGrpSpPr/>
          <p:nvPr/>
        </p:nvGrpSpPr>
        <p:grpSpPr>
          <a:xfrm>
            <a:off x="5461243" y="2286299"/>
            <a:ext cx="1924050" cy="1247476"/>
            <a:chOff x="5461243" y="2286299"/>
            <a:chExt cx="1924050" cy="1247476"/>
          </a:xfrm>
        </p:grpSpPr>
        <p:sp>
          <p:nvSpPr>
            <p:cNvPr id="14" name="สี่เหลี่ยมผืนผ้า 13"/>
            <p:cNvSpPr/>
            <p:nvPr/>
          </p:nvSpPr>
          <p:spPr>
            <a:xfrm>
              <a:off x="5461243" y="2286299"/>
              <a:ext cx="192405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h-TH" sz="1600" b="1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ไกลโคโปรตีน (</a:t>
              </a:r>
              <a:r>
                <a:rPr lang="en-US" sz="1600" b="1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glycoprotein)</a:t>
              </a:r>
            </a:p>
            <a:p>
              <a:r>
                <a:rPr lang="th-TH" sz="1600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โปรตีนที่จับกับคาร์โบไฮเดรต </a:t>
              </a:r>
              <a:endParaRPr lang="en-US" sz="1600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cxnSp>
          <p:nvCxnSpPr>
            <p:cNvPr id="36" name="ตัวเชื่อมต่อตรง 35"/>
            <p:cNvCxnSpPr>
              <a:endCxn id="14" idx="2"/>
            </p:cNvCxnSpPr>
            <p:nvPr/>
          </p:nvCxnSpPr>
          <p:spPr>
            <a:xfrm flipV="1">
              <a:off x="6423268" y="2871074"/>
              <a:ext cx="0" cy="662701"/>
            </a:xfrm>
            <a:prstGeom prst="line">
              <a:avLst/>
            </a:prstGeom>
            <a:ln w="12700">
              <a:solidFill>
                <a:srgbClr val="0070C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กลุ่ม 20"/>
          <p:cNvGrpSpPr/>
          <p:nvPr/>
        </p:nvGrpSpPr>
        <p:grpSpPr>
          <a:xfrm>
            <a:off x="7585713" y="2274296"/>
            <a:ext cx="1643859" cy="1059454"/>
            <a:chOff x="7585713" y="2274296"/>
            <a:chExt cx="1643859" cy="1059454"/>
          </a:xfrm>
        </p:grpSpPr>
        <p:sp>
          <p:nvSpPr>
            <p:cNvPr id="17" name="สี่เหลี่ยมผืนผ้า 16"/>
            <p:cNvSpPr/>
            <p:nvPr/>
          </p:nvSpPr>
          <p:spPr>
            <a:xfrm>
              <a:off x="7585713" y="2274296"/>
              <a:ext cx="1643859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h-TH" sz="1600" b="1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ไกลโคลิพิด (</a:t>
              </a:r>
              <a:r>
                <a:rPr lang="en-US" sz="1600" b="1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glycolipid)</a:t>
              </a:r>
            </a:p>
            <a:p>
              <a:r>
                <a:rPr lang="th-TH" sz="1600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ลิพิดที่จับกับคาร์โบไฮเดรต</a:t>
              </a:r>
            </a:p>
          </p:txBody>
        </p:sp>
        <p:cxnSp>
          <p:nvCxnSpPr>
            <p:cNvPr id="38" name="ตัวเชื่อมต่อตรง 37"/>
            <p:cNvCxnSpPr/>
            <p:nvPr/>
          </p:nvCxnSpPr>
          <p:spPr>
            <a:xfrm flipV="1">
              <a:off x="7975843" y="2724429"/>
              <a:ext cx="0" cy="609321"/>
            </a:xfrm>
            <a:prstGeom prst="line">
              <a:avLst/>
            </a:prstGeom>
            <a:ln w="12700">
              <a:solidFill>
                <a:srgbClr val="0070C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กลุ่ม 22"/>
          <p:cNvGrpSpPr/>
          <p:nvPr/>
        </p:nvGrpSpPr>
        <p:grpSpPr>
          <a:xfrm>
            <a:off x="6423268" y="4368864"/>
            <a:ext cx="2219325" cy="1303540"/>
            <a:chOff x="6423268" y="4368864"/>
            <a:chExt cx="2219325" cy="1303540"/>
          </a:xfrm>
        </p:grpSpPr>
        <p:sp>
          <p:nvSpPr>
            <p:cNvPr id="15" name="สี่เหลี่ยมผืนผ้า 14"/>
            <p:cNvSpPr/>
            <p:nvPr/>
          </p:nvSpPr>
          <p:spPr>
            <a:xfrm>
              <a:off x="6423268" y="5087629"/>
              <a:ext cx="2219325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th-TH" sz="1600" b="1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โปรตีน (</a:t>
              </a:r>
              <a:r>
                <a:rPr lang="en-US" sz="1600" b="1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protein)</a:t>
              </a:r>
              <a:endParaRPr lang="th-TH" sz="16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  <a:p>
              <a:pPr algn="ctr"/>
              <a:r>
                <a:rPr lang="th-TH" sz="1600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แทรกกระจายอยู่ทั่วไปในเยื่อหุ้มเซลล์</a:t>
              </a:r>
              <a:endParaRPr lang="en-US" sz="1600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cxnSp>
          <p:nvCxnSpPr>
            <p:cNvPr id="40" name="ตัวเชื่อมต่อตรง 39"/>
            <p:cNvCxnSpPr>
              <a:endCxn id="15" idx="0"/>
            </p:cNvCxnSpPr>
            <p:nvPr/>
          </p:nvCxnSpPr>
          <p:spPr>
            <a:xfrm>
              <a:off x="7532930" y="4368864"/>
              <a:ext cx="1" cy="718765"/>
            </a:xfrm>
            <a:prstGeom prst="line">
              <a:avLst/>
            </a:prstGeom>
            <a:ln w="12700">
              <a:solidFill>
                <a:srgbClr val="0070C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กลุ่ม 24"/>
          <p:cNvGrpSpPr/>
          <p:nvPr/>
        </p:nvGrpSpPr>
        <p:grpSpPr>
          <a:xfrm>
            <a:off x="8541991" y="3296396"/>
            <a:ext cx="3907187" cy="830997"/>
            <a:chOff x="8541991" y="3296396"/>
            <a:chExt cx="3907187" cy="830997"/>
          </a:xfrm>
        </p:grpSpPr>
        <p:sp>
          <p:nvSpPr>
            <p:cNvPr id="18" name="สี่เหลี่ยมผืนผ้า 17"/>
            <p:cNvSpPr/>
            <p:nvPr/>
          </p:nvSpPr>
          <p:spPr>
            <a:xfrm>
              <a:off x="9147418" y="3296396"/>
              <a:ext cx="330176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thaiDist"/>
              <a:r>
                <a:rPr lang="th-TH" sz="1600" b="1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ฟอสโฟ</a:t>
              </a:r>
              <a:r>
                <a:rPr lang="th-TH" sz="1600" b="1" dirty="0" err="1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ลิพิ</a:t>
              </a:r>
              <a:r>
                <a:rPr lang="th-TH" sz="1600" b="1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 (</a:t>
              </a:r>
              <a:r>
                <a:rPr lang="en-US" sz="1600" b="1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phospholipid)</a:t>
              </a:r>
            </a:p>
            <a:p>
              <a:pPr algn="thaiDist"/>
              <a:r>
                <a:rPr lang="th-TH" sz="1600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เรียงตัว 2 ชั้น หันด้านที่มีขั้ว มีสมบัติชอบน้ำออกด้านนอก และหันด้านที่ไม่มีขั้ว ซึ่งมีสมบัติไม่ชอบน้ำเข้าด้านใน </a:t>
              </a:r>
            </a:p>
          </p:txBody>
        </p:sp>
        <p:grpSp>
          <p:nvGrpSpPr>
            <p:cNvPr id="51" name="กลุ่ม 50"/>
            <p:cNvGrpSpPr/>
            <p:nvPr/>
          </p:nvGrpSpPr>
          <p:grpSpPr>
            <a:xfrm>
              <a:off x="8541991" y="3495675"/>
              <a:ext cx="605427" cy="381000"/>
              <a:chOff x="6795498" y="3467100"/>
              <a:chExt cx="605427" cy="381000"/>
            </a:xfrm>
          </p:grpSpPr>
          <p:cxnSp>
            <p:nvCxnSpPr>
              <p:cNvPr id="42" name="ตัวเชื่อมต่อตรง 41"/>
              <p:cNvCxnSpPr/>
              <p:nvPr/>
            </p:nvCxnSpPr>
            <p:spPr>
              <a:xfrm>
                <a:off x="6795498" y="3467100"/>
                <a:ext cx="233952" cy="0"/>
              </a:xfrm>
              <a:prstGeom prst="line">
                <a:avLst/>
              </a:prstGeom>
              <a:ln w="127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ตัวเชื่อมต่อตรง 43"/>
              <p:cNvCxnSpPr/>
              <p:nvPr/>
            </p:nvCxnSpPr>
            <p:spPr>
              <a:xfrm>
                <a:off x="6795498" y="3848100"/>
                <a:ext cx="233952" cy="0"/>
              </a:xfrm>
              <a:prstGeom prst="line">
                <a:avLst/>
              </a:prstGeom>
              <a:ln w="127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ตัวเชื่อมต่อตรง 45"/>
              <p:cNvCxnSpPr/>
              <p:nvPr/>
            </p:nvCxnSpPr>
            <p:spPr>
              <a:xfrm>
                <a:off x="7029450" y="3467100"/>
                <a:ext cx="0" cy="381000"/>
              </a:xfrm>
              <a:prstGeom prst="line">
                <a:avLst/>
              </a:prstGeom>
              <a:ln w="127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ตัวเชื่อมต่อตรง 47"/>
              <p:cNvCxnSpPr/>
              <p:nvPr/>
            </p:nvCxnSpPr>
            <p:spPr>
              <a:xfrm>
                <a:off x="7029450" y="3657600"/>
                <a:ext cx="371475" cy="0"/>
              </a:xfrm>
              <a:prstGeom prst="line">
                <a:avLst/>
              </a:prstGeom>
              <a:ln w="127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185861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65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65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76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7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" grpId="0" animBg="1"/>
      <p:bldP spid="4" grpId="0"/>
      <p:bldP spid="5" grpId="0"/>
      <p:bldP spid="149" grpId="0" animBg="1"/>
      <p:bldP spid="150" grpId="0"/>
      <p:bldP spid="1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สี่เหลี่ยมผืนผ้า 28"/>
          <p:cNvSpPr/>
          <p:nvPr/>
        </p:nvSpPr>
        <p:spPr>
          <a:xfrm>
            <a:off x="0" y="4676775"/>
            <a:ext cx="13186611" cy="2486025"/>
          </a:xfrm>
          <a:prstGeom prst="rect">
            <a:avLst/>
          </a:prstGeom>
          <a:solidFill>
            <a:srgbClr val="ECF6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0" y="1790700"/>
            <a:ext cx="13186611" cy="2771030"/>
          </a:xfrm>
          <a:prstGeom prst="rect">
            <a:avLst/>
          </a:prstGeom>
          <a:solidFill>
            <a:srgbClr val="ECF6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มนมุมสี่เหลี่ยมผืนผ้าด้านเดียวกัน 60"/>
          <p:cNvSpPr/>
          <p:nvPr/>
        </p:nvSpPr>
        <p:spPr>
          <a:xfrm rot="16200000">
            <a:off x="6529576" y="-6019806"/>
            <a:ext cx="627129" cy="1295831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สี่เหลี่ยมผืนผ้า 62"/>
          <p:cNvSpPr/>
          <p:nvPr/>
        </p:nvSpPr>
        <p:spPr>
          <a:xfrm>
            <a:off x="654366" y="105410"/>
            <a:ext cx="25746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0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ไซโทพลาซึม</a:t>
            </a:r>
            <a:endParaRPr lang="en-US" sz="4000" b="1" dirty="0">
              <a:solidFill>
                <a:srgbClr val="0070C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805490" y="994271"/>
            <a:ext cx="121689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  </a:t>
            </a:r>
            <a:r>
              <a:rPr lang="th-TH" sz="2000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ส่วนประกอบทั้งหมดที่อยู่ภายในเซลล์ ยกเว้นนิวเคลียส มีลักษณะเป็นของเหลว ภายในมีโครงสร้างที่เรียกว่า </a:t>
            </a:r>
            <a:r>
              <a:rPr lang="th-TH" sz="20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ออร์แกเนลล์ </a:t>
            </a:r>
            <a:r>
              <a:rPr lang="th-TH" sz="2000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sz="2000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organelle)</a:t>
            </a:r>
            <a:r>
              <a:rPr lang="th-TH" sz="2000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กระจายอยู่ ซึ่งมีหน้าที่แตกต่างกัน ดังนี้ </a:t>
            </a:r>
            <a:endParaRPr lang="en-US" sz="2000" dirty="0">
              <a:solidFill>
                <a:srgbClr val="0070C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7" name="สี่เหลี่ยมผืนผ้ามุมมน 2"/>
          <p:cNvSpPr/>
          <p:nvPr/>
        </p:nvSpPr>
        <p:spPr>
          <a:xfrm>
            <a:off x="805490" y="1935382"/>
            <a:ext cx="419100" cy="41910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1</a:t>
            </a:r>
          </a:p>
        </p:txBody>
      </p:sp>
      <p:sp>
        <p:nvSpPr>
          <p:cNvPr id="18" name="สี่เหลี่ยมผืนผ้า 4"/>
          <p:cNvSpPr/>
          <p:nvPr/>
        </p:nvSpPr>
        <p:spPr>
          <a:xfrm>
            <a:off x="1286500" y="1914099"/>
            <a:ext cx="48208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dirty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ร่างแหเอนโดพลาซึม (</a:t>
            </a:r>
            <a:r>
              <a:rPr lang="en-US" sz="2400" b="1" dirty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endoplasmic reticulum</a:t>
            </a:r>
            <a:r>
              <a:rPr lang="th-TH" sz="2400" b="1" dirty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400" b="1" dirty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</a:t>
            </a:r>
            <a:r>
              <a:rPr lang="th-TH" sz="2400" b="1" dirty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400" b="1" dirty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ER) </a:t>
            </a:r>
          </a:p>
        </p:txBody>
      </p:sp>
      <p:sp>
        <p:nvSpPr>
          <p:cNvPr id="23" name="สี่เหลี่ยมผืนผ้ามุมมน 2"/>
          <p:cNvSpPr/>
          <p:nvPr/>
        </p:nvSpPr>
        <p:spPr>
          <a:xfrm>
            <a:off x="805490" y="4824948"/>
            <a:ext cx="419100" cy="41910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</a:t>
            </a:r>
          </a:p>
        </p:txBody>
      </p:sp>
      <p:sp>
        <p:nvSpPr>
          <p:cNvPr id="25" name="สี่เหลี่ยมผืนผ้า 4"/>
          <p:cNvSpPr/>
          <p:nvPr/>
        </p:nvSpPr>
        <p:spPr>
          <a:xfrm>
            <a:off x="1286500" y="4803665"/>
            <a:ext cx="33426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dirty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กอจจิคอมเพล็กซ์ (</a:t>
            </a:r>
            <a:r>
              <a:rPr lang="en-US" sz="2400" b="1" dirty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Golgi complex)</a:t>
            </a:r>
            <a:endParaRPr lang="en-US" sz="2400" dirty="0">
              <a:solidFill>
                <a:srgbClr val="00B05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86500" y="5752355"/>
            <a:ext cx="79253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     มีลักษณะเป็นถุงกลมแบนที่บริเวณขอบโป่งพองออกเป็นถุง เรียกว่า </a:t>
            </a:r>
            <a:r>
              <a:rPr lang="th-TH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เวสิเคิล</a:t>
            </a: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(</a:t>
            </a:r>
            <a:r>
              <a:rPr lang="en-US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vesicle</a:t>
            </a: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) ทำหน้าเติมกลุ่มคาร์โบไฮเดรตให้กับโปรตีนกลายเป็นไกลโคโปรตีน (</a:t>
            </a:r>
            <a:r>
              <a:rPr lang="en-US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glycoprotein</a:t>
            </a: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) และเติมกลุ่มคาร์โบไฮเดรตให้กับลิพิดกลายเป็นไกลโคลิพิด (</a:t>
            </a:r>
            <a:r>
              <a:rPr lang="en-US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glycolipid</a:t>
            </a: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)</a:t>
            </a:r>
            <a:endParaRPr lang="en-US" sz="1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7765" y="2497733"/>
            <a:ext cx="2392548" cy="1816347"/>
          </a:xfrm>
          <a:prstGeom prst="rect">
            <a:avLst/>
          </a:prstGeom>
        </p:spPr>
      </p:pic>
      <p:sp>
        <p:nvSpPr>
          <p:cNvPr id="4" name="สี่เหลี่ยมผืนผ้า 3"/>
          <p:cNvSpPr/>
          <p:nvPr/>
        </p:nvSpPr>
        <p:spPr>
          <a:xfrm>
            <a:off x="438151" y="3038360"/>
            <a:ext cx="3757418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th-TH" sz="1800" b="1" dirty="0">
                <a:latin typeface="TH Sarabun New" panose="020B0500040200020003" pitchFamily="34" charset="-34"/>
                <a:ea typeface="Calibri"/>
                <a:cs typeface="TH Sarabun New" panose="020B0500040200020003" pitchFamily="34" charset="-34"/>
              </a:rPr>
              <a:t>ร่างแหเอนโดพลาซึมแบบขรุขระ  </a:t>
            </a: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en-US" sz="1800" dirty="0">
                <a:latin typeface="TH Sarabun New" panose="020B0500040200020003" pitchFamily="34" charset="-34"/>
                <a:ea typeface="Calibri"/>
                <a:cs typeface="TH Sarabun New" panose="020B0500040200020003" pitchFamily="34" charset="-34"/>
              </a:rPr>
              <a:t>(rough endoplasmic reticulum : RER)</a:t>
            </a:r>
            <a:endParaRPr lang="en-US" sz="1400" dirty="0">
              <a:latin typeface="TH Sarabun New" panose="020B0500040200020003" pitchFamily="34" charset="-34"/>
              <a:ea typeface="Calibri"/>
              <a:cs typeface="TH Sarabun New" panose="020B0500040200020003" pitchFamily="34" charset="-34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th-TH" sz="1800" dirty="0">
                <a:latin typeface="TH Sarabun New" panose="020B0500040200020003" pitchFamily="34" charset="-34"/>
                <a:ea typeface="Calibri"/>
                <a:cs typeface="TH Sarabun New" panose="020B0500040200020003" pitchFamily="34" charset="-34"/>
              </a:rPr>
              <a:t>ชนิดที่มีไรโบโซมเกาะอยู่ ทำหน้าที่สังเคราะห์โปรตีน</a:t>
            </a:r>
            <a:endParaRPr lang="en-US" sz="1400" dirty="0">
              <a:latin typeface="TH Sarabun New" panose="020B0500040200020003" pitchFamily="34" charset="-34"/>
              <a:ea typeface="Calibri"/>
              <a:cs typeface="TH Sarabun New" panose="020B0500040200020003" pitchFamily="34" charset="-34"/>
            </a:endParaRPr>
          </a:p>
        </p:txBody>
      </p:sp>
      <p:sp>
        <p:nvSpPr>
          <p:cNvPr id="26" name="สี่เหลี่ยมผืนผ้า 25"/>
          <p:cNvSpPr/>
          <p:nvPr/>
        </p:nvSpPr>
        <p:spPr>
          <a:xfrm>
            <a:off x="8610600" y="2636506"/>
            <a:ext cx="3590925" cy="1331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h-TH" sz="1800" b="1" dirty="0">
                <a:latin typeface="TH Sarabun New" panose="020B0500040200020003" pitchFamily="34" charset="-34"/>
                <a:ea typeface="Calibri"/>
                <a:cs typeface="TH Sarabun New" panose="020B0500040200020003" pitchFamily="34" charset="-34"/>
              </a:rPr>
              <a:t>ร่างแหเอนโดพลาซึมแบบเรียบ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latin typeface="TH Sarabun New" panose="020B0500040200020003" pitchFamily="34" charset="-34"/>
                <a:ea typeface="Calibri"/>
                <a:cs typeface="TH Sarabun New" panose="020B0500040200020003" pitchFamily="34" charset="-34"/>
              </a:rPr>
              <a:t>(smooth endoplasmic reticulum: SER)</a:t>
            </a:r>
            <a:endParaRPr lang="en-US" sz="1200" dirty="0">
              <a:latin typeface="TH Sarabun New" panose="020B0500040200020003" pitchFamily="34" charset="-34"/>
              <a:ea typeface="Calibri"/>
              <a:cs typeface="TH Sarabun New" panose="020B0500040200020003" pitchFamily="34" charset="-34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h-TH" sz="1800" dirty="0">
                <a:latin typeface="TH Sarabun New" panose="020B0500040200020003" pitchFamily="34" charset="-34"/>
                <a:ea typeface="Calibri"/>
                <a:cs typeface="TH Sarabun New" panose="020B0500040200020003" pitchFamily="34" charset="-34"/>
              </a:rPr>
              <a:t>ชนิดที่ไม่มีไรโบโซมเกาะอยู่ ทำหน้าที่สังเคราะห์ไขมัน และกำจัดสารพิษ</a:t>
            </a:r>
            <a:endParaRPr lang="en-US" sz="1400" dirty="0">
              <a:latin typeface="TH Sarabun New" panose="020B0500040200020003" pitchFamily="34" charset="-34"/>
              <a:ea typeface="Calibri"/>
              <a:cs typeface="TH Sarabun New" panose="020B0500040200020003" pitchFamily="34" charset="-34"/>
            </a:endParaRPr>
          </a:p>
        </p:txBody>
      </p:sp>
      <p:cxnSp>
        <p:nvCxnSpPr>
          <p:cNvPr id="8" name="ตัวเชื่อมต่อตรง 7"/>
          <p:cNvCxnSpPr/>
          <p:nvPr/>
        </p:nvCxnSpPr>
        <p:spPr>
          <a:xfrm flipH="1">
            <a:off x="4305300" y="3562350"/>
            <a:ext cx="16287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ตัวเชื่อมต่อตรง 27"/>
          <p:cNvCxnSpPr/>
          <p:nvPr/>
        </p:nvCxnSpPr>
        <p:spPr>
          <a:xfrm flipH="1">
            <a:off x="7646728" y="3181350"/>
            <a:ext cx="96387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รูปภาพ 1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28150" y="4728570"/>
            <a:ext cx="3098841" cy="2434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605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25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25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25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75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25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25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75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11" grpId="0" animBg="1"/>
      <p:bldP spid="5" grpId="0"/>
      <p:bldP spid="17" grpId="0" animBg="1"/>
      <p:bldP spid="18" grpId="0"/>
      <p:bldP spid="23" grpId="0" animBg="1"/>
      <p:bldP spid="25" grpId="0"/>
      <p:bldP spid="6" grpId="0"/>
      <p:bldP spid="4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สี่เหลี่ยมผืนผ้า 20"/>
          <p:cNvSpPr/>
          <p:nvPr/>
        </p:nvSpPr>
        <p:spPr>
          <a:xfrm>
            <a:off x="0" y="3828699"/>
            <a:ext cx="13265528" cy="3324575"/>
          </a:xfrm>
          <a:prstGeom prst="rect">
            <a:avLst/>
          </a:prstGeom>
          <a:solidFill>
            <a:srgbClr val="ECF6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สี่เหลี่ยมผืนผ้า 19"/>
          <p:cNvSpPr/>
          <p:nvPr/>
        </p:nvSpPr>
        <p:spPr>
          <a:xfrm>
            <a:off x="-1" y="945986"/>
            <a:ext cx="13265529" cy="2771030"/>
          </a:xfrm>
          <a:prstGeom prst="rect">
            <a:avLst/>
          </a:prstGeom>
          <a:solidFill>
            <a:srgbClr val="ECF6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มนมุมสี่เหลี่ยมผืนผ้าด้านเดียวกัน 60"/>
          <p:cNvSpPr/>
          <p:nvPr/>
        </p:nvSpPr>
        <p:spPr>
          <a:xfrm rot="16200000">
            <a:off x="6529576" y="-6019806"/>
            <a:ext cx="627129" cy="1295831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สี่เหลี่ยมผืนผ้า 62"/>
          <p:cNvSpPr/>
          <p:nvPr/>
        </p:nvSpPr>
        <p:spPr>
          <a:xfrm>
            <a:off x="654366" y="105410"/>
            <a:ext cx="25746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0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ไซโทพลาซึม</a:t>
            </a:r>
            <a:endParaRPr lang="en-US" sz="4000" b="1" dirty="0">
              <a:solidFill>
                <a:srgbClr val="0070C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7" name="สี่เหลี่ยมผืนผ้ามุมมน 2"/>
          <p:cNvSpPr/>
          <p:nvPr/>
        </p:nvSpPr>
        <p:spPr>
          <a:xfrm>
            <a:off x="805490" y="1093251"/>
            <a:ext cx="419100" cy="41910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3</a:t>
            </a:r>
            <a:endParaRPr lang="en-US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8" name="สี่เหลี่ยมผืนผ้า 4"/>
          <p:cNvSpPr/>
          <p:nvPr/>
        </p:nvSpPr>
        <p:spPr>
          <a:xfrm>
            <a:off x="1272216" y="1086023"/>
            <a:ext cx="30330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b="1" dirty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ไมโทคอนเดรีย (</a:t>
            </a:r>
            <a:r>
              <a:rPr lang="en-US" sz="2400" b="1" dirty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mitochondria) </a:t>
            </a:r>
          </a:p>
        </p:txBody>
      </p:sp>
      <p:sp>
        <p:nvSpPr>
          <p:cNvPr id="23" name="สี่เหลี่ยมผืนผ้ามุมมน 2"/>
          <p:cNvSpPr/>
          <p:nvPr/>
        </p:nvSpPr>
        <p:spPr>
          <a:xfrm>
            <a:off x="805490" y="4089953"/>
            <a:ext cx="419100" cy="41910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4</a:t>
            </a:r>
            <a:endParaRPr lang="en-US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5" name="สี่เหลี่ยมผืนผ้า 4"/>
          <p:cNvSpPr/>
          <p:nvPr/>
        </p:nvSpPr>
        <p:spPr>
          <a:xfrm>
            <a:off x="1269874" y="4071781"/>
            <a:ext cx="19881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dirty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แวคิวโอล (</a:t>
            </a:r>
            <a:r>
              <a:rPr lang="en-US" sz="2400" b="1" dirty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vacuole) </a:t>
            </a:r>
            <a:endParaRPr lang="en-US" sz="2400" dirty="0">
              <a:solidFill>
                <a:srgbClr val="00B05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33138" y="2055519"/>
            <a:ext cx="827084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 </a:t>
            </a: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มีเยื่อหุ้ม </a:t>
            </a:r>
            <a:r>
              <a:rPr lang="en-US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 </a:t>
            </a: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ชั้น ชั้นนอกมีผิวเรียบทำหน้าที่ควบคุมการผ่านเข้า-ออกของสาร ส่วนชั้นในพับทบไปมาเข้าไปด้านใน ภายในมีของเหลว</a:t>
            </a:r>
          </a:p>
          <a:p>
            <a:pPr algn="thaiDist"/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ที่ประกอบด้วยสารหลายชนิดบรรจุอยู่ ทำหน้าที่เป็นแหล่ง</a:t>
            </a:r>
            <a:r>
              <a:rPr lang="th-TH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สร้างพลังงานให้แก่เซลล์ </a:t>
            </a: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power house of cell) </a:t>
            </a: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69435" y="1512349"/>
            <a:ext cx="2341464" cy="2088333"/>
          </a:xfrm>
          <a:prstGeom prst="rect">
            <a:avLst/>
          </a:prstGeom>
        </p:spPr>
      </p:pic>
      <p:sp>
        <p:nvSpPr>
          <p:cNvPr id="5" name="สี่เหลี่ยมผืนผ้า 4"/>
          <p:cNvSpPr/>
          <p:nvPr/>
        </p:nvSpPr>
        <p:spPr>
          <a:xfrm>
            <a:off x="654366" y="5190652"/>
            <a:ext cx="2869884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>
              <a:lnSpc>
                <a:spcPct val="115000"/>
              </a:lnSpc>
              <a:spcAft>
                <a:spcPts val="0"/>
              </a:spcAft>
            </a:pPr>
            <a:r>
              <a:rPr lang="th-TH" sz="1800" b="1" dirty="0">
                <a:latin typeface="TH Sarabun New" panose="020B0500040200020003" pitchFamily="34" charset="-34"/>
                <a:ea typeface="Calibri"/>
                <a:cs typeface="TH Sarabun New" panose="020B0500040200020003" pitchFamily="34" charset="-34"/>
              </a:rPr>
              <a:t>แซบแวคิวโอล (</a:t>
            </a:r>
            <a:r>
              <a:rPr lang="en-US" sz="1800" b="1" dirty="0">
                <a:latin typeface="TH Sarabun New" panose="020B0500040200020003" pitchFamily="34" charset="-34"/>
                <a:ea typeface="Calibri"/>
                <a:cs typeface="TH Sarabun New" panose="020B0500040200020003" pitchFamily="34" charset="-34"/>
              </a:rPr>
              <a:t>sap vacuole</a:t>
            </a:r>
            <a:r>
              <a:rPr lang="th-TH" sz="1800" b="1" dirty="0">
                <a:latin typeface="TH Sarabun New" panose="020B0500040200020003" pitchFamily="34" charset="-34"/>
                <a:ea typeface="Calibri"/>
                <a:cs typeface="TH Sarabun New" panose="020B0500040200020003" pitchFamily="34" charset="-34"/>
              </a:rPr>
              <a:t>)</a:t>
            </a:r>
            <a:endParaRPr lang="en-US" sz="1400" dirty="0">
              <a:latin typeface="TH Sarabun New" panose="020B0500040200020003" pitchFamily="34" charset="-34"/>
              <a:ea typeface="Calibri"/>
              <a:cs typeface="TH Sarabun New" panose="020B0500040200020003" pitchFamily="34" charset="-34"/>
            </a:endParaRPr>
          </a:p>
          <a:p>
            <a:pPr algn="thaiDist">
              <a:lnSpc>
                <a:spcPct val="115000"/>
              </a:lnSpc>
              <a:spcAft>
                <a:spcPts val="0"/>
              </a:spcAft>
            </a:pPr>
            <a:r>
              <a:rPr lang="th-TH" sz="1800" dirty="0">
                <a:latin typeface="TH Sarabun New" panose="020B0500040200020003" pitchFamily="34" charset="-34"/>
                <a:ea typeface="Calibri"/>
                <a:cs typeface="TH Sarabun New" panose="020B0500040200020003" pitchFamily="34" charset="-34"/>
              </a:rPr>
              <a:t>พบในเซลล์พืช  ทำหน้าที่สะสมสารต่าง</a:t>
            </a:r>
            <a:r>
              <a:rPr lang="th-TH" sz="700" dirty="0">
                <a:latin typeface="TH Sarabun New" panose="020B0500040200020003" pitchFamily="34" charset="-34"/>
                <a:ea typeface="Calibri"/>
                <a:cs typeface="TH Sarabun New" panose="020B0500040200020003" pitchFamily="34" charset="-34"/>
              </a:rPr>
              <a:t> </a:t>
            </a:r>
            <a:r>
              <a:rPr lang="th-TH" sz="1800" dirty="0">
                <a:latin typeface="TH Sarabun New" panose="020B0500040200020003" pitchFamily="34" charset="-34"/>
                <a:ea typeface="Calibri"/>
                <a:cs typeface="TH Sarabun New" panose="020B0500040200020003" pitchFamily="34" charset="-34"/>
              </a:rPr>
              <a:t>ๆ เช่น สารสี ไอออน </a:t>
            </a:r>
            <a:r>
              <a:rPr lang="th-TH" sz="1800" dirty="0" err="1">
                <a:latin typeface="TH Sarabun New" panose="020B0500040200020003" pitchFamily="34" charset="-34"/>
                <a:ea typeface="Calibri"/>
                <a:cs typeface="TH Sarabun New" panose="020B0500040200020003" pitchFamily="34" charset="-34"/>
              </a:rPr>
              <a:t>นํ้า</a:t>
            </a:r>
            <a:r>
              <a:rPr lang="th-TH" sz="1800" dirty="0">
                <a:latin typeface="TH Sarabun New" panose="020B0500040200020003" pitchFamily="34" charset="-34"/>
                <a:ea typeface="Calibri"/>
                <a:cs typeface="TH Sarabun New" panose="020B0500040200020003" pitchFamily="34" charset="-34"/>
              </a:rPr>
              <a:t>ตาล สารพิษ</a:t>
            </a:r>
            <a:endParaRPr lang="en-US" sz="1400" dirty="0">
              <a:latin typeface="TH Sarabun New" panose="020B0500040200020003" pitchFamily="34" charset="-34"/>
              <a:ea typeface="Calibri"/>
              <a:cs typeface="TH Sarabun New" panose="020B0500040200020003" pitchFamily="34" charset="-34"/>
            </a:endParaRPr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0913" y="4427327"/>
            <a:ext cx="2270058" cy="2406399"/>
          </a:xfrm>
          <a:prstGeom prst="rect">
            <a:avLst/>
          </a:prstGeom>
        </p:spPr>
      </p:pic>
      <p:cxnSp>
        <p:nvCxnSpPr>
          <p:cNvPr id="8" name="ตัวเชื่อมต่อตรง 7"/>
          <p:cNvCxnSpPr/>
          <p:nvPr/>
        </p:nvCxnSpPr>
        <p:spPr>
          <a:xfrm flipH="1">
            <a:off x="2867028" y="5405261"/>
            <a:ext cx="175891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สี่เหลี่ยมผืนผ้า 8"/>
          <p:cNvSpPr/>
          <p:nvPr/>
        </p:nvSpPr>
        <p:spPr>
          <a:xfrm>
            <a:off x="9131397" y="4313811"/>
            <a:ext cx="4159251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>
              <a:lnSpc>
                <a:spcPct val="115000"/>
              </a:lnSpc>
              <a:spcAft>
                <a:spcPts val="0"/>
              </a:spcAft>
            </a:pPr>
            <a:r>
              <a:rPr lang="th-TH" sz="1800" b="1" dirty="0">
                <a:latin typeface="TH Sarabun New" panose="020B0500040200020003" pitchFamily="34" charset="-34"/>
                <a:ea typeface="Calibri"/>
                <a:cs typeface="TH Sarabun New" panose="020B0500040200020003" pitchFamily="34" charset="-34"/>
              </a:rPr>
              <a:t>คอนแทร็ก</a:t>
            </a:r>
            <a:r>
              <a:rPr lang="th-TH" sz="1800" b="1" dirty="0" err="1">
                <a:latin typeface="TH Sarabun New" panose="020B0500040200020003" pitchFamily="34" charset="-34"/>
                <a:ea typeface="Calibri"/>
                <a:cs typeface="TH Sarabun New" panose="020B0500040200020003" pitchFamily="34" charset="-34"/>
              </a:rPr>
              <a:t>ไทล์</a:t>
            </a:r>
            <a:r>
              <a:rPr lang="th-TH" sz="1800" b="1" dirty="0">
                <a:latin typeface="TH Sarabun New" panose="020B0500040200020003" pitchFamily="34" charset="-34"/>
                <a:ea typeface="Calibri"/>
                <a:cs typeface="TH Sarabun New" panose="020B0500040200020003" pitchFamily="34" charset="-34"/>
              </a:rPr>
              <a:t>แวคิวโอล (</a:t>
            </a:r>
            <a:r>
              <a:rPr lang="en-US" sz="1800" b="1" dirty="0">
                <a:latin typeface="TH Sarabun New" panose="020B0500040200020003" pitchFamily="34" charset="-34"/>
                <a:ea typeface="Calibri"/>
                <a:cs typeface="TH Sarabun New" panose="020B0500040200020003" pitchFamily="34" charset="-34"/>
              </a:rPr>
              <a:t>contractile vacuole)</a:t>
            </a:r>
            <a:endParaRPr lang="en-US" sz="1800" dirty="0">
              <a:latin typeface="TH Sarabun New" panose="020B0500040200020003" pitchFamily="34" charset="-34"/>
              <a:ea typeface="Calibri"/>
              <a:cs typeface="TH Sarabun New" panose="020B0500040200020003" pitchFamily="34" charset="-34"/>
            </a:endParaRPr>
          </a:p>
          <a:p>
            <a:pPr algn="thaiDist">
              <a:lnSpc>
                <a:spcPct val="115000"/>
              </a:lnSpc>
              <a:spcAft>
                <a:spcPts val="0"/>
              </a:spcAft>
            </a:pPr>
            <a:r>
              <a:rPr lang="th-TH" sz="1800" dirty="0">
                <a:latin typeface="TH Sarabun New" panose="020B0500040200020003" pitchFamily="34" charset="-34"/>
                <a:ea typeface="Calibri"/>
                <a:cs typeface="TH Sarabun New" panose="020B0500040200020003" pitchFamily="34" charset="-34"/>
              </a:rPr>
              <a:t>พบในโพรโทซัวนํ้าจืดหลายชนิด เช่น อะมีบา พารามีเซียม ทำหน้าที่รักษาสมดุลนํ้าในเซลล์ และกำจัดของเสียที่ละลายนํ้าออกจากเซลล์</a:t>
            </a:r>
            <a:endParaRPr lang="en-US" sz="1800" dirty="0">
              <a:latin typeface="TH Sarabun New" panose="020B0500040200020003" pitchFamily="34" charset="-34"/>
              <a:ea typeface="Calibri"/>
              <a:cs typeface="TH Sarabun New" panose="020B0500040200020003" pitchFamily="34" charset="-34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9156514" y="6142307"/>
            <a:ext cx="4109015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>
              <a:lnSpc>
                <a:spcPct val="115000"/>
              </a:lnSpc>
              <a:spcAft>
                <a:spcPts val="0"/>
              </a:spcAft>
            </a:pPr>
            <a:r>
              <a:rPr lang="th-TH" sz="1800" b="1" dirty="0">
                <a:latin typeface="TH Sarabun New" panose="020B0500040200020003" pitchFamily="34" charset="-34"/>
                <a:ea typeface="Calibri"/>
                <a:cs typeface="TH Sarabun New" panose="020B0500040200020003" pitchFamily="34" charset="-34"/>
              </a:rPr>
              <a:t>ฟูดแวคิวโอล (</a:t>
            </a:r>
            <a:r>
              <a:rPr lang="en-US" sz="1800" b="1" dirty="0">
                <a:latin typeface="TH Sarabun New" panose="020B0500040200020003" pitchFamily="34" charset="-34"/>
                <a:ea typeface="Calibri"/>
                <a:cs typeface="TH Sarabun New" panose="020B0500040200020003" pitchFamily="34" charset="-34"/>
              </a:rPr>
              <a:t>food vacuole)</a:t>
            </a:r>
            <a:endParaRPr lang="en-US" sz="1800" dirty="0">
              <a:latin typeface="TH Sarabun New" panose="020B0500040200020003" pitchFamily="34" charset="-34"/>
              <a:ea typeface="Calibri"/>
              <a:cs typeface="TH Sarabun New" panose="020B0500040200020003" pitchFamily="34" charset="-34"/>
            </a:endParaRPr>
          </a:p>
          <a:p>
            <a:pPr algn="thaiDist">
              <a:lnSpc>
                <a:spcPct val="115000"/>
              </a:lnSpc>
              <a:spcAft>
                <a:spcPts val="0"/>
              </a:spcAft>
            </a:pPr>
            <a:r>
              <a:rPr lang="th-TH" sz="1800" dirty="0">
                <a:latin typeface="TH Sarabun New" panose="020B0500040200020003" pitchFamily="34" charset="-34"/>
                <a:ea typeface="Calibri"/>
                <a:cs typeface="TH Sarabun New" panose="020B0500040200020003" pitchFamily="34" charset="-34"/>
              </a:rPr>
              <a:t>พบในโพรโทซัว เช่น อะมีบา และพารามีเซียม ทำหน้าที่บรรจุอาหารที่เกิดจากการนำอาหารเข้าสู่เซลล์</a:t>
            </a:r>
            <a:endParaRPr lang="en-US" sz="1800" dirty="0">
              <a:latin typeface="TH Sarabun New" panose="020B0500040200020003" pitchFamily="34" charset="-34"/>
              <a:ea typeface="Calibri"/>
              <a:cs typeface="TH Sarabun New" panose="020B0500040200020003" pitchFamily="34" charset="-34"/>
            </a:endParaRPr>
          </a:p>
        </p:txBody>
      </p:sp>
      <p:pic>
        <p:nvPicPr>
          <p:cNvPr id="13" name="รูปภาพ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1895" y="4748179"/>
            <a:ext cx="2941155" cy="1764693"/>
          </a:xfrm>
          <a:prstGeom prst="rect">
            <a:avLst/>
          </a:prstGeom>
        </p:spPr>
      </p:pic>
      <p:grpSp>
        <p:nvGrpSpPr>
          <p:cNvPr id="3" name="กลุ่ม 2"/>
          <p:cNvGrpSpPr/>
          <p:nvPr/>
        </p:nvGrpSpPr>
        <p:grpSpPr>
          <a:xfrm>
            <a:off x="6924675" y="4533446"/>
            <a:ext cx="2133600" cy="871816"/>
            <a:chOff x="6924675" y="4533446"/>
            <a:chExt cx="2133600" cy="871816"/>
          </a:xfrm>
        </p:grpSpPr>
        <p:cxnSp>
          <p:nvCxnSpPr>
            <p:cNvPr id="30" name="ตัวเชื่อมต่อตรง 29"/>
            <p:cNvCxnSpPr/>
            <p:nvPr/>
          </p:nvCxnSpPr>
          <p:spPr>
            <a:xfrm>
              <a:off x="6934200" y="4533446"/>
              <a:ext cx="0" cy="8718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ตัวเชื่อมต่อตรง 32"/>
            <p:cNvCxnSpPr/>
            <p:nvPr/>
          </p:nvCxnSpPr>
          <p:spPr>
            <a:xfrm>
              <a:off x="6924675" y="4533446"/>
              <a:ext cx="21336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กลุ่ม 39"/>
          <p:cNvGrpSpPr/>
          <p:nvPr/>
        </p:nvGrpSpPr>
        <p:grpSpPr>
          <a:xfrm>
            <a:off x="7743825" y="5847896"/>
            <a:ext cx="1314450" cy="514804"/>
            <a:chOff x="7743825" y="5847896"/>
            <a:chExt cx="1314450" cy="514804"/>
          </a:xfrm>
        </p:grpSpPr>
        <p:cxnSp>
          <p:nvCxnSpPr>
            <p:cNvPr id="37" name="ตัวเชื่อมต่อตรง 36"/>
            <p:cNvCxnSpPr/>
            <p:nvPr/>
          </p:nvCxnSpPr>
          <p:spPr>
            <a:xfrm>
              <a:off x="7753350" y="5847896"/>
              <a:ext cx="0" cy="51480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ตัวเชื่อมต่อตรง 38"/>
            <p:cNvCxnSpPr/>
            <p:nvPr/>
          </p:nvCxnSpPr>
          <p:spPr>
            <a:xfrm>
              <a:off x="7743825" y="6362246"/>
              <a:ext cx="1314450" cy="45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0263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0"/>
                            </p:stCondLst>
                            <p:childTnLst>
                              <p:par>
                                <p:cTn id="7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0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500"/>
                            </p:stCondLst>
                            <p:childTnLst>
                              <p:par>
                                <p:cTn id="8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7" grpId="0" animBg="1"/>
      <p:bldP spid="18" grpId="0"/>
      <p:bldP spid="23" grpId="0" animBg="1"/>
      <p:bldP spid="25" grpId="0"/>
      <p:bldP spid="2" grpId="0"/>
      <p:bldP spid="5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สี่เหลี่ยมผืนผ้า 21"/>
          <p:cNvSpPr/>
          <p:nvPr/>
        </p:nvSpPr>
        <p:spPr>
          <a:xfrm>
            <a:off x="5360" y="3828698"/>
            <a:ext cx="13149166" cy="3324575"/>
          </a:xfrm>
          <a:prstGeom prst="rect">
            <a:avLst/>
          </a:prstGeom>
          <a:solidFill>
            <a:srgbClr val="ECF6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สี่เหลี่ยมผืนผ้า 26"/>
          <p:cNvSpPr/>
          <p:nvPr/>
        </p:nvSpPr>
        <p:spPr>
          <a:xfrm>
            <a:off x="0" y="945986"/>
            <a:ext cx="13154526" cy="2771030"/>
          </a:xfrm>
          <a:prstGeom prst="rect">
            <a:avLst/>
          </a:prstGeom>
          <a:solidFill>
            <a:srgbClr val="ECF6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มนมุมสี่เหลี่ยมผืนผ้าด้านเดียวกัน 60"/>
          <p:cNvSpPr/>
          <p:nvPr/>
        </p:nvSpPr>
        <p:spPr>
          <a:xfrm rot="16200000">
            <a:off x="6529576" y="-6019806"/>
            <a:ext cx="627129" cy="1295831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สี่เหลี่ยมผืนผ้า 62"/>
          <p:cNvSpPr/>
          <p:nvPr/>
        </p:nvSpPr>
        <p:spPr>
          <a:xfrm>
            <a:off x="654366" y="105410"/>
            <a:ext cx="25746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0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ไซโทพลาซึม</a:t>
            </a:r>
            <a:endParaRPr lang="en-US" sz="4000" b="1" dirty="0">
              <a:solidFill>
                <a:srgbClr val="0070C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7" name="สี่เหลี่ยมผืนผ้ามุมมน 2"/>
          <p:cNvSpPr/>
          <p:nvPr/>
        </p:nvSpPr>
        <p:spPr>
          <a:xfrm>
            <a:off x="805490" y="1128588"/>
            <a:ext cx="419100" cy="41910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5</a:t>
            </a:r>
            <a:endParaRPr lang="en-US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8" name="สี่เหลี่ยมผืนผ้า 4"/>
          <p:cNvSpPr/>
          <p:nvPr/>
        </p:nvSpPr>
        <p:spPr>
          <a:xfrm>
            <a:off x="1224590" y="1107806"/>
            <a:ext cx="41946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b="1" dirty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คลอโรพลาสต์ (</a:t>
            </a:r>
            <a:r>
              <a:rPr lang="en-US" sz="2400" b="1" dirty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chloroplast) </a:t>
            </a:r>
          </a:p>
        </p:txBody>
      </p:sp>
      <p:sp>
        <p:nvSpPr>
          <p:cNvPr id="23" name="สี่เหลี่ยมผืนผ้ามุมมน 2"/>
          <p:cNvSpPr/>
          <p:nvPr/>
        </p:nvSpPr>
        <p:spPr>
          <a:xfrm>
            <a:off x="787015" y="4033581"/>
            <a:ext cx="419100" cy="41910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6</a:t>
            </a:r>
            <a:endParaRPr lang="en-US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5" name="สี่เหลี่ยมผืนผ้า 4"/>
          <p:cNvSpPr/>
          <p:nvPr/>
        </p:nvSpPr>
        <p:spPr>
          <a:xfrm>
            <a:off x="1215064" y="4021823"/>
            <a:ext cx="23050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dirty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ไรโบโซม (</a:t>
            </a:r>
            <a:r>
              <a:rPr lang="en-US" sz="2400" b="1" dirty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ribosome) </a:t>
            </a:r>
          </a:p>
        </p:txBody>
      </p:sp>
      <p:sp>
        <p:nvSpPr>
          <p:cNvPr id="2" name="Rectangle 1"/>
          <p:cNvSpPr/>
          <p:nvPr/>
        </p:nvSpPr>
        <p:spPr>
          <a:xfrm>
            <a:off x="4382381" y="1977558"/>
            <a:ext cx="7923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มีเยื่อหุ้ม 2 ชั้น พบเฉพาะในเซลล์พืชและสาหร่ายบางชนิด ทำหน้าที่สร้างอาหารให้แก่เซลล์ผ่านกระบวนการสังเคราะห์ด้วยแสง </a:t>
            </a:r>
          </a:p>
          <a:p>
            <a:pPr algn="thaiDist"/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ภายในมีสารสีที่เกี่ยวข้องกับการสังเคราะห์ด้วยแสง เรียกว่า </a:t>
            </a:r>
            <a:r>
              <a:rPr lang="th-TH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คลอโรฟิลล์</a:t>
            </a: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(</a:t>
            </a:r>
            <a:r>
              <a:rPr lang="en-US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chlorophyll</a:t>
            </a: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)</a:t>
            </a:r>
            <a:endParaRPr lang="en-US" sz="1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84136" y="5874827"/>
            <a:ext cx="35271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เป็นองค์ประกอบของเซลล์ แต่ไม่ใช่ออร์แกเนลล์    พบกระจายในไซโทพลาซึม ทำหน้าที่สร้างโปรตีนสำหรับใช้ภายในเซลล์ และเกาะอยู่บนร่างแหเอนโดพลาซึม </a:t>
            </a:r>
            <a:r>
              <a:rPr lang="en-US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ทำหน้าที่สร้างโปรตีนและเอนไซม์</a:t>
            </a:r>
            <a:endParaRPr lang="en-US" sz="1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9" name="สี่เหลี่ยมผืนผ้ามุมมน 2"/>
          <p:cNvSpPr/>
          <p:nvPr/>
        </p:nvSpPr>
        <p:spPr>
          <a:xfrm>
            <a:off x="5224141" y="4044860"/>
            <a:ext cx="419100" cy="41910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7</a:t>
            </a:r>
            <a:endParaRPr lang="en-US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0" name="สี่เหลี่ยมผืนผ้า 4"/>
          <p:cNvSpPr/>
          <p:nvPr/>
        </p:nvSpPr>
        <p:spPr>
          <a:xfrm>
            <a:off x="5667922" y="4041760"/>
            <a:ext cx="23254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dirty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ไลโซโซม (</a:t>
            </a:r>
            <a:r>
              <a:rPr lang="en-US" sz="2400" b="1" dirty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lysosome) </a:t>
            </a:r>
          </a:p>
        </p:txBody>
      </p:sp>
      <p:sp>
        <p:nvSpPr>
          <p:cNvPr id="5" name="Rectangle 4"/>
          <p:cNvSpPr/>
          <p:nvPr/>
        </p:nvSpPr>
        <p:spPr>
          <a:xfrm>
            <a:off x="4975505" y="5864824"/>
            <a:ext cx="37103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เวสิเคิลที่ทำหน้าที่ย่อยสลายอนุภาคและโมเลกุลของสารอาหารภายในเซลล์ ทำลายเชื้อโรคและสิ่งแปลกปลอมต่าง</a:t>
            </a:r>
            <a:r>
              <a:rPr lang="th-TH" sz="9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ๆ ที่เข้าสู่เซลล์ พบเฉพาะในเซลล์สัตว์เท่านั้น</a:t>
            </a:r>
            <a:endParaRPr lang="en-US" sz="1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1" name="สี่เหลี่ยมผืนผ้ามุมมน 2"/>
          <p:cNvSpPr/>
          <p:nvPr/>
        </p:nvSpPr>
        <p:spPr>
          <a:xfrm>
            <a:off x="9246043" y="4065753"/>
            <a:ext cx="419100" cy="41910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8</a:t>
            </a:r>
            <a:endParaRPr lang="en-US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0" name="สี่เหลี่ยมผืนผ้า 4"/>
          <p:cNvSpPr/>
          <p:nvPr/>
        </p:nvSpPr>
        <p:spPr>
          <a:xfrm>
            <a:off x="9665143" y="4068581"/>
            <a:ext cx="23254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dirty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เซนทริโอล (</a:t>
            </a:r>
            <a:r>
              <a:rPr lang="en-US" sz="2400" b="1" dirty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centriole) </a:t>
            </a:r>
          </a:p>
        </p:txBody>
      </p:sp>
      <p:sp>
        <p:nvSpPr>
          <p:cNvPr id="6" name="Rectangle 5"/>
          <p:cNvSpPr/>
          <p:nvPr/>
        </p:nvSpPr>
        <p:spPr>
          <a:xfrm>
            <a:off x="9246041" y="5874829"/>
            <a:ext cx="35579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ท่อทรงกระบอก 2 อันวางตั้งฉากกัน ทำหน้าแยก    โครมาทิดออกจากกันในระหว่างการแบ่งเซลล์ โดยพบเฉพาะในเซลล์สัตว์และเซลล์โพรทิสต์บางชนิดเท่านั้น </a:t>
            </a:r>
            <a:endParaRPr lang="en-US" sz="1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06115" y="1569471"/>
            <a:ext cx="2862802" cy="1924744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40533" y="4421142"/>
            <a:ext cx="1374710" cy="1453687"/>
          </a:xfrm>
          <a:prstGeom prst="rect">
            <a:avLst/>
          </a:prstGeom>
        </p:spPr>
      </p:pic>
      <p:pic>
        <p:nvPicPr>
          <p:cNvPr id="28" name="รูปภาพ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1310" y="4616342"/>
            <a:ext cx="1438714" cy="1043279"/>
          </a:xfrm>
          <a:prstGeom prst="rect">
            <a:avLst/>
          </a:prstGeom>
        </p:spPr>
      </p:pic>
      <p:pic>
        <p:nvPicPr>
          <p:cNvPr id="29" name="รูปภาพ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6410" y="4428299"/>
            <a:ext cx="1762565" cy="1294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305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7" grpId="0" animBg="1"/>
      <p:bldP spid="17" grpId="0" animBg="1"/>
      <p:bldP spid="18" grpId="0"/>
      <p:bldP spid="23" grpId="0" animBg="1"/>
      <p:bldP spid="25" grpId="0"/>
      <p:bldP spid="2" grpId="0"/>
      <p:bldP spid="4" grpId="0"/>
      <p:bldP spid="19" grpId="0" animBg="1"/>
      <p:bldP spid="20" grpId="0"/>
      <p:bldP spid="5" grpId="0"/>
      <p:bldP spid="21" grpId="0" animBg="1"/>
      <p:bldP spid="30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/>
        </p:nvSpPr>
        <p:spPr>
          <a:xfrm>
            <a:off x="0" y="1755695"/>
            <a:ext cx="13183736" cy="4933950"/>
          </a:xfrm>
          <a:prstGeom prst="rect">
            <a:avLst/>
          </a:prstGeom>
          <a:solidFill>
            <a:srgbClr val="FFEF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วงรี 7"/>
          <p:cNvSpPr/>
          <p:nvPr/>
        </p:nvSpPr>
        <p:spPr>
          <a:xfrm>
            <a:off x="4494315" y="2451020"/>
            <a:ext cx="3543300" cy="35433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มนมุมสี่เหลี่ยมผืนผ้าด้านเดียวกัน 60"/>
          <p:cNvSpPr/>
          <p:nvPr/>
        </p:nvSpPr>
        <p:spPr>
          <a:xfrm rot="16200000">
            <a:off x="6529576" y="-6019806"/>
            <a:ext cx="627129" cy="1295831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สี่เหลี่ยมผืนผ้า 62"/>
          <p:cNvSpPr/>
          <p:nvPr/>
        </p:nvSpPr>
        <p:spPr>
          <a:xfrm>
            <a:off x="654366" y="105410"/>
            <a:ext cx="25746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0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นิวเคลียส</a:t>
            </a:r>
            <a:endParaRPr lang="en-US" sz="4000" b="1" dirty="0">
              <a:solidFill>
                <a:srgbClr val="0070C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789088" y="1057275"/>
            <a:ext cx="66675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  </a:t>
            </a:r>
            <a:r>
              <a:rPr lang="th-TH" sz="2400" dirty="0">
                <a:solidFill>
                  <a:srgbClr val="7030A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มีลักษณะเป็นทรงกลม อยู่บริเวณกลางเซลล์ มีโครงสร้างสำคัญ 3 ส่วน ดังนี้</a:t>
            </a:r>
            <a:endParaRPr lang="en-US" sz="2400" dirty="0">
              <a:solidFill>
                <a:srgbClr val="7030A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16553" y="2697860"/>
            <a:ext cx="3114675" cy="3049620"/>
          </a:xfrm>
          <a:prstGeom prst="rect">
            <a:avLst/>
          </a:prstGeom>
        </p:spPr>
      </p:pic>
      <p:cxnSp>
        <p:nvCxnSpPr>
          <p:cNvPr id="10" name="ตัวเชื่อมต่อตรง 9"/>
          <p:cNvCxnSpPr/>
          <p:nvPr/>
        </p:nvCxnSpPr>
        <p:spPr>
          <a:xfrm>
            <a:off x="6685066" y="3003470"/>
            <a:ext cx="2228850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กลุ่ม 15"/>
          <p:cNvGrpSpPr/>
          <p:nvPr/>
        </p:nvGrpSpPr>
        <p:grpSpPr>
          <a:xfrm>
            <a:off x="8913916" y="2739002"/>
            <a:ext cx="3744809" cy="495300"/>
            <a:chOff x="9401175" y="3097857"/>
            <a:chExt cx="3744809" cy="495300"/>
          </a:xfrm>
        </p:grpSpPr>
        <p:sp>
          <p:nvSpPr>
            <p:cNvPr id="15" name="สี่เหลี่ยมผืนผ้ามุมมน 14"/>
            <p:cNvSpPr/>
            <p:nvPr/>
          </p:nvSpPr>
          <p:spPr>
            <a:xfrm>
              <a:off x="9401175" y="3097857"/>
              <a:ext cx="3744809" cy="495300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416652" y="3116907"/>
              <a:ext cx="37138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2400" b="1" dirty="0">
                  <a:solidFill>
                    <a:srgbClr val="7030A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เยื่อหุ้มนิวเคลียส (</a:t>
              </a:r>
              <a:r>
                <a:rPr lang="en-US" sz="2400" b="1" dirty="0">
                  <a:solidFill>
                    <a:srgbClr val="7030A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nuclear membrane</a:t>
              </a:r>
              <a:r>
                <a:rPr lang="th-TH" sz="2400" b="1" dirty="0">
                  <a:solidFill>
                    <a:srgbClr val="7030A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) </a:t>
              </a:r>
              <a:endParaRPr lang="en-US" sz="2400" b="1" dirty="0">
                <a:solidFill>
                  <a:srgbClr val="7030A0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</p:grpSp>
      <p:cxnSp>
        <p:nvCxnSpPr>
          <p:cNvPr id="24" name="ตัวเชื่อมต่อตรง 23"/>
          <p:cNvCxnSpPr/>
          <p:nvPr/>
        </p:nvCxnSpPr>
        <p:spPr>
          <a:xfrm>
            <a:off x="6623153" y="4487138"/>
            <a:ext cx="2228850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กลุ่ม 16"/>
          <p:cNvGrpSpPr/>
          <p:nvPr/>
        </p:nvGrpSpPr>
        <p:grpSpPr>
          <a:xfrm>
            <a:off x="8852003" y="4222670"/>
            <a:ext cx="2506995" cy="495300"/>
            <a:chOff x="9339262" y="4581525"/>
            <a:chExt cx="1452563" cy="495300"/>
          </a:xfrm>
        </p:grpSpPr>
        <p:sp>
          <p:nvSpPr>
            <p:cNvPr id="23" name="สี่เหลี่ยมผืนผ้ามุมมน 22"/>
            <p:cNvSpPr/>
            <p:nvPr/>
          </p:nvSpPr>
          <p:spPr>
            <a:xfrm>
              <a:off x="9339262" y="4581525"/>
              <a:ext cx="1452563" cy="495300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375690" y="4581525"/>
              <a:ext cx="13797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2400" b="1" dirty="0">
                  <a:solidFill>
                    <a:srgbClr val="7030A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โครมาทิน</a:t>
              </a:r>
              <a:r>
                <a:rPr lang="en-US" sz="2400" b="1" dirty="0">
                  <a:solidFill>
                    <a:srgbClr val="7030A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(chromatin) </a:t>
              </a:r>
              <a:r>
                <a:rPr lang="th-TH" sz="2400" b="1" dirty="0">
                  <a:solidFill>
                    <a:srgbClr val="7030A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 </a:t>
              </a:r>
              <a:endParaRPr lang="en-US" sz="2400" b="1" dirty="0">
                <a:solidFill>
                  <a:srgbClr val="7030A0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</p:grpSp>
      <p:cxnSp>
        <p:nvCxnSpPr>
          <p:cNvPr id="26" name="ตัวเชื่อมต่อตรง 25"/>
          <p:cNvCxnSpPr/>
          <p:nvPr/>
        </p:nvCxnSpPr>
        <p:spPr>
          <a:xfrm>
            <a:off x="3670403" y="4239487"/>
            <a:ext cx="2228850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กลุ่ม 17"/>
          <p:cNvGrpSpPr/>
          <p:nvPr/>
        </p:nvGrpSpPr>
        <p:grpSpPr>
          <a:xfrm>
            <a:off x="1041290" y="3991837"/>
            <a:ext cx="2629113" cy="495300"/>
            <a:chOff x="1528549" y="4350692"/>
            <a:chExt cx="2629113" cy="495300"/>
          </a:xfrm>
        </p:grpSpPr>
        <p:sp>
          <p:nvSpPr>
            <p:cNvPr id="27" name="สี่เหลี่ยมผืนผ้ามุมมน 26"/>
            <p:cNvSpPr/>
            <p:nvPr/>
          </p:nvSpPr>
          <p:spPr>
            <a:xfrm>
              <a:off x="1528549" y="4350692"/>
              <a:ext cx="2629113" cy="495300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624085" y="4367509"/>
              <a:ext cx="23787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2400" b="1" dirty="0">
                  <a:solidFill>
                    <a:srgbClr val="7030A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นิวคลีโอลัส</a:t>
              </a:r>
              <a:r>
                <a:rPr lang="en-US" sz="2400" b="1" dirty="0">
                  <a:solidFill>
                    <a:srgbClr val="7030A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(nucleolus) </a:t>
              </a:r>
              <a:r>
                <a:rPr lang="th-TH" sz="2400" b="1" dirty="0">
                  <a:solidFill>
                    <a:srgbClr val="7030A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 </a:t>
              </a:r>
              <a:endParaRPr lang="en-US" sz="2400" b="1" dirty="0">
                <a:solidFill>
                  <a:srgbClr val="7030A0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8913915" y="3345506"/>
            <a:ext cx="42698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1800" dirty="0">
                <a:solidFill>
                  <a:srgbClr val="7030A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เยื่อบาง ๆ ทำหน้าที่เป็นทางผ่านของสารต่าง ๆ ระหว่างไซโทพลาซึมกับนิวเคลียส </a:t>
            </a:r>
            <a:endParaRPr lang="en-US" sz="1800" dirty="0"/>
          </a:p>
        </p:txBody>
      </p:sp>
      <p:sp>
        <p:nvSpPr>
          <p:cNvPr id="5" name="Rectangle 4"/>
          <p:cNvSpPr/>
          <p:nvPr/>
        </p:nvSpPr>
        <p:spPr>
          <a:xfrm>
            <a:off x="1041290" y="4594145"/>
            <a:ext cx="28624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1800" dirty="0">
                <a:solidFill>
                  <a:srgbClr val="7030A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ก้อนหนาทึบอยู่กลางนิวเคลียส ทำหน้าที่สังเคราะห์สารบางชนิด </a:t>
            </a:r>
            <a:endParaRPr lang="en-US" sz="1800" dirty="0"/>
          </a:p>
        </p:txBody>
      </p:sp>
      <p:sp>
        <p:nvSpPr>
          <p:cNvPr id="6" name="TextBox 5"/>
          <p:cNvSpPr txBox="1"/>
          <p:nvPr/>
        </p:nvSpPr>
        <p:spPr>
          <a:xfrm>
            <a:off x="8913916" y="4852725"/>
            <a:ext cx="42698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1800" dirty="0">
                <a:solidFill>
                  <a:srgbClr val="7030A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เส้นใยเล็กๆ พันกันเป็นร่างแห แต่ในขณะที่แบ่งเซลล์จะหดสั้น     เป็นแท่งโครโมโซม ทำหน้าที่ควบคุมกิจกรรมต่างๆ ภายในเซลล์ และกำหนดลักษณะทางพันธุกรรมของสิ่งมีชีวิต</a:t>
            </a:r>
            <a:endParaRPr lang="en-US" sz="1800" dirty="0">
              <a:solidFill>
                <a:srgbClr val="7030A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4018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65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65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65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6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15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6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355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550"/>
                            </p:stCondLst>
                            <p:childTnLst>
                              <p:par>
                                <p:cTn id="4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5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3900"/>
                            </p:stCondLst>
                            <p:childTnLst>
                              <p:par>
                                <p:cTn id="49" presetID="2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900"/>
                            </p:stCondLst>
                            <p:childTnLst>
                              <p:par>
                                <p:cTn id="5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64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3" grpId="0"/>
      <p:bldP spid="3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ผืนผ้า 5"/>
          <p:cNvSpPr/>
          <p:nvPr/>
        </p:nvSpPr>
        <p:spPr>
          <a:xfrm>
            <a:off x="0" y="1466849"/>
            <a:ext cx="13154526" cy="5619751"/>
          </a:xfrm>
          <a:prstGeom prst="rect">
            <a:avLst/>
          </a:prstGeom>
          <a:gradFill>
            <a:gsLst>
              <a:gs pos="0">
                <a:srgbClr val="EBFAFF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มนมุมสี่เหลี่ยมผืนผ้าด้านเดียวกัน 60"/>
          <p:cNvSpPr/>
          <p:nvPr/>
        </p:nvSpPr>
        <p:spPr>
          <a:xfrm rot="16200000">
            <a:off x="6529576" y="-6019806"/>
            <a:ext cx="627129" cy="1295831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สี่เหลี่ยมผืนผ้า 62"/>
          <p:cNvSpPr/>
          <p:nvPr/>
        </p:nvSpPr>
        <p:spPr>
          <a:xfrm>
            <a:off x="654365" y="105410"/>
            <a:ext cx="37176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0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การลำเลียงสารผ่านเซลล์</a:t>
            </a:r>
            <a:endParaRPr lang="en-US" sz="4000" b="1" dirty="0">
              <a:solidFill>
                <a:srgbClr val="0070C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0" y="899020"/>
            <a:ext cx="13322300" cy="56782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การแพร่ (</a:t>
            </a:r>
            <a:r>
              <a:rPr lang="en-US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diffusion)</a:t>
            </a: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0" y="1466849"/>
            <a:ext cx="13322300" cy="128587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363982" y="1509622"/>
            <a:ext cx="119691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dirty="0">
                <a:solidFill>
                  <a:srgbClr val="00B0F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การเคลื่อนที่ของอนุภาคสารจากบริเวณที่มีความเข้มข้นสูงไปสู่บริเวณที่มีความเข้มข้นต่ำ </a:t>
            </a:r>
          </a:p>
          <a:p>
            <a:r>
              <a:rPr lang="th-TH" sz="24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ตัวอย่างเช่น</a:t>
            </a:r>
            <a:r>
              <a:rPr lang="th-TH" sz="2400" b="1" dirty="0">
                <a:solidFill>
                  <a:srgbClr val="00B0F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การแพร่ของแก๊สออกซิเจนจากถุงลมปอดเข้าสู่เซลล์เม็ดเลือดแดง </a:t>
            </a:r>
          </a:p>
          <a:p>
            <a:r>
              <a:rPr lang="th-TH" sz="2400" b="1" dirty="0">
                <a:solidFill>
                  <a:srgbClr val="00B0F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                  การแพร่ของแก๊สคาร์บอนไดออกไซด์จากเซลล์เม็ดเลือดแดงออกสู่ถุงลมปอด</a:t>
            </a:r>
            <a:endParaRPr lang="en-US" sz="2400" b="1" dirty="0">
              <a:solidFill>
                <a:srgbClr val="00B0F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9" name="รูปภาพ 8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10186" y="2785178"/>
            <a:ext cx="2386117" cy="1635360"/>
          </a:xfrm>
          <a:prstGeom prst="rect">
            <a:avLst/>
          </a:prstGeom>
        </p:spPr>
      </p:pic>
      <p:pic>
        <p:nvPicPr>
          <p:cNvPr id="16" name="รูปภาพ 1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6182" y="6378458"/>
            <a:ext cx="2142294" cy="852351"/>
          </a:xfrm>
          <a:prstGeom prst="rect">
            <a:avLst/>
          </a:prstGeom>
        </p:spPr>
      </p:pic>
      <p:pic>
        <p:nvPicPr>
          <p:cNvPr id="17" name="รูปภาพ 1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10187" y="4268158"/>
            <a:ext cx="2701925" cy="2060711"/>
          </a:xfrm>
          <a:prstGeom prst="rect">
            <a:avLst/>
          </a:prstGeom>
        </p:spPr>
      </p:pic>
      <p:grpSp>
        <p:nvGrpSpPr>
          <p:cNvPr id="2" name="กลุ่ม 1"/>
          <p:cNvGrpSpPr/>
          <p:nvPr/>
        </p:nvGrpSpPr>
        <p:grpSpPr>
          <a:xfrm>
            <a:off x="5671834" y="3837977"/>
            <a:ext cx="1799530" cy="2762215"/>
            <a:chOff x="5671834" y="3837977"/>
            <a:chExt cx="1799530" cy="2762215"/>
          </a:xfrm>
        </p:grpSpPr>
        <p:cxnSp>
          <p:nvCxnSpPr>
            <p:cNvPr id="11" name="ตัวเชื่อมต่อตรง 10"/>
            <p:cNvCxnSpPr/>
            <p:nvPr/>
          </p:nvCxnSpPr>
          <p:spPr>
            <a:xfrm flipH="1">
              <a:off x="5671834" y="4022751"/>
              <a:ext cx="1" cy="79264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ตัวเชื่อมต่อตรง 19"/>
            <p:cNvCxnSpPr/>
            <p:nvPr/>
          </p:nvCxnSpPr>
          <p:spPr>
            <a:xfrm>
              <a:off x="6250257" y="4001329"/>
              <a:ext cx="0" cy="88369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ตัวเชื่อมต่อตรง 24"/>
            <p:cNvCxnSpPr/>
            <p:nvPr/>
          </p:nvCxnSpPr>
          <p:spPr>
            <a:xfrm>
              <a:off x="6860810" y="3837977"/>
              <a:ext cx="0" cy="88369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ตัวเชื่อมต่อตรง 25"/>
            <p:cNvCxnSpPr/>
            <p:nvPr/>
          </p:nvCxnSpPr>
          <p:spPr>
            <a:xfrm>
              <a:off x="7471364" y="4215557"/>
              <a:ext cx="0" cy="51682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ตัวเชื่อมต่อตรง 27"/>
            <p:cNvCxnSpPr/>
            <p:nvPr/>
          </p:nvCxnSpPr>
          <p:spPr>
            <a:xfrm>
              <a:off x="5671836" y="5994998"/>
              <a:ext cx="0" cy="516828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ตัวเชื่อมต่อตรง 28"/>
            <p:cNvCxnSpPr/>
            <p:nvPr/>
          </p:nvCxnSpPr>
          <p:spPr>
            <a:xfrm>
              <a:off x="6250257" y="6083364"/>
              <a:ext cx="0" cy="516828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ตัวเชื่อมต่อตรง 29"/>
            <p:cNvCxnSpPr/>
            <p:nvPr/>
          </p:nvCxnSpPr>
          <p:spPr>
            <a:xfrm>
              <a:off x="7460653" y="5904476"/>
              <a:ext cx="0" cy="650197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ตัวเชื่อมต่อตรง 31"/>
            <p:cNvCxnSpPr/>
            <p:nvPr/>
          </p:nvCxnSpPr>
          <p:spPr>
            <a:xfrm flipH="1">
              <a:off x="6860810" y="6123537"/>
              <a:ext cx="2" cy="388290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0395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25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425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750"/>
                            </p:stCondLst>
                            <p:childTnLst>
                              <p:par>
                                <p:cTn id="3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75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6250"/>
                            </p:stCondLst>
                            <p:childTnLst>
                              <p:par>
                                <p:cTn id="4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  <p:bldP spid="7" grpId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มนมุมสี่เหลี่ยมผืนผ้าด้านเดียวกัน 60"/>
          <p:cNvSpPr/>
          <p:nvPr/>
        </p:nvSpPr>
        <p:spPr>
          <a:xfrm rot="16200000">
            <a:off x="6529576" y="-6019806"/>
            <a:ext cx="627129" cy="1295831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สี่เหลี่ยมผืนผ้า 62"/>
          <p:cNvSpPr/>
          <p:nvPr/>
        </p:nvSpPr>
        <p:spPr>
          <a:xfrm>
            <a:off x="654365" y="105410"/>
            <a:ext cx="37176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0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การลำเลียงสารผ่านเซลล์</a:t>
            </a:r>
            <a:endParaRPr lang="en-US" sz="4000" b="1" dirty="0">
              <a:solidFill>
                <a:srgbClr val="0070C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0" y="899020"/>
            <a:ext cx="13322300" cy="567829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การแพร่แบบฟาซิลิเทต (</a:t>
            </a:r>
            <a:r>
              <a:rPr lang="en-US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facilitated diffusion)</a:t>
            </a: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0" y="1466849"/>
            <a:ext cx="13049345" cy="5619751"/>
          </a:xfrm>
          <a:prstGeom prst="rect">
            <a:avLst/>
          </a:prstGeom>
          <a:gradFill>
            <a:gsLst>
              <a:gs pos="0">
                <a:srgbClr val="FFEFF7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0" y="1466849"/>
            <a:ext cx="13322300" cy="128587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272955" y="1532184"/>
            <a:ext cx="127763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dirty="0">
                <a:solidFill>
                  <a:srgbClr val="FF3399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การเคลื่อนที่ของสารจากบริเวณที่มีความเข้มข้นสูงไปสู่บริเวณที่มีความเข้มข้นต่ำ ผ่านช่องโปรตีนตัวพาที่อยู่ภายในเยื่อหุ้มเซลล์ และไม่ต้อง อาศัยพลังงาน </a:t>
            </a:r>
          </a:p>
          <a:p>
            <a:r>
              <a:rPr lang="th-TH" sz="2400" b="1" dirty="0">
                <a:solidFill>
                  <a:srgbClr val="00B0F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ตัวอย่างเช่น</a:t>
            </a:r>
            <a:r>
              <a:rPr lang="th-TH" sz="2400" b="1" dirty="0">
                <a:solidFill>
                  <a:srgbClr val="FF3399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การลำเลียงน้ำตาลกลูโคสเข้าสู่เซลล์เม็ดเลือดแดง</a:t>
            </a:r>
          </a:p>
        </p:txBody>
      </p:sp>
      <p:grpSp>
        <p:nvGrpSpPr>
          <p:cNvPr id="4" name="กลุ่ม 3"/>
          <p:cNvGrpSpPr/>
          <p:nvPr/>
        </p:nvGrpSpPr>
        <p:grpSpPr>
          <a:xfrm>
            <a:off x="5076773" y="3133725"/>
            <a:ext cx="3437450" cy="3699106"/>
            <a:chOff x="5076773" y="3133725"/>
            <a:chExt cx="3437450" cy="3699106"/>
          </a:xfrm>
        </p:grpSpPr>
        <p:pic>
          <p:nvPicPr>
            <p:cNvPr id="2" name="รูปภาพ 1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76773" y="3849395"/>
              <a:ext cx="3437450" cy="2376062"/>
            </a:xfrm>
            <a:prstGeom prst="rect">
              <a:avLst/>
            </a:prstGeom>
          </p:spPr>
        </p:pic>
        <p:pic>
          <p:nvPicPr>
            <p:cNvPr id="12" name="รูปภาพ 11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02844" y="5853715"/>
              <a:ext cx="2185778" cy="979116"/>
            </a:xfrm>
            <a:prstGeom prst="rect">
              <a:avLst/>
            </a:prstGeom>
          </p:spPr>
        </p:pic>
        <p:pic>
          <p:nvPicPr>
            <p:cNvPr id="13" name="รูปภาพ 12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59944" y="3133725"/>
              <a:ext cx="2392190" cy="1045376"/>
            </a:xfrm>
            <a:prstGeom prst="rect">
              <a:avLst/>
            </a:prstGeom>
          </p:spPr>
        </p:pic>
        <p:cxnSp>
          <p:nvCxnSpPr>
            <p:cNvPr id="14" name="ตัวเชื่อมต่อตรง 13"/>
            <p:cNvCxnSpPr/>
            <p:nvPr/>
          </p:nvCxnSpPr>
          <p:spPr>
            <a:xfrm>
              <a:off x="6381750" y="3457575"/>
              <a:ext cx="0" cy="809624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ส่วนโค้ง 10"/>
            <p:cNvSpPr/>
            <p:nvPr/>
          </p:nvSpPr>
          <p:spPr>
            <a:xfrm rot="10800000" flipV="1">
              <a:off x="6383906" y="5600429"/>
              <a:ext cx="692797" cy="878313"/>
            </a:xfrm>
            <a:prstGeom prst="arc">
              <a:avLst>
                <a:gd name="adj1" fmla="val 67499"/>
                <a:gd name="adj2" fmla="val 3388689"/>
              </a:avLst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28626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/>
    </p:bldLst>
  </p:timing>
</p:sld>
</file>

<file path=ppt/theme/theme1.xml><?xml version="1.0" encoding="utf-8"?>
<a:theme xmlns:a="http://schemas.openxmlformats.org/drawingml/2006/main" name="เหลี่ยมเพชร">
  <a:themeElements>
    <a:clrScheme name="ม่วงแดง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เหลี่ยมเพชร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เหลี่ยมเพชร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4960</TotalTime>
  <Words>1242</Words>
  <Application>Microsoft Office PowerPoint</Application>
  <PresentationFormat>กำหนดเอง</PresentationFormat>
  <Paragraphs>125</Paragraphs>
  <Slides>11</Slides>
  <Notes>1</Notes>
  <HiddenSlides>0</HiddenSlides>
  <MMClips>1</MMClips>
  <ScaleCrop>false</ScaleCrop>
  <HeadingPairs>
    <vt:vector size="6" baseType="variant">
      <vt:variant>
        <vt:lpstr>ฟอนต์ที่ถูกใช้</vt:lpstr>
      </vt:variant>
      <vt:variant>
        <vt:i4>7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11</vt:i4>
      </vt:variant>
    </vt:vector>
  </HeadingPairs>
  <TitlesOfParts>
    <vt:vector size="19" baseType="lpstr">
      <vt:lpstr>TH Sarabun New</vt:lpstr>
      <vt:lpstr>Angsana New</vt:lpstr>
      <vt:lpstr>Aksorn Bold</vt:lpstr>
      <vt:lpstr>Arial</vt:lpstr>
      <vt:lpstr>Trebuchet MS</vt:lpstr>
      <vt:lpstr>Wingdings 3</vt:lpstr>
      <vt:lpstr>Calibri</vt:lpstr>
      <vt:lpstr>เหลี่ยมเพชร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Paradon Ponsai</dc:creator>
  <cp:lastModifiedBy>WINDOWS</cp:lastModifiedBy>
  <cp:revision>346</cp:revision>
  <cp:lastPrinted>2018-01-30T07:48:49Z</cp:lastPrinted>
  <dcterms:created xsi:type="dcterms:W3CDTF">2017-09-19T00:56:44Z</dcterms:created>
  <dcterms:modified xsi:type="dcterms:W3CDTF">2022-04-04T07:59:19Z</dcterms:modified>
</cp:coreProperties>
</file>