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75" r:id="rId3"/>
    <p:sldId id="260" r:id="rId4"/>
    <p:sldId id="267" r:id="rId5"/>
    <p:sldId id="262" r:id="rId6"/>
    <p:sldId id="276" r:id="rId7"/>
    <p:sldId id="269" r:id="rId8"/>
    <p:sldId id="277" r:id="rId9"/>
    <p:sldId id="291" r:id="rId10"/>
    <p:sldId id="296" r:id="rId11"/>
    <p:sldId id="281" r:id="rId12"/>
    <p:sldId id="282" r:id="rId13"/>
    <p:sldId id="283" r:id="rId14"/>
    <p:sldId id="266" r:id="rId15"/>
    <p:sldId id="257" r:id="rId16"/>
    <p:sldId id="278" r:id="rId17"/>
    <p:sldId id="288" r:id="rId18"/>
    <p:sldId id="279" r:id="rId19"/>
    <p:sldId id="289" r:id="rId20"/>
    <p:sldId id="280" r:id="rId21"/>
    <p:sldId id="290" r:id="rId22"/>
    <p:sldId id="297" r:id="rId23"/>
    <p:sldId id="284" r:id="rId24"/>
    <p:sldId id="286" r:id="rId25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713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250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980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15675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46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935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580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847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96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96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97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701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758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83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46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65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924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44FBB-99C4-4950-B4AA-26BF1A39C162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70C70-F708-44E7-A944-07A49A339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71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microsoft.com/office/2007/relationships/hdphoto" Target="../media/hdphoto8.wdp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3475582-3C94-4179-889B-D930018A67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073472" y="3313229"/>
            <a:ext cx="11567464" cy="1373070"/>
          </a:xfrm>
        </p:spPr>
        <p:txBody>
          <a:bodyPr>
            <a:noAutofit/>
          </a:bodyPr>
          <a:lstStyle/>
          <a:p>
            <a:pPr algn="ctr"/>
            <a:br>
              <a:rPr lang="en-US" sz="12000" b="1" dirty="0">
                <a:effectLst>
                  <a:glow rad="101600">
                    <a:schemeClr val="tx1">
                      <a:lumMod val="95000"/>
                      <a:alpha val="60000"/>
                    </a:schemeClr>
                  </a:glow>
                </a:effectLst>
                <a:latin typeface="maaja" panose="02000000000000000000" pitchFamily="50" charset="0"/>
                <a:cs typeface="maaja" panose="02000000000000000000" pitchFamily="50" charset="0"/>
              </a:rPr>
            </a:br>
            <a:r>
              <a:rPr lang="en-US" sz="18000" b="1" dirty="0">
                <a:effectLst/>
                <a:latin typeface="maaja" panose="02000000000000000000" pitchFamily="50" charset="0"/>
                <a:ea typeface="KaiTi" panose="02010609060101010101" pitchFamily="49" charset="-122"/>
                <a:cs typeface="maaja" panose="02000000000000000000" pitchFamily="50" charset="0"/>
              </a:rPr>
              <a:t>article</a:t>
            </a:r>
            <a:r>
              <a:rPr lang="th-TH" sz="18000" b="1" dirty="0">
                <a:effectLst/>
                <a:latin typeface="maaja" panose="02000000000000000000" pitchFamily="50" charset="0"/>
                <a:ea typeface="KaiTi" panose="02010609060101010101" pitchFamily="49" charset="-122"/>
                <a:cs typeface="maaja" panose="02000000000000000000" pitchFamily="50" charset="0"/>
              </a:rPr>
              <a:t> </a:t>
            </a:r>
            <a:r>
              <a:rPr lang="en-US" sz="18000" b="1" dirty="0">
                <a:effectLst/>
                <a:latin typeface="maaja" panose="02000000000000000000" pitchFamily="50" charset="0"/>
                <a:ea typeface="KaiTi" panose="02010609060101010101" pitchFamily="49" charset="-122"/>
                <a:cs typeface="maaja" panose="02000000000000000000" pitchFamily="50" charset="0"/>
              </a:rPr>
              <a:t>a/an</a:t>
            </a:r>
          </a:p>
        </p:txBody>
      </p:sp>
    </p:spTree>
    <p:extLst>
      <p:ext uri="{BB962C8B-B14F-4D97-AF65-F5344CB8AC3E}">
        <p14:creationId xmlns:p14="http://schemas.microsoft.com/office/powerpoint/2010/main" val="2464550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30348B1-CFAD-4B72-8DA6-1C61071D6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h-TH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ทบทวนหลักการใช้ </a:t>
            </a:r>
            <a:r>
              <a:rPr lang="en-U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a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B4C15FEC-B83E-4894-9CA1-5E23D8E071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.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C9E32208-9638-4C3A-8ADA-E4EB14DF9B44}"/>
              </a:ext>
            </a:extLst>
          </p:cNvPr>
          <p:cNvSpPr txBox="1"/>
          <p:nvPr/>
        </p:nvSpPr>
        <p:spPr>
          <a:xfrm>
            <a:off x="2318993" y="2613037"/>
            <a:ext cx="77959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prstClr val="black"/>
                </a:solidFill>
                <a:effectLst>
                  <a:glow rad="228600">
                    <a:srgbClr val="39CDE7">
                      <a:satMod val="175000"/>
                      <a:alpha val="40000"/>
                    </a:srgbClr>
                  </a:glo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 </a:t>
            </a:r>
            <a:r>
              <a:rPr lang="th-TH" sz="9600" b="1" dirty="0">
                <a:solidFill>
                  <a:prstClr val="black"/>
                </a:solidFill>
                <a:effectLst>
                  <a:glow rad="228600">
                    <a:srgbClr val="39CDE7">
                      <a:satMod val="175000"/>
                      <a:alpha val="40000"/>
                    </a:srgbClr>
                  </a:glo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ใช้นำหน้าคำนาม </a:t>
            </a:r>
            <a:endParaRPr lang="en-US" sz="9600" b="1" dirty="0">
              <a:solidFill>
                <a:prstClr val="black"/>
              </a:solidFill>
              <a:effectLst>
                <a:glow rad="228600">
                  <a:srgbClr val="39CDE7">
                    <a:satMod val="175000"/>
                    <a:alpha val="40000"/>
                  </a:srgbClr>
                </a:glow>
              </a:effectLst>
              <a:latin typeface="maaja" panose="02000000000000000000" pitchFamily="50" charset="0"/>
              <a:ea typeface="Times New Roman" panose="02020603050405020304" pitchFamily="18" charset="0"/>
              <a:cs typeface="maaja" panose="02000000000000000000" pitchFamily="50" charset="0"/>
            </a:endParaRPr>
          </a:p>
          <a:p>
            <a:r>
              <a:rPr lang="th-TH" sz="9600" b="1" dirty="0">
                <a:solidFill>
                  <a:prstClr val="black"/>
                </a:solidFill>
                <a:effectLst>
                  <a:glow rad="228600">
                    <a:srgbClr val="39CDE7">
                      <a:satMod val="175000"/>
                      <a:alpha val="40000"/>
                    </a:srgbClr>
                  </a:glo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ที่ขึ้นต้นด้วย</a:t>
            </a:r>
            <a:r>
              <a:rPr lang="en-US" sz="9600" b="1" dirty="0">
                <a:solidFill>
                  <a:prstClr val="black"/>
                </a:solidFill>
                <a:effectLst>
                  <a:glow rad="228600">
                    <a:srgbClr val="39CDE7">
                      <a:satMod val="175000"/>
                      <a:alpha val="40000"/>
                    </a:srgbClr>
                  </a:glo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	</a:t>
            </a:r>
            <a:endParaRPr lang="en-US" u="sng" dirty="0"/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0B1ADB48-CE6A-4E2B-8E43-E6CDF6AFC2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994485"/>
            <a:ext cx="2975840" cy="2359569"/>
          </a:xfrm>
          <a:prstGeom prst="rect">
            <a:avLst/>
          </a:prstGeom>
        </p:spPr>
      </p:pic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9472E146-DC59-417B-9774-B31ABC3372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791" y="3428999"/>
            <a:ext cx="4807195" cy="31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939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88048E0-06CF-49EC-AFBF-93F530C24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h-TH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ข้อยกเว้นของการใช้ </a:t>
            </a: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“a”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0C51D869-AA8A-4B46-AC3A-F67E69B7F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700" y="1922093"/>
            <a:ext cx="10858087" cy="4403292"/>
          </a:xfrm>
        </p:spPr>
        <p:txBody>
          <a:bodyPr>
            <a:normAutofit fontScale="92500" lnSpcReduction="10000"/>
          </a:bodyPr>
          <a:lstStyle/>
          <a:p>
            <a:pPr marL="457200" marR="0" indent="0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th-TH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	บางคำขึ้นต้นด้วยอักษร </a:t>
            </a:r>
            <a:r>
              <a:rPr lang="en-US" sz="9600" b="1" dirty="0"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u</a:t>
            </a:r>
            <a:r>
              <a:rPr lang="en-US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 </a:t>
            </a:r>
            <a:r>
              <a:rPr lang="th-TH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แต่ใช้ </a:t>
            </a:r>
            <a:r>
              <a:rPr lang="en-US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 </a:t>
            </a:r>
            <a:r>
              <a:rPr lang="th-TH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นำหน้า </a:t>
            </a:r>
            <a:r>
              <a:rPr lang="th-TH" sz="9600" b="1" u="sng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เนื่องจากอักษร </a:t>
            </a:r>
            <a:r>
              <a:rPr lang="en-US" sz="9600" b="1" dirty="0"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u</a:t>
            </a:r>
            <a:r>
              <a:rPr lang="en-US" sz="9600" b="1" u="sng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 </a:t>
            </a:r>
            <a:r>
              <a:rPr lang="th-TH" sz="9600" b="1" u="sng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ออกเสียงเหมือนอักษร </a:t>
            </a:r>
            <a:r>
              <a:rPr lang="en-US" sz="9600" b="1" dirty="0"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y</a:t>
            </a:r>
            <a:r>
              <a:rPr lang="th-TH" sz="9600" b="1" u="sng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 </a:t>
            </a:r>
            <a:endParaRPr lang="en-US" sz="9600" b="1" u="sng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ea typeface="Calibri" panose="020F0502020204030204" pitchFamily="34" charset="0"/>
              <a:cs typeface="maaja" panose="02000000000000000000" pitchFamily="50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411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D85DDF1-AB50-4C51-ACD0-CE8F42340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h-TH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เช่น</a:t>
            </a: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CF7CEC45-97E6-4464-95BF-6CF4F5C21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8989" y="2846196"/>
            <a:ext cx="961386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 unit</a:t>
            </a:r>
            <a:endParaRPr lang="en-US" sz="150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2D007FF0-C178-48EF-AB70-DC53910EF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3376" y="967599"/>
            <a:ext cx="5468645" cy="5477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2DE76185-D5E2-4D89-94AF-B02862588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39615">
            <a:off x="3216133" y="36832"/>
            <a:ext cx="4188315" cy="41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82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35C70D74-1E38-45D6-858A-02BB98941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8602" y="2063496"/>
            <a:ext cx="8265716" cy="28950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3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 university</a:t>
            </a:r>
            <a:endParaRPr lang="en-US" sz="130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79F5C733-9034-4168-AD59-9BC6E086F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488" y="761312"/>
            <a:ext cx="6041660" cy="5712447"/>
          </a:xfrm>
          <a:prstGeom prst="rect">
            <a:avLst/>
          </a:prstGeom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ED9E7C7A-BCCC-48B2-86E8-72D6DFDD5D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922253">
            <a:off x="2623032" y="2099296"/>
            <a:ext cx="5249111" cy="524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907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5EED735-E293-4C71-8BAE-03C786586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5899" y="5790866"/>
            <a:ext cx="5865270" cy="1325563"/>
          </a:xfrm>
        </p:spPr>
        <p:txBody>
          <a:bodyPr>
            <a:noAutofit/>
          </a:bodyPr>
          <a:lstStyle/>
          <a:p>
            <a:r>
              <a:rPr lang="en-US" sz="12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an umbrella</a:t>
            </a:r>
            <a:r>
              <a:rPr lang="en-US" sz="1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  </a:t>
            </a:r>
            <a:r>
              <a:rPr lang="en-US" sz="12000" b="1" dirty="0">
                <a:solidFill>
                  <a:schemeClr val="bg1"/>
                </a:solidFill>
                <a:latin typeface="maaja" panose="02000000000000000000" pitchFamily="50" charset="0"/>
                <a:cs typeface="maaja" panose="02000000000000000000" pitchFamily="50" charset="0"/>
              </a:rPr>
              <a:t> </a:t>
            </a:r>
            <a:r>
              <a:rPr lang="en-US" sz="12000" dirty="0">
                <a:solidFill>
                  <a:schemeClr val="bg1"/>
                </a:solidFill>
                <a:latin typeface="maaja" panose="02000000000000000000" pitchFamily="50" charset="0"/>
                <a:cs typeface="maaja" panose="02000000000000000000" pitchFamily="50" charset="0"/>
              </a:rPr>
              <a:t>  </a:t>
            </a:r>
            <a:br>
              <a:rPr lang="en-US" sz="12000" dirty="0">
                <a:solidFill>
                  <a:srgbClr val="222222"/>
                </a:solidFill>
                <a:latin typeface="maaja" panose="02000000000000000000" pitchFamily="50" charset="0"/>
                <a:cs typeface="maaja" panose="02000000000000000000" pitchFamily="50" charset="0"/>
              </a:rPr>
            </a:br>
            <a:endParaRPr lang="en-US" sz="12000" dirty="0"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BA73AC4B-419F-41CB-9F43-EB5E026F6C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633" y="1426224"/>
            <a:ext cx="5949101" cy="2227901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9600" dirty="0">
              <a:solidFill>
                <a:srgbClr val="222222"/>
              </a:solidFill>
              <a:latin typeface="Sarabun"/>
            </a:endParaRPr>
          </a:p>
          <a:p>
            <a:pPr marL="0" indent="0">
              <a:buNone/>
            </a:pPr>
            <a:r>
              <a:rPr lang="en-US" sz="12000" b="1" dirty="0">
                <a:solidFill>
                  <a:srgbClr val="222222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a university</a:t>
            </a:r>
          </a:p>
          <a:p>
            <a:pPr marL="0" indent="0">
              <a:buNone/>
            </a:pPr>
            <a:endParaRPr lang="en-US" sz="9600" dirty="0"/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F82537BF-327E-45F1-95CE-D3F0FFD0A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17249">
            <a:off x="6217437" y="2402960"/>
            <a:ext cx="6173206" cy="4131384"/>
          </a:xfrm>
          <a:prstGeom prst="rect">
            <a:avLst/>
          </a:prstGeom>
        </p:spPr>
      </p:pic>
      <p:pic>
        <p:nvPicPr>
          <p:cNvPr id="11" name="รูปภาพ 10">
            <a:extLst>
              <a:ext uri="{FF2B5EF4-FFF2-40B4-BE49-F238E27FC236}">
                <a16:creationId xmlns:a16="http://schemas.microsoft.com/office/drawing/2014/main" id="{A2C64980-314B-4CDA-838F-62A9A951F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599" y="-2389248"/>
            <a:ext cx="6039570" cy="5707932"/>
          </a:xfrm>
          <a:prstGeom prst="rect">
            <a:avLst/>
          </a:prstGeom>
        </p:spPr>
      </p:pic>
      <p:pic>
        <p:nvPicPr>
          <p:cNvPr id="16" name="Picture 2" descr="คำพูด, กล่อง, สี่เหลี่ยมผืนผ้า, รูปร่าง, ข้อความ, ฉลาก">
            <a:extLst>
              <a:ext uri="{FF2B5EF4-FFF2-40B4-BE49-F238E27FC236}">
                <a16:creationId xmlns:a16="http://schemas.microsoft.com/office/drawing/2014/main" id="{FBFB1585-7146-4361-990F-84287FCF7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28" y="144771"/>
            <a:ext cx="3613084" cy="344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สี่เหลี่ยมผืนผ้า 16">
            <a:extLst>
              <a:ext uri="{FF2B5EF4-FFF2-40B4-BE49-F238E27FC236}">
                <a16:creationId xmlns:a16="http://schemas.microsoft.com/office/drawing/2014/main" id="{D68627D5-4CEA-44A6-B507-C29B08CA38DE}"/>
              </a:ext>
            </a:extLst>
          </p:cNvPr>
          <p:cNvSpPr/>
          <p:nvPr/>
        </p:nvSpPr>
        <p:spPr>
          <a:xfrm>
            <a:off x="271491" y="266756"/>
            <a:ext cx="33906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U </a:t>
            </a: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ออกเสียงเป็นอักษร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 </a:t>
            </a:r>
            <a:r>
              <a:rPr lang="en-US"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Y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 </a:t>
            </a:r>
            <a:r>
              <a:rPr lang="th-TH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เป็นเสียง</a:t>
            </a: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พยัญชนะหรือ เสียง </a:t>
            </a:r>
            <a:r>
              <a:rPr lang="th-TH" sz="40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ย</a:t>
            </a: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 </a:t>
            </a:r>
            <a:r>
              <a:rPr lang="th-TH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ในภาษาไทยนั่นเอง</a:t>
            </a:r>
            <a:endParaRPr 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93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E907DF4-7FF1-4FCE-8921-AC56CD852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393" y="1303069"/>
            <a:ext cx="9613861" cy="1080938"/>
          </a:xfrm>
        </p:spPr>
        <p:txBody>
          <a:bodyPr>
            <a:noAutofit/>
          </a:bodyPr>
          <a:lstStyle/>
          <a:p>
            <a:r>
              <a:rPr lang="th-TH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หลักการใช้ </a:t>
            </a:r>
            <a:r>
              <a:rPr lang="en-U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an </a:t>
            </a:r>
            <a:br>
              <a:rPr lang="th-TH" sz="8800" b="1" dirty="0">
                <a:latin typeface="maaja" panose="02000000000000000000" pitchFamily="50" charset="0"/>
                <a:cs typeface="maaja" panose="02000000000000000000" pitchFamily="50" charset="0"/>
              </a:rPr>
            </a:br>
            <a:endParaRPr lang="en-US" sz="8800" dirty="0"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B1F7788F-D556-4613-A3FC-EB7C6D6D3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87" y="2384007"/>
            <a:ext cx="11896626" cy="3599316"/>
          </a:xfrm>
        </p:spPr>
        <p:txBody>
          <a:bodyPr>
            <a:noAutofit/>
          </a:bodyPr>
          <a:lstStyle/>
          <a:p>
            <a:pPr marR="0" indent="0" algn="ctr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an </a:t>
            </a:r>
            <a:r>
              <a:rPr lang="th-TH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ใช้นำหน้าคำนามที่ขึ้นต้นด้วยสระ (</a:t>
            </a:r>
            <a:r>
              <a:rPr lang="en-US" sz="9600" b="1" dirty="0" err="1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a,e,i,o,u</a:t>
            </a:r>
            <a:r>
              <a:rPr lang="en-US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,</a:t>
            </a:r>
            <a:r>
              <a:rPr lang="th-TH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)</a:t>
            </a:r>
            <a:endParaRPr lang="en-US" sz="96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ea typeface="Calibri" panose="020F0502020204030204" pitchFamily="34" charset="0"/>
              <a:cs typeface="maaja" panose="02000000000000000000" pitchFamily="50" charset="0"/>
            </a:endParaRPr>
          </a:p>
          <a:p>
            <a:pPr marL="0" indent="0">
              <a:buNone/>
            </a:pPr>
            <a:endParaRPr lang="en-US" sz="66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620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F659F6A-7E13-4C24-A338-F2A680815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h-TH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เช่น</a:t>
            </a: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ACF76043-5727-41ED-9AA3-FEA9E9E39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395" y="2299166"/>
            <a:ext cx="9613861" cy="3599316"/>
          </a:xfrm>
        </p:spPr>
        <p:txBody>
          <a:bodyPr/>
          <a:lstStyle/>
          <a:p>
            <a:pPr marL="457200" marR="0" indent="0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15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an orange</a:t>
            </a:r>
            <a:r>
              <a:rPr lang="th-TH" sz="15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   </a:t>
            </a:r>
            <a:endParaRPr lang="en-US" sz="150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ea typeface="Calibri" panose="020F0502020204030204" pitchFamily="34" charset="0"/>
              <a:cs typeface="maaja" panose="02000000000000000000" pitchFamily="50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689DA263-6100-46E6-A8D2-7C47A1EC9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1616" y="1533208"/>
            <a:ext cx="4891842" cy="4933580"/>
          </a:xfrm>
          <a:prstGeom prst="rect">
            <a:avLst/>
          </a:prstGeom>
        </p:spPr>
      </p:pic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1E4256B0-734A-4434-BC88-0C6A1D26D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038" y="0"/>
            <a:ext cx="5249111" cy="524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65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9D6930D-D1D8-4432-AD31-A992FF126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Look at the example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E8E1E54F-BCC2-41B4-92A1-F5B92CF84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05" y="2430042"/>
            <a:ext cx="12094590" cy="3599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0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She is eating an orange.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15790B7E-DA11-4C2E-9C8D-E9625FA40D85}"/>
              </a:ext>
            </a:extLst>
          </p:cNvPr>
          <p:cNvSpPr txBox="1"/>
          <p:nvPr/>
        </p:nvSpPr>
        <p:spPr>
          <a:xfrm rot="10800000" flipV="1">
            <a:off x="1564963" y="3867490"/>
            <a:ext cx="86349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เธอกำลังกินส้ม</a:t>
            </a:r>
            <a:endParaRPr lang="en-US" sz="96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677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F80A19E2-82DB-4628-B027-8C3ED8096E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069" y="2035215"/>
            <a:ext cx="961386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an ant</a:t>
            </a:r>
            <a:endParaRPr lang="en-US" sz="150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pic>
        <p:nvPicPr>
          <p:cNvPr id="4" name="Picture 2" descr="ผลการค้นหารูปภาพสำหรับ มด การ์ตูน">
            <a:extLst>
              <a:ext uri="{FF2B5EF4-FFF2-40B4-BE49-F238E27FC236}">
                <a16:creationId xmlns:a16="http://schemas.microsoft.com/office/drawing/2014/main" id="{6D919ACC-137F-4C2C-A1D9-B7B90FBDA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0" b="90000" l="1893" r="93375">
                        <a14:foregroundMark x1="31546" y1="52500" x2="31546" y2="52500"/>
                        <a14:foregroundMark x1="33198" y1="54286" x2="34700" y2="55357"/>
                        <a14:foregroundMark x1="17666" y1="43214" x2="33198" y2="54286"/>
                        <a14:foregroundMark x1="34700" y1="55357" x2="35962" y2="57857"/>
                        <a14:foregroundMark x1="19558" y1="42500" x2="26183" y2="64286"/>
                        <a14:foregroundMark x1="26183" y1="64286" x2="37855" y2="67500"/>
                        <a14:foregroundMark x1="37855" y1="67500" x2="57413" y2="65357"/>
                        <a14:foregroundMark x1="57413" y1="65357" x2="71293" y2="47500"/>
                        <a14:foregroundMark x1="71293" y1="47500" x2="73186" y2="43571"/>
                        <a14:foregroundMark x1="76025" y1="38214" x2="70347" y2="46071"/>
                        <a14:foregroundMark x1="70347" y1="46071" x2="66246" y2="49643"/>
                        <a14:foregroundMark x1="80757" y1="34643" x2="64669" y2="51786"/>
                        <a14:foregroundMark x1="90536" y1="35000" x2="90536" y2="43214"/>
                        <a14:foregroundMark x1="29968" y1="37857" x2="34700" y2="37857"/>
                        <a14:foregroundMark x1="17035" y1="33571" x2="23028" y2="36786"/>
                        <a14:foregroundMark x1="9779" y1="42857" x2="9148" y2="48214"/>
                        <a14:foregroundMark x1="2208" y1="12500" x2="10095" y2="15000"/>
                        <a14:foregroundMark x1="18612" y1="3571" x2="25237" y2="10000"/>
                        <a14:foregroundMark x1="29338" y1="40000" x2="32177" y2="42143"/>
                        <a14:foregroundMark x1="31861" y1="39286" x2="35331" y2="48571"/>
                        <a14:foregroundMark x1="57729" y1="90000" x2="55205" y2="90357"/>
                        <a14:foregroundMark x1="92429" y1="84643" x2="93060" y2="82857"/>
                        <a14:foregroundMark x1="93375" y1="85000" x2="90536" y2="84643"/>
                        <a14:foregroundMark x1="27129" y1="25000" x2="27129" y2="25000"/>
                        <a14:foregroundMark x1="13249" y1="37500" x2="13249" y2="37500"/>
                        <a14:foregroundMark x1="27445" y1="40000" x2="27445" y2="40000"/>
                        <a14:foregroundMark x1="34700" y1="23214" x2="34700" y2="23214"/>
                        <a14:backgroundMark x1="93375" y1="81786" x2="93375" y2="81786"/>
                        <a14:backgroundMark x1="93375" y1="82857" x2="93375" y2="82857"/>
                        <a14:backgroundMark x1="92114" y1="86071" x2="92114" y2="86071"/>
                        <a14:backgroundMark x1="90536" y1="85714" x2="90536" y2="85714"/>
                        <a14:backgroundMark x1="90536" y1="85357" x2="90536" y2="85357"/>
                        <a14:backgroundMark x1="91798" y1="86429" x2="91798" y2="86429"/>
                        <a14:backgroundMark x1="92744" y1="85714" x2="92744" y2="85714"/>
                        <a14:backgroundMark x1="91798" y1="85714" x2="91798" y2="85714"/>
                        <a14:backgroundMark x1="93375" y1="86071" x2="93375" y2="86071"/>
                        <a14:backgroundMark x1="93375" y1="86429" x2="93375" y2="86429"/>
                        <a14:backgroundMark x1="93375" y1="85714" x2="93375" y2="85714"/>
                        <a14:backgroundMark x1="91167" y1="86429" x2="91167" y2="86429"/>
                        <a14:backgroundMark x1="91167" y1="85714" x2="91167" y2="85714"/>
                        <a14:backgroundMark x1="41325" y1="54286" x2="41325" y2="54286"/>
                        <a14:backgroundMark x1="50789" y1="55357" x2="50789" y2="553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483">
            <a:off x="6208061" y="1856107"/>
            <a:ext cx="4532640" cy="4003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7851EC4E-826A-41FD-A393-4975BF346B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389228">
            <a:off x="2792714" y="2080112"/>
            <a:ext cx="5249111" cy="5243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426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E3E4ABEC-8D53-428E-9B08-D6C7AB400392}"/>
              </a:ext>
            </a:extLst>
          </p:cNvPr>
          <p:cNvSpPr txBox="1"/>
          <p:nvPr/>
        </p:nvSpPr>
        <p:spPr>
          <a:xfrm>
            <a:off x="1632407" y="2227994"/>
            <a:ext cx="91707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An ant is working.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8CF0668B-CA26-4C82-A5A8-84A954B94C60}"/>
              </a:ext>
            </a:extLst>
          </p:cNvPr>
          <p:cNvSpPr txBox="1"/>
          <p:nvPr/>
        </p:nvSpPr>
        <p:spPr>
          <a:xfrm>
            <a:off x="1753386" y="4166986"/>
            <a:ext cx="85045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มดตัวหนึ่งกำลังทำงาน</a:t>
            </a:r>
            <a:endParaRPr lang="en-US" sz="96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sp>
        <p:nvSpPr>
          <p:cNvPr id="7" name="ชื่อเรื่อง 1">
            <a:extLst>
              <a:ext uri="{FF2B5EF4-FFF2-40B4-BE49-F238E27FC236}">
                <a16:creationId xmlns:a16="http://schemas.microsoft.com/office/drawing/2014/main" id="{06EE31DA-4A7E-484F-A9F3-494E9EFA1C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Autofit/>
          </a:bodyPr>
          <a:lstStyle/>
          <a:p>
            <a:r>
              <a:rPr lang="en-U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Look at the example</a:t>
            </a:r>
          </a:p>
        </p:txBody>
      </p:sp>
    </p:spTree>
    <p:extLst>
      <p:ext uri="{BB962C8B-B14F-4D97-AF65-F5344CB8AC3E}">
        <p14:creationId xmlns:p14="http://schemas.microsoft.com/office/powerpoint/2010/main" val="2390612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0EA63143-5EE2-46AD-BB8A-F6F6B28B9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939" y="197964"/>
            <a:ext cx="11349872" cy="5151748"/>
          </a:xfrm>
        </p:spPr>
        <p:txBody>
          <a:bodyPr>
            <a:normAutofit fontScale="77500" lnSpcReduction="20000"/>
          </a:bodyPr>
          <a:lstStyle/>
          <a:p>
            <a:pPr marR="0" indent="0" algn="thaiDist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17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a/an </a:t>
            </a:r>
          </a:p>
          <a:p>
            <a:pPr marR="0" indent="0" algn="thaiDist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	</a:t>
            </a:r>
            <a:r>
              <a:rPr lang="th-TH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มีความหมายว่า หนึ่งเดียว ใช้นำหน้า</a:t>
            </a:r>
            <a:r>
              <a:rPr lang="en-US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 noun</a:t>
            </a:r>
            <a:r>
              <a:rPr lang="th-TH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หรือคำนามเอกพจน์ทั่วไปและไม่ชี้เฉพาะเจาะจง</a:t>
            </a:r>
            <a:endParaRPr lang="en-US" sz="96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ea typeface="Calibri" panose="020F0502020204030204" pitchFamily="34" charset="0"/>
              <a:cs typeface="maaja" panose="02000000000000000000" pitchFamily="50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206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5F1D5B75-23D7-476D-8927-602183E08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8160" y="2845921"/>
            <a:ext cx="961386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an egg</a:t>
            </a:r>
            <a:endParaRPr lang="en-US" sz="150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pic>
        <p:nvPicPr>
          <p:cNvPr id="5124" name="Picture 4" descr="ผลการค้นหารูปภาพสำหรับ ไข่ การ์ตูน">
            <a:extLst>
              <a:ext uri="{FF2B5EF4-FFF2-40B4-BE49-F238E27FC236}">
                <a16:creationId xmlns:a16="http://schemas.microsoft.com/office/drawing/2014/main" id="{6A70A19F-99B7-4A30-BECD-C688676A1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6467" y1="58964" x2="77867" y2="76430"/>
                        <a14:foregroundMark x1="77867" y1="76430" x2="78867" y2="76584"/>
                        <a14:backgroundMark x1="20267" y1="23648" x2="25800" y2="31221"/>
                        <a14:backgroundMark x1="16867" y1="14606" x2="16133" y2="27821"/>
                        <a14:backgroundMark x1="16133" y1="27821" x2="26600" y2="20711"/>
                        <a14:backgroundMark x1="14467" y1="28594" x2="23667" y2="31376"/>
                        <a14:backgroundMark x1="18000" y1="21870" x2="23000" y2="28439"/>
                        <a14:backgroundMark x1="23000" y1="28439" x2="25333" y2="29057"/>
                        <a14:backgroundMark x1="11733" y1="73725" x2="18267" y2="61206"/>
                        <a14:backgroundMark x1="18267" y1="61206" x2="24400" y2="56878"/>
                        <a14:backgroundMark x1="24400" y1="56878" x2="24133" y2="65765"/>
                        <a14:backgroundMark x1="24133" y1="65765" x2="21800" y2="74343"/>
                        <a14:backgroundMark x1="17533" y1="72875" x2="20667" y2="72875"/>
                        <a14:backgroundMark x1="21533" y1="65997" x2="19533" y2="71561"/>
                        <a14:backgroundMark x1="13600" y1="71561" x2="18533" y2="709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959" y="-716438"/>
            <a:ext cx="9103116" cy="78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DBF2BE02-5779-43DD-9431-1A0D1E1D3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484685">
            <a:off x="2916091" y="-650448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842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0A7460B1-E806-43A9-A986-30761F565DA7}"/>
              </a:ext>
            </a:extLst>
          </p:cNvPr>
          <p:cNvSpPr txBox="1"/>
          <p:nvPr/>
        </p:nvSpPr>
        <p:spPr>
          <a:xfrm>
            <a:off x="565607" y="2076156"/>
            <a:ext cx="112493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There is an egg on the table.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918993E0-F9D8-4596-82F3-16BF0584F3D3}"/>
              </a:ext>
            </a:extLst>
          </p:cNvPr>
          <p:cNvSpPr txBox="1"/>
          <p:nvPr/>
        </p:nvSpPr>
        <p:spPr>
          <a:xfrm>
            <a:off x="1533427" y="3730658"/>
            <a:ext cx="91251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มีไข่หนึ่งฟองอยู่บนโต๊ะ</a:t>
            </a:r>
            <a:endParaRPr lang="en-US" sz="96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sp>
        <p:nvSpPr>
          <p:cNvPr id="6" name="ชื่อเรื่อง 1">
            <a:extLst>
              <a:ext uri="{FF2B5EF4-FFF2-40B4-BE49-F238E27FC236}">
                <a16:creationId xmlns:a16="http://schemas.microsoft.com/office/drawing/2014/main" id="{32FA0194-7507-4343-907B-204EFCBA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Autofit/>
          </a:bodyPr>
          <a:lstStyle/>
          <a:p>
            <a:r>
              <a:rPr lang="en-U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Look at the example</a:t>
            </a:r>
          </a:p>
        </p:txBody>
      </p:sp>
    </p:spTree>
    <p:extLst>
      <p:ext uri="{BB962C8B-B14F-4D97-AF65-F5344CB8AC3E}">
        <p14:creationId xmlns:p14="http://schemas.microsoft.com/office/powerpoint/2010/main" val="2143655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8E7D78F-4C25-49A1-BD02-624D99D8B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h-TH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ทบทวนหลักการใช้ </a:t>
            </a:r>
            <a:r>
              <a:rPr lang="en-U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an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81FD06ED-2C8E-4DFB-9C6E-56D51E994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6758" y="2284228"/>
            <a:ext cx="9613861" cy="3599316"/>
          </a:xfrm>
        </p:spPr>
        <p:txBody>
          <a:bodyPr/>
          <a:lstStyle/>
          <a:p>
            <a:pPr lvl="0" indent="0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9600" b="1" dirty="0">
                <a:solidFill>
                  <a:prstClr val="black"/>
                </a:solidFill>
                <a:effectLst>
                  <a:glow rad="228600">
                    <a:srgbClr val="39CDE7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an </a:t>
            </a:r>
            <a:r>
              <a:rPr lang="th-TH" sz="9600" b="1" dirty="0">
                <a:solidFill>
                  <a:prstClr val="black"/>
                </a:solidFill>
                <a:effectLst>
                  <a:glow rad="228600">
                    <a:srgbClr val="39CDE7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ใช้นำหน้าคำนามที่ขึ้นต้น</a:t>
            </a:r>
            <a:r>
              <a:rPr lang="en-US" sz="9600" b="1" dirty="0">
                <a:solidFill>
                  <a:prstClr val="black"/>
                </a:solidFill>
                <a:effectLst>
                  <a:glow rad="228600">
                    <a:srgbClr val="39CDE7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     </a:t>
            </a:r>
            <a:r>
              <a:rPr lang="th-TH" sz="9600" b="1" dirty="0">
                <a:solidFill>
                  <a:prstClr val="black"/>
                </a:solidFill>
                <a:effectLst>
                  <a:glow rad="228600">
                    <a:srgbClr val="39CDE7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ด้วย</a:t>
            </a:r>
            <a:r>
              <a:rPr lang="en-US" sz="9600" b="1" dirty="0">
                <a:solidFill>
                  <a:prstClr val="black"/>
                </a:solidFill>
                <a:effectLst>
                  <a:glow rad="228600">
                    <a:srgbClr val="39CDE7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 </a:t>
            </a:r>
            <a:endParaRPr lang="en-US" dirty="0"/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04665E91-724B-43DE-9DBC-8FC079FECC2F}"/>
              </a:ext>
            </a:extLst>
          </p:cNvPr>
          <p:cNvSpPr txBox="1"/>
          <p:nvPr/>
        </p:nvSpPr>
        <p:spPr>
          <a:xfrm>
            <a:off x="3380694" y="4059279"/>
            <a:ext cx="1932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สระ</a:t>
            </a: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9B87159E-2AF1-4718-837E-7FF388E7F0AF}"/>
              </a:ext>
            </a:extLst>
          </p:cNvPr>
          <p:cNvSpPr txBox="1"/>
          <p:nvPr/>
        </p:nvSpPr>
        <p:spPr>
          <a:xfrm>
            <a:off x="4661464" y="4070786"/>
            <a:ext cx="8515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a</a:t>
            </a:r>
          </a:p>
        </p:txBody>
      </p:sp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B1FF9572-51A3-4CB2-9CB9-2D09404DB111}"/>
              </a:ext>
            </a:extLst>
          </p:cNvPr>
          <p:cNvSpPr txBox="1"/>
          <p:nvPr/>
        </p:nvSpPr>
        <p:spPr>
          <a:xfrm>
            <a:off x="5661410" y="4085966"/>
            <a:ext cx="820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e</a:t>
            </a: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6D88456D-F64E-43E3-9796-3123A093364A}"/>
              </a:ext>
            </a:extLst>
          </p:cNvPr>
          <p:cNvSpPr txBox="1"/>
          <p:nvPr/>
        </p:nvSpPr>
        <p:spPr>
          <a:xfrm>
            <a:off x="6796064" y="4083886"/>
            <a:ext cx="8569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i</a:t>
            </a: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07E04782-F727-4296-B72B-24C3263AFF6F}"/>
              </a:ext>
            </a:extLst>
          </p:cNvPr>
          <p:cNvSpPr txBox="1"/>
          <p:nvPr/>
        </p:nvSpPr>
        <p:spPr>
          <a:xfrm>
            <a:off x="7712826" y="4009448"/>
            <a:ext cx="8012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o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D5C27191-3323-4D6F-BE38-78DE1F65D144}"/>
              </a:ext>
            </a:extLst>
          </p:cNvPr>
          <p:cNvSpPr txBox="1"/>
          <p:nvPr/>
        </p:nvSpPr>
        <p:spPr>
          <a:xfrm>
            <a:off x="8734840" y="4009448"/>
            <a:ext cx="8201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u</a:t>
            </a:r>
          </a:p>
        </p:txBody>
      </p:sp>
    </p:spTree>
    <p:extLst>
      <p:ext uri="{BB962C8B-B14F-4D97-AF65-F5344CB8AC3E}">
        <p14:creationId xmlns:p14="http://schemas.microsoft.com/office/powerpoint/2010/main" val="1912451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8200D58-BE42-4996-A4D9-F16E8F6D1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h-TH" sz="9600" b="1" dirty="0">
                <a:latin typeface="maaja" panose="02000000000000000000" pitchFamily="50" charset="0"/>
                <a:cs typeface="maaja" panose="02000000000000000000" pitchFamily="50" charset="0"/>
              </a:rPr>
              <a:t>ข้อยกเว้นของการใช้ </a:t>
            </a:r>
            <a:r>
              <a:rPr lang="en-US" sz="9600" b="1" dirty="0">
                <a:latin typeface="maaja" panose="02000000000000000000" pitchFamily="50" charset="0"/>
                <a:cs typeface="maaja" panose="02000000000000000000" pitchFamily="50" charset="0"/>
              </a:rPr>
              <a:t>“an”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30DEF1AB-CEA9-4EA6-83C5-9C339334A4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931519"/>
            <a:ext cx="10132223" cy="4695523"/>
          </a:xfrm>
        </p:spPr>
        <p:txBody>
          <a:bodyPr>
            <a:normAutofit fontScale="62500" lnSpcReduction="20000"/>
          </a:bodyPr>
          <a:lstStyle/>
          <a:p>
            <a:pPr marL="457200" marR="0" indent="0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12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		</a:t>
            </a:r>
            <a:r>
              <a:rPr lang="th-TH" sz="154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บางคำไม่ได้ขึ้นต้นด้วยสระ แต่ใช้ </a:t>
            </a:r>
            <a:r>
              <a:rPr lang="en-US" sz="154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an </a:t>
            </a:r>
            <a:r>
              <a:rPr lang="th-TH" sz="154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เช่น </a:t>
            </a:r>
            <a:r>
              <a:rPr lang="en-US" sz="15400" b="1" dirty="0"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hour</a:t>
            </a:r>
            <a:r>
              <a:rPr lang="en-US" sz="154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 </a:t>
            </a:r>
            <a:r>
              <a:rPr lang="th-TH" sz="154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เนื่องจากอักษร </a:t>
            </a:r>
            <a:r>
              <a:rPr lang="en-US" sz="15400" b="1" dirty="0">
                <a:solidFill>
                  <a:srgbClr val="FF000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h</a:t>
            </a:r>
            <a:r>
              <a:rPr lang="en-US" sz="154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 </a:t>
            </a:r>
            <a:r>
              <a:rPr lang="th-TH" sz="15400" b="1" u="sng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ไม่ออกเสียง</a:t>
            </a:r>
            <a:endParaRPr lang="en-US" sz="15400" b="1" u="sng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ea typeface="Calibri" panose="020F0502020204030204" pitchFamily="34" charset="0"/>
              <a:cs typeface="maaja" panose="02000000000000000000" pitchFamily="50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554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0A47ED3-4222-4688-957F-D04950AFB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075" y="666385"/>
            <a:ext cx="9613861" cy="1080938"/>
          </a:xfrm>
        </p:spPr>
        <p:txBody>
          <a:bodyPr>
            <a:noAutofit/>
          </a:bodyPr>
          <a:lstStyle/>
          <a:p>
            <a:r>
              <a:rPr lang="th-TH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เปรียบเทียบคำ</a:t>
            </a: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F9CCBD17-96AC-4556-9C99-9ADF6C70F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167" y="1747323"/>
            <a:ext cx="4070788" cy="14432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12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a house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02D34CA2-6FDD-4A02-AC89-C446FD4D7CC2}"/>
              </a:ext>
            </a:extLst>
          </p:cNvPr>
          <p:cNvSpPr txBox="1"/>
          <p:nvPr/>
        </p:nvSpPr>
        <p:spPr>
          <a:xfrm>
            <a:off x="6536693" y="4386776"/>
            <a:ext cx="47919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an hour</a:t>
            </a:r>
            <a:endParaRPr lang="en-US" sz="12000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6" name="Picture 2" descr="ผลการค้นหารูปภาพสำหรับ รูปนาฬิกา การ์ตูน">
            <a:extLst>
              <a:ext uri="{FF2B5EF4-FFF2-40B4-BE49-F238E27FC236}">
                <a16:creationId xmlns:a16="http://schemas.microsoft.com/office/drawing/2014/main" id="{7D344CC1-E80A-4A35-A9BF-B14E1BA34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693" y="461373"/>
            <a:ext cx="4616375" cy="461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ผลการค้นหารูปภาพสำหรับ บ้าน การ์ตูน">
            <a:extLst>
              <a:ext uri="{FF2B5EF4-FFF2-40B4-BE49-F238E27FC236}">
                <a16:creationId xmlns:a16="http://schemas.microsoft.com/office/drawing/2014/main" id="{2B742F6E-1450-4BA1-8E06-60949509C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35" b="90000" l="10000" r="90000">
                        <a14:foregroundMark x1="69186" y1="9535" x2="69186" y2="9535"/>
                        <a14:foregroundMark x1="67209" y1="11047" x2="67209" y2="11047"/>
                        <a14:foregroundMark x1="67209" y1="11047" x2="67209" y2="10698"/>
                        <a14:foregroundMark x1="73372" y1="60814" x2="73372" y2="60814"/>
                        <a14:foregroundMark x1="72674" y1="49419" x2="72674" y2="49419"/>
                        <a14:foregroundMark x1="68953" y1="49186" x2="76512" y2="49419"/>
                        <a14:foregroundMark x1="76977" y1="50349" x2="71628" y2="71628"/>
                        <a14:foregroundMark x1="76047" y1="57674" x2="78488" y2="74302"/>
                        <a14:foregroundMark x1="62093" y1="65000" x2="64070" y2="49651"/>
                        <a14:foregroundMark x1="63605" y1="76744" x2="76977" y2="76744"/>
                        <a14:foregroundMark x1="17326" y1="72326" x2="61628" y2="78023"/>
                        <a14:foregroundMark x1="17093" y1="77791" x2="22558" y2="78023"/>
                        <a14:foregroundMark x1="56977" y1="68488" x2="59884" y2="76512"/>
                        <a14:foregroundMark x1="71628" y1="55465" x2="66163" y2="66628"/>
                        <a14:foregroundMark x1="66163" y1="66628" x2="65581" y2="74302"/>
                        <a14:foregroundMark x1="17907" y1="80698" x2="21744" y2="80698"/>
                        <a14:foregroundMark x1="68953" y1="10233" x2="68953" y2="102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59" y="2828261"/>
            <a:ext cx="4321404" cy="4321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กล่องข้อความ 5">
            <a:extLst>
              <a:ext uri="{FF2B5EF4-FFF2-40B4-BE49-F238E27FC236}">
                <a16:creationId xmlns:a16="http://schemas.microsoft.com/office/drawing/2014/main" id="{FB25878F-89B3-41A5-93AC-96FCD2F5B94F}"/>
              </a:ext>
            </a:extLst>
          </p:cNvPr>
          <p:cNvSpPr txBox="1"/>
          <p:nvPr/>
        </p:nvSpPr>
        <p:spPr>
          <a:xfrm>
            <a:off x="12170593" y="8170800"/>
            <a:ext cx="380476" cy="30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030" name="Picture 6" descr="ผลการค้นหารูปภาพสำหรับ กากบาท การ์ตูน">
            <a:extLst>
              <a:ext uri="{FF2B5EF4-FFF2-40B4-BE49-F238E27FC236}">
                <a16:creationId xmlns:a16="http://schemas.microsoft.com/office/drawing/2014/main" id="{BC979CF7-674B-473F-B4F1-EA2BE86CC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969" y="4943961"/>
            <a:ext cx="1072033" cy="107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2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A316261C-5062-4F08-9388-10D31F22B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827" y="2544263"/>
            <a:ext cx="11076607" cy="3599316"/>
          </a:xfrm>
        </p:spPr>
        <p:txBody>
          <a:bodyPr>
            <a:normAutofit/>
          </a:bodyPr>
          <a:lstStyle/>
          <a:p>
            <a:pPr marR="0" indent="0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 </a:t>
            </a:r>
            <a:r>
              <a:rPr lang="th-TH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ใช้นำหน้าคำนาม ที่ขึ้นต้นด้วยพยัญชนะ</a:t>
            </a:r>
            <a:endParaRPr lang="en-US" sz="96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maaja" panose="02000000000000000000" pitchFamily="50" charset="0"/>
              <a:ea typeface="Calibri" panose="020F0502020204030204" pitchFamily="34" charset="0"/>
              <a:cs typeface="maaja" panose="02000000000000000000" pitchFamily="50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697A9A74-59B6-4755-9523-C65AB1BD244A}"/>
              </a:ext>
            </a:extLst>
          </p:cNvPr>
          <p:cNvSpPr/>
          <p:nvPr/>
        </p:nvSpPr>
        <p:spPr>
          <a:xfrm>
            <a:off x="400627" y="502673"/>
            <a:ext cx="442781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9600" b="1" dirty="0">
                <a:effectLst/>
                <a:latin typeface="maaja" panose="02000000000000000000" pitchFamily="50" charset="0"/>
                <a:cs typeface="maaja" panose="02000000000000000000" pitchFamily="50" charset="0"/>
              </a:rPr>
              <a:t>หลักการใช้ </a:t>
            </a:r>
            <a:r>
              <a:rPr lang="en-US" sz="9600" b="1" dirty="0">
                <a:effectLst/>
                <a:latin typeface="maaja" panose="02000000000000000000" pitchFamily="50" charset="0"/>
                <a:cs typeface="maaja" panose="02000000000000000000" pitchFamily="50" charset="0"/>
              </a:rPr>
              <a:t>a</a:t>
            </a:r>
            <a:r>
              <a:rPr lang="en-US" sz="9600" b="1" dirty="0">
                <a:effectLst>
                  <a:glow rad="228600">
                    <a:schemeClr val="tx1">
                      <a:alpha val="40000"/>
                    </a:schemeClr>
                  </a:glow>
                </a:effectLst>
                <a:latin typeface="maaja" panose="02000000000000000000" pitchFamily="50" charset="0"/>
                <a:cs typeface="maaja" panose="02000000000000000000" pitchFamily="50" charset="0"/>
              </a:rPr>
              <a:t> </a:t>
            </a:r>
            <a:endParaRPr lang="en-US" sz="9600" dirty="0">
              <a:effectLst>
                <a:glow rad="228600">
                  <a:schemeClr val="tx1">
                    <a:alpha val="40000"/>
                  </a:schemeClr>
                </a:glo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262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B6D71C04-3C55-4F15-8078-1150CE3699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723" y="2006934"/>
            <a:ext cx="9613861" cy="3599316"/>
          </a:xfrm>
        </p:spPr>
        <p:txBody>
          <a:bodyPr>
            <a:noAutofit/>
          </a:bodyPr>
          <a:lstStyle/>
          <a:p>
            <a:pPr marL="457200" marR="0" indent="0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th-TH" sz="9600" dirty="0"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 </a:t>
            </a:r>
            <a:r>
              <a:rPr lang="en-US" sz="15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 cat </a:t>
            </a:r>
          </a:p>
          <a:p>
            <a:pPr marL="457200" marR="0" indent="0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9600" dirty="0"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 </a:t>
            </a:r>
          </a:p>
          <a:p>
            <a:pPr marL="457200" marR="0" indent="0">
              <a:lnSpc>
                <a:spcPct val="115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9600" dirty="0"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 </a:t>
            </a:r>
            <a:endParaRPr lang="en-US" sz="7200" dirty="0">
              <a:latin typeface="maaja" panose="02000000000000000000" pitchFamily="50" charset="0"/>
              <a:ea typeface="Calibri" panose="020F0502020204030204" pitchFamily="34" charset="0"/>
              <a:cs typeface="maaja" panose="02000000000000000000" pitchFamily="50" charset="0"/>
            </a:endParaRPr>
          </a:p>
          <a:p>
            <a:pPr marL="0" lvl="0" indent="0" algn="ctr">
              <a:buNone/>
            </a:pPr>
            <a:br>
              <a:rPr lang="th-TH" sz="9600" b="1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</a:b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6EACD65B-3B79-4164-B221-6A70568C9D2A}"/>
              </a:ext>
            </a:extLst>
          </p:cNvPr>
          <p:cNvSpPr txBox="1"/>
          <p:nvPr/>
        </p:nvSpPr>
        <p:spPr>
          <a:xfrm>
            <a:off x="0" y="484408"/>
            <a:ext cx="27526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เช่น</a:t>
            </a: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pic>
        <p:nvPicPr>
          <p:cNvPr id="2050" name="Picture 2" descr="ผลการค้นหารูปภาพสำหรับ แมวการ์ตูน">
            <a:extLst>
              <a:ext uri="{FF2B5EF4-FFF2-40B4-BE49-F238E27FC236}">
                <a16:creationId xmlns:a16="http://schemas.microsoft.com/office/drawing/2014/main" id="{7F5AA912-43D4-4D6A-8400-215D81720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500" b="90000" l="10000" r="90000">
                        <a14:foregroundMark x1="33167" y1="12333" x2="41000" y2="12333"/>
                        <a14:foregroundMark x1="31333" y1="20917" x2="31250" y2="13333"/>
                        <a14:foregroundMark x1="31250" y1="13333" x2="34500" y2="4833"/>
                        <a14:foregroundMark x1="72000" y1="5750" x2="75167" y2="4500"/>
                        <a14:foregroundMark x1="49083" y1="58250" x2="60083" y2="83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553" y="1176513"/>
            <a:ext cx="5260157" cy="5260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รูปภาพ 1">
            <a:extLst>
              <a:ext uri="{FF2B5EF4-FFF2-40B4-BE49-F238E27FC236}">
                <a16:creationId xmlns:a16="http://schemas.microsoft.com/office/drawing/2014/main" id="{AC9503C9-3D81-493A-BF2B-DD38D935EE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216995">
            <a:off x="4541379" y="779892"/>
            <a:ext cx="2548349" cy="254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39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3F8E4A22-666B-45D0-88B0-B251E2BF4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795" y="2497128"/>
            <a:ext cx="9142409" cy="334749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12000" b="1" dirty="0">
                <a:solidFill>
                  <a:srgbClr val="222222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maaja" panose="02000000000000000000" pitchFamily="50" charset="0"/>
                <a:cs typeface="maaja" panose="02000000000000000000" pitchFamily="50" charset="0"/>
              </a:rPr>
              <a:t>A cat is sleeping.</a:t>
            </a:r>
            <a:br>
              <a:rPr lang="en-US" sz="120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maaja" panose="02000000000000000000" pitchFamily="50" charset="0"/>
                <a:cs typeface="maaja" panose="02000000000000000000" pitchFamily="50" charset="0"/>
              </a:rPr>
            </a:br>
            <a:r>
              <a:rPr lang="th-TH" sz="12000" b="1" dirty="0">
                <a:solidFill>
                  <a:srgbClr val="222222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แมวตัวหนึ่งกำลังนอนหลับ</a:t>
            </a:r>
            <a:endParaRPr lang="en-US" sz="12000" b="1" dirty="0">
              <a:solidFill>
                <a:srgbClr val="222222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1A2BAFC6-2E2E-4C41-83AE-F9754C19A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Autofit/>
          </a:bodyPr>
          <a:lstStyle/>
          <a:p>
            <a:r>
              <a:rPr lang="en-U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Look at the example</a:t>
            </a:r>
          </a:p>
        </p:txBody>
      </p:sp>
    </p:spTree>
    <p:extLst>
      <p:ext uri="{BB962C8B-B14F-4D97-AF65-F5344CB8AC3E}">
        <p14:creationId xmlns:p14="http://schemas.microsoft.com/office/powerpoint/2010/main" val="955028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3E0D146C-4BDF-4B7B-A405-50C867173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9661" y="2052984"/>
            <a:ext cx="961386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a doctor</a:t>
            </a:r>
            <a:endParaRPr lang="en-US" sz="150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8" name="Picture 6" descr="ผลการค้นหารูปภาพสำหรับ ลูกศรการ์ตูน">
            <a:extLst>
              <a:ext uri="{FF2B5EF4-FFF2-40B4-BE49-F238E27FC236}">
                <a16:creationId xmlns:a16="http://schemas.microsoft.com/office/drawing/2014/main" id="{D0FD3B80-8273-4D14-B61F-99FBDEF44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00" b="90000" l="5500" r="94417">
                        <a14:foregroundMark x1="9250" y1="30917" x2="16833" y2="34833"/>
                        <a14:foregroundMark x1="16833" y1="34833" x2="28833" y2="49333"/>
                        <a14:foregroundMark x1="28833" y1="49333" x2="31250" y2="56333"/>
                        <a14:foregroundMark x1="31250" y1="56333" x2="31500" y2="56667"/>
                        <a14:foregroundMark x1="20667" y1="45917" x2="26500" y2="52250"/>
                        <a14:foregroundMark x1="5500" y1="31083" x2="12833" y2="35167"/>
                        <a14:foregroundMark x1="12833" y1="35167" x2="25833" y2="52917"/>
                        <a14:foregroundMark x1="10083" y1="26833" x2="14583" y2="32250"/>
                        <a14:foregroundMark x1="14583" y1="32250" x2="15250" y2="32750"/>
                        <a14:foregroundMark x1="9917" y1="25833" x2="7583" y2="22833"/>
                        <a14:foregroundMark x1="28333" y1="56333" x2="40250" y2="60917"/>
                        <a14:foregroundMark x1="33250" y1="56667" x2="35333" y2="55083"/>
                        <a14:foregroundMark x1="35083" y1="63917" x2="37500" y2="63250"/>
                        <a14:foregroundMark x1="46583" y1="9250" x2="53167" y2="8500"/>
                        <a14:foregroundMark x1="91833" y1="59083" x2="94417" y2="67500"/>
                        <a14:foregroundMark x1="94417" y1="67500" x2="94417" y2="73000"/>
                        <a14:foregroundMark x1="77917" y1="73667" x2="81250" y2="80500"/>
                        <a14:foregroundMark x1="81250" y1="80500" x2="86417" y2="85333"/>
                        <a14:foregroundMark x1="86417" y1="85333" x2="91000" y2="84667"/>
                        <a14:foregroundMark x1="84833" y1="79583" x2="85917" y2="78250"/>
                        <a14:foregroundMark x1="75500" y1="71333" x2="77917" y2="75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27705">
            <a:off x="5197064" y="3443580"/>
            <a:ext cx="2325778" cy="232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ผลการค้นหารูปภาพสำหรับ หมอ การ์ตูน">
            <a:extLst>
              <a:ext uri="{FF2B5EF4-FFF2-40B4-BE49-F238E27FC236}">
                <a16:creationId xmlns:a16="http://schemas.microsoft.com/office/drawing/2014/main" id="{CD5F79BD-2302-4630-89AE-4AC11516B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50" b="94250" l="6923" r="91538">
                        <a14:foregroundMark x1="43077" y1="53250" x2="58846" y2="49250"/>
                        <a14:foregroundMark x1="40385" y1="40500" x2="52692" y2="40250"/>
                        <a14:foregroundMark x1="31154" y1="8000" x2="49231" y2="7750"/>
                        <a14:foregroundMark x1="42692" y1="4250" x2="51538" y2="4500"/>
                        <a14:foregroundMark x1="34615" y1="93250" x2="40769" y2="92000"/>
                        <a14:foregroundMark x1="65769" y1="94250" x2="73077" y2="93250"/>
                        <a14:foregroundMark x1="91923" y1="64500" x2="91154" y2="56750"/>
                        <a14:foregroundMark x1="6923" y1="16750" x2="8846" y2="2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3453" y="580335"/>
            <a:ext cx="3484972" cy="53614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194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E227B2B4-0A00-4288-B8C2-F8A1495ECF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4228" y="2487702"/>
            <a:ext cx="9613861" cy="3599316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sz="12000" b="1" dirty="0">
                <a:solidFill>
                  <a:srgbClr val="222222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maaja" panose="02000000000000000000" pitchFamily="50" charset="0"/>
                <a:cs typeface="maaja" panose="02000000000000000000" pitchFamily="50" charset="0"/>
              </a:rPr>
              <a:t>He is a doctor.</a:t>
            </a:r>
            <a:br>
              <a:rPr lang="en-US" sz="12000" b="1" dirty="0">
                <a:solidFill>
                  <a:srgbClr val="222222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maaja" panose="02000000000000000000" pitchFamily="50" charset="0"/>
                <a:cs typeface="maaja" panose="02000000000000000000" pitchFamily="50" charset="0"/>
              </a:rPr>
            </a:br>
            <a:r>
              <a:rPr lang="th-TH" sz="12000" b="1" dirty="0">
                <a:solidFill>
                  <a:srgbClr val="222222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เขาเป็นหมอ</a:t>
            </a:r>
            <a:endParaRPr lang="en-US" sz="12000" b="1" dirty="0">
              <a:solidFill>
                <a:srgbClr val="222222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ชื่อเรื่อง 1">
            <a:extLst>
              <a:ext uri="{FF2B5EF4-FFF2-40B4-BE49-F238E27FC236}">
                <a16:creationId xmlns:a16="http://schemas.microsoft.com/office/drawing/2014/main" id="{DA7F4EAA-5002-411B-A3EF-1429E00AD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Autofit/>
          </a:bodyPr>
          <a:lstStyle/>
          <a:p>
            <a:r>
              <a:rPr lang="en-U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Look at the example</a:t>
            </a:r>
          </a:p>
        </p:txBody>
      </p:sp>
    </p:spTree>
    <p:extLst>
      <p:ext uri="{BB962C8B-B14F-4D97-AF65-F5344CB8AC3E}">
        <p14:creationId xmlns:p14="http://schemas.microsoft.com/office/powerpoint/2010/main" val="1856659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ACB2BB5D-6A98-4A2F-980B-38B8B569F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879" y="2695093"/>
            <a:ext cx="961386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5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ea typeface="Times New Roman" panose="02020603050405020304" pitchFamily="18" charset="0"/>
                <a:cs typeface="maaja" panose="02000000000000000000" pitchFamily="50" charset="0"/>
              </a:rPr>
              <a:t>a robot</a:t>
            </a:r>
            <a:endParaRPr lang="en-US" sz="150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 descr="ผลการค้นหารูปภาพสำหรับ หุ่นยนต์ การ์ตูน">
            <a:extLst>
              <a:ext uri="{FF2B5EF4-FFF2-40B4-BE49-F238E27FC236}">
                <a16:creationId xmlns:a16="http://schemas.microsoft.com/office/drawing/2014/main" id="{13E78263-C3DF-4E23-9EEA-6EF42FF7D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389" b="94089" l="10000" r="90000">
                        <a14:foregroundMark x1="39318" y1="57438" x2="42727" y2="57438"/>
                        <a14:foregroundMark x1="36591" y1="94187" x2="41932" y2="93892"/>
                        <a14:foregroundMark x1="26705" y1="12611" x2="24886" y2="11034"/>
                        <a14:foregroundMark x1="46705" y1="7389" x2="49886" y2="9458"/>
                        <a14:foregroundMark x1="58750" y1="93793" x2="62727" y2="926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701" y="747713"/>
            <a:ext cx="4808420" cy="5546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48BF89C1-B4C1-4CE3-A18A-E46727A2AF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715297">
            <a:off x="3790597" y="603006"/>
            <a:ext cx="2975106" cy="297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13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594232D6-565B-4B25-A195-4A4ABB513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3698" y="2055906"/>
            <a:ext cx="9613861" cy="35993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2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maaja" panose="02000000000000000000" pitchFamily="50" charset="0"/>
                <a:cs typeface="maaja" panose="02000000000000000000" pitchFamily="50" charset="0"/>
              </a:rPr>
              <a:t>This is a robot</a:t>
            </a:r>
            <a:r>
              <a:rPr lang="en-US" sz="96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maaja" panose="02000000000000000000" pitchFamily="50" charset="0"/>
                <a:cs typeface="maaja" panose="02000000000000000000" pitchFamily="50" charset="0"/>
              </a:rPr>
              <a:t>.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55EDAB1C-92D5-4A74-BC4B-96E0EB630E96}"/>
              </a:ext>
            </a:extLst>
          </p:cNvPr>
          <p:cNvSpPr txBox="1"/>
          <p:nvPr/>
        </p:nvSpPr>
        <p:spPr>
          <a:xfrm>
            <a:off x="2895620" y="3638748"/>
            <a:ext cx="60315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0" b="1" dirty="0">
                <a:solidFill>
                  <a:schemeClr val="bg1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นี่คือหุ่นยนต์</a:t>
            </a:r>
            <a:endParaRPr lang="en-US" sz="12000" b="1" dirty="0">
              <a:solidFill>
                <a:schemeClr val="bg1"/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aja" panose="02000000000000000000" pitchFamily="50" charset="0"/>
              <a:cs typeface="maaja" panose="02000000000000000000" pitchFamily="50" charset="0"/>
            </a:endParaRPr>
          </a:p>
        </p:txBody>
      </p:sp>
      <p:sp>
        <p:nvSpPr>
          <p:cNvPr id="5" name="ชื่อเรื่อง 1">
            <a:extLst>
              <a:ext uri="{FF2B5EF4-FFF2-40B4-BE49-F238E27FC236}">
                <a16:creationId xmlns:a16="http://schemas.microsoft.com/office/drawing/2014/main" id="{B14D855D-A7C2-4AA2-83D2-161CA0070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</p:spPr>
        <p:txBody>
          <a:bodyPr>
            <a:noAutofit/>
          </a:bodyPr>
          <a:lstStyle/>
          <a:p>
            <a:r>
              <a:rPr lang="en-US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aja" panose="02000000000000000000" pitchFamily="50" charset="0"/>
                <a:cs typeface="maaja" panose="02000000000000000000" pitchFamily="50" charset="0"/>
              </a:rPr>
              <a:t>Look at the example</a:t>
            </a:r>
          </a:p>
        </p:txBody>
      </p:sp>
    </p:spTree>
    <p:extLst>
      <p:ext uri="{BB962C8B-B14F-4D97-AF65-F5344CB8AC3E}">
        <p14:creationId xmlns:p14="http://schemas.microsoft.com/office/powerpoint/2010/main" val="1031557171"/>
      </p:ext>
    </p:extLst>
  </p:cSld>
  <p:clrMapOvr>
    <a:masterClrMapping/>
  </p:clrMapOvr>
</p:sld>
</file>

<file path=ppt/theme/theme1.xml><?xml version="1.0" encoding="utf-8"?>
<a:theme xmlns:a="http://schemas.openxmlformats.org/drawingml/2006/main" name="เบอร์ลิน">
  <a:themeElements>
    <a:clrScheme name="เบอร์ลิน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เบอร์ลิน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เบอร์ลิน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เบอร์ลิน</Template>
  <TotalTime>1467</TotalTime>
  <Words>198</Words>
  <Application>Microsoft Office PowerPoint</Application>
  <PresentationFormat>แบบจอกว้าง</PresentationFormat>
  <Paragraphs>60</Paragraphs>
  <Slides>24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24</vt:i4>
      </vt:variant>
    </vt:vector>
  </HeadingPairs>
  <TitlesOfParts>
    <vt:vector size="29" baseType="lpstr">
      <vt:lpstr>Arial</vt:lpstr>
      <vt:lpstr>maaja</vt:lpstr>
      <vt:lpstr>Sarabun</vt:lpstr>
      <vt:lpstr>Trebuchet MS</vt:lpstr>
      <vt:lpstr>เบอร์ลิน</vt:lpstr>
      <vt:lpstr> article a/an</vt:lpstr>
      <vt:lpstr>งานนำเสนอ PowerPoint</vt:lpstr>
      <vt:lpstr>งานนำเสนอ PowerPoint</vt:lpstr>
      <vt:lpstr>งานนำเสนอ PowerPoint</vt:lpstr>
      <vt:lpstr>Look at the example</vt:lpstr>
      <vt:lpstr>งานนำเสนอ PowerPoint</vt:lpstr>
      <vt:lpstr>Look at the example</vt:lpstr>
      <vt:lpstr>งานนำเสนอ PowerPoint</vt:lpstr>
      <vt:lpstr>Look at the example</vt:lpstr>
      <vt:lpstr>ทบทวนหลักการใช้ a</vt:lpstr>
      <vt:lpstr>ข้อยกเว้นของการใช้ “a”</vt:lpstr>
      <vt:lpstr>เช่น</vt:lpstr>
      <vt:lpstr>งานนำเสนอ PowerPoint</vt:lpstr>
      <vt:lpstr>an umbrella      </vt:lpstr>
      <vt:lpstr>หลักการใช้ an  </vt:lpstr>
      <vt:lpstr>เช่น</vt:lpstr>
      <vt:lpstr>Look at the example</vt:lpstr>
      <vt:lpstr>งานนำเสนอ PowerPoint</vt:lpstr>
      <vt:lpstr>Look at the example</vt:lpstr>
      <vt:lpstr>งานนำเสนอ PowerPoint</vt:lpstr>
      <vt:lpstr>Look at the example</vt:lpstr>
      <vt:lpstr>ทบทวนหลักการใช้ an</vt:lpstr>
      <vt:lpstr>ข้อยกเว้นของการใช้ “an”</vt:lpstr>
      <vt:lpstr>เปรียบเทียบคำ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หลักการใช้ a / an a อ่านว่า อะ an อ่านว่า แอน</dc:title>
  <dc:creator>Pat</dc:creator>
  <cp:lastModifiedBy>Kruair Patsiratcha</cp:lastModifiedBy>
  <cp:revision>60</cp:revision>
  <cp:lastPrinted>2021-04-06T06:57:55Z</cp:lastPrinted>
  <dcterms:created xsi:type="dcterms:W3CDTF">2020-02-10T15:06:50Z</dcterms:created>
  <dcterms:modified xsi:type="dcterms:W3CDTF">2023-07-12T07:55:20Z</dcterms:modified>
</cp:coreProperties>
</file>