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5" r:id="rId6"/>
    <p:sldId id="264" r:id="rId7"/>
    <p:sldId id="263" r:id="rId8"/>
    <p:sldId id="262" r:id="rId9"/>
    <p:sldId id="274" r:id="rId10"/>
    <p:sldId id="259" r:id="rId11"/>
    <p:sldId id="261" r:id="rId12"/>
    <p:sldId id="268" r:id="rId13"/>
    <p:sldId id="273" r:id="rId14"/>
    <p:sldId id="270" r:id="rId15"/>
    <p:sldId id="271" r:id="rId16"/>
    <p:sldId id="272" r:id="rId17"/>
    <p:sldId id="269" r:id="rId18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BBCAF-3214-498C-A23D-0C46E4FB9ABC}" type="doc">
      <dgm:prSet loTypeId="urn:microsoft.com/office/officeart/2009/3/layout/SnapshotPictureList" loCatId="pictur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h-TH"/>
        </a:p>
      </dgm:t>
    </dgm:pt>
    <dgm:pt modelId="{A695BAA3-296F-4ECA-8D84-F89FA055CB31}">
      <dgm:prSet phldrT="[ข้อความ]" custT="1"/>
      <dgm:spPr/>
      <dgm:t>
        <a:bodyPr/>
        <a:lstStyle/>
        <a:p>
          <a:r>
            <a:rPr lang="th-TH" sz="2800" dirty="0">
              <a:latin typeface="TH SarabunPSK" panose="020B0500040200020003" pitchFamily="34" charset="-34"/>
              <a:cs typeface="TH SarabunPSK" panose="020B0500040200020003" pitchFamily="34" charset="-34"/>
            </a:rPr>
            <a:t>“การจัดตกแต่งห้องขึ้นอยู่กับความชอบส่วนบุคคลและความเหมาะสมในการใช้งาน”</a:t>
          </a:r>
        </a:p>
      </dgm:t>
    </dgm:pt>
    <dgm:pt modelId="{6670759A-EBA2-4FCA-AD18-36B4BC51F687}" type="parTrans" cxnId="{F70B2D44-B1FF-47D1-9AA7-714D86450126}">
      <dgm:prSet/>
      <dgm:spPr/>
      <dgm:t>
        <a:bodyPr/>
        <a:lstStyle/>
        <a:p>
          <a:endParaRPr lang="th-TH" sz="1600"/>
        </a:p>
      </dgm:t>
    </dgm:pt>
    <dgm:pt modelId="{F0D1EAC3-D7ED-4762-A433-DF1FCC00F469}" type="sibTrans" cxnId="{F70B2D44-B1FF-47D1-9AA7-714D86450126}">
      <dgm:prSet/>
      <dgm:spPr/>
      <dgm:t>
        <a:bodyPr/>
        <a:lstStyle/>
        <a:p>
          <a:endParaRPr lang="th-TH" sz="1600"/>
        </a:p>
      </dgm:t>
    </dgm:pt>
    <dgm:pt modelId="{87AC07A8-B0D1-492A-A678-DCB0ACAF702E}">
      <dgm:prSet phldrT="[ข้อความ]" custT="1"/>
      <dgm:spPr/>
      <dgm:t>
        <a:bodyPr/>
        <a:lstStyle/>
        <a:p>
          <a:endParaRPr lang="th-TH" sz="3200" dirty="0"/>
        </a:p>
      </dgm:t>
    </dgm:pt>
    <dgm:pt modelId="{A33142D2-A342-48B9-A201-1F54D8505375}" type="parTrans" cxnId="{DB9C645C-19D4-4C50-8BF0-E6E682F466D3}">
      <dgm:prSet/>
      <dgm:spPr/>
      <dgm:t>
        <a:bodyPr/>
        <a:lstStyle/>
        <a:p>
          <a:endParaRPr lang="th-TH" sz="1600"/>
        </a:p>
      </dgm:t>
    </dgm:pt>
    <dgm:pt modelId="{7FF656AC-289B-4A34-ADCD-3999354DCAC8}" type="sibTrans" cxnId="{DB9C645C-19D4-4C50-8BF0-E6E682F466D3}">
      <dgm:prSet/>
      <dgm:spPr/>
      <dgm:t>
        <a:bodyPr/>
        <a:lstStyle/>
        <a:p>
          <a:endParaRPr lang="th-TH" sz="1600"/>
        </a:p>
      </dgm:t>
    </dgm:pt>
    <dgm:pt modelId="{FA70C904-41EC-477B-A2DB-FCCDCCB53631}" type="pres">
      <dgm:prSet presAssocID="{778BBCAF-3214-498C-A23D-0C46E4FB9AB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47A27727-0C6C-4A19-A592-DB5DCB36A349}" type="pres">
      <dgm:prSet presAssocID="{A695BAA3-296F-4ECA-8D84-F89FA055CB31}" presName="composite" presStyleCnt="0"/>
      <dgm:spPr/>
      <dgm:t>
        <a:bodyPr/>
        <a:lstStyle/>
        <a:p>
          <a:endParaRPr lang="th-TH"/>
        </a:p>
      </dgm:t>
    </dgm:pt>
    <dgm:pt modelId="{F8A32522-33B9-47E1-88A9-C26250C152FE}" type="pres">
      <dgm:prSet presAssocID="{A695BAA3-296F-4ECA-8D84-F89FA055CB31}" presName="ParentAccentShape" presStyleLbl="trBgShp" presStyleIdx="0" presStyleCnt="2" custLinFactNeighborX="3114" custLinFactNeighborY="-85"/>
      <dgm:spPr/>
      <dgm:t>
        <a:bodyPr/>
        <a:lstStyle/>
        <a:p>
          <a:endParaRPr lang="th-TH"/>
        </a:p>
      </dgm:t>
    </dgm:pt>
    <dgm:pt modelId="{17CB23D9-737F-4D36-8C1E-CC4B379EFFED}" type="pres">
      <dgm:prSet presAssocID="{A695BAA3-296F-4ECA-8D84-F89FA055CB31}" presName="ParentText" presStyleLbl="revTx" presStyleIdx="0" presStyleCnt="2" custScaleX="108128" custScaleY="185867" custLinFactNeighborX="445" custLinFactNeighborY="2963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3D12A65-D175-4335-9AF2-66B8D9A21140}" type="pres">
      <dgm:prSet presAssocID="{A695BAA3-296F-4ECA-8D84-F89FA055CB31}" presName="ChildText" presStyleLbl="revTx" presStyleIdx="1" presStyleCnt="2" custScaleX="103389">
        <dgm:presLayoutVars>
          <dgm:chMax val="0"/>
          <dgm:chPref val="0"/>
        </dgm:presLayoutVars>
      </dgm:prSet>
      <dgm:spPr/>
      <dgm:t>
        <a:bodyPr/>
        <a:lstStyle/>
        <a:p>
          <a:endParaRPr lang="th-TH"/>
        </a:p>
      </dgm:t>
    </dgm:pt>
    <dgm:pt modelId="{271A4110-0A71-40A5-BAE6-B0D2EA96F279}" type="pres">
      <dgm:prSet presAssocID="{A695BAA3-296F-4ECA-8D84-F89FA055CB31}" presName="ChildAccentShape" presStyleLbl="trBgShp" presStyleIdx="1" presStyleCnt="2" custScaleY="126835" custLinFactX="-200000" custLinFactNeighborX="-220932" custLinFactNeighborY="2685"/>
      <dgm:spPr/>
      <dgm:t>
        <a:bodyPr/>
        <a:lstStyle/>
        <a:p>
          <a:endParaRPr lang="th-TH"/>
        </a:p>
      </dgm:t>
    </dgm:pt>
    <dgm:pt modelId="{99B3CA1E-A945-4A2D-8313-7C17FD4736D9}" type="pres">
      <dgm:prSet presAssocID="{A695BAA3-296F-4ECA-8D84-F89FA055CB31}" presName="Image" presStyleLbl="alignImgPlace1" presStyleIdx="0" presStyleCnt="1" custScaleX="98729" custScaleY="98934" custLinFactNeighborX="5482" custLinFactNeighborY="-196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  <dgm:t>
        <a:bodyPr/>
        <a:lstStyle/>
        <a:p>
          <a:endParaRPr lang="th-TH"/>
        </a:p>
      </dgm:t>
    </dgm:pt>
  </dgm:ptLst>
  <dgm:cxnLst>
    <dgm:cxn modelId="{E1225710-D4CD-4988-BA43-31E78B7DC22C}" type="presOf" srcId="{87AC07A8-B0D1-492A-A678-DCB0ACAF702E}" destId="{83D12A65-D175-4335-9AF2-66B8D9A21140}" srcOrd="0" destOrd="0" presId="urn:microsoft.com/office/officeart/2009/3/layout/SnapshotPictureList"/>
    <dgm:cxn modelId="{1077C7B0-7EE1-4C41-B870-7781F0029566}" type="presOf" srcId="{A695BAA3-296F-4ECA-8D84-F89FA055CB31}" destId="{17CB23D9-737F-4D36-8C1E-CC4B379EFFED}" srcOrd="0" destOrd="0" presId="urn:microsoft.com/office/officeart/2009/3/layout/SnapshotPictureList"/>
    <dgm:cxn modelId="{F70B2D44-B1FF-47D1-9AA7-714D86450126}" srcId="{778BBCAF-3214-498C-A23D-0C46E4FB9ABC}" destId="{A695BAA3-296F-4ECA-8D84-F89FA055CB31}" srcOrd="0" destOrd="0" parTransId="{6670759A-EBA2-4FCA-AD18-36B4BC51F687}" sibTransId="{F0D1EAC3-D7ED-4762-A433-DF1FCC00F469}"/>
    <dgm:cxn modelId="{DB9C645C-19D4-4C50-8BF0-E6E682F466D3}" srcId="{A695BAA3-296F-4ECA-8D84-F89FA055CB31}" destId="{87AC07A8-B0D1-492A-A678-DCB0ACAF702E}" srcOrd="0" destOrd="0" parTransId="{A33142D2-A342-48B9-A201-1F54D8505375}" sibTransId="{7FF656AC-289B-4A34-ADCD-3999354DCAC8}"/>
    <dgm:cxn modelId="{8DA558BF-8453-4FD8-8C4D-427F99D1957D}" type="presOf" srcId="{778BBCAF-3214-498C-A23D-0C46E4FB9ABC}" destId="{FA70C904-41EC-477B-A2DB-FCCDCCB53631}" srcOrd="0" destOrd="0" presId="urn:microsoft.com/office/officeart/2009/3/layout/SnapshotPictureList"/>
    <dgm:cxn modelId="{43C421EA-0543-49E0-ABB2-6D07E4E26540}" type="presParOf" srcId="{FA70C904-41EC-477B-A2DB-FCCDCCB53631}" destId="{47A27727-0C6C-4A19-A592-DB5DCB36A349}" srcOrd="0" destOrd="0" presId="urn:microsoft.com/office/officeart/2009/3/layout/SnapshotPictureList"/>
    <dgm:cxn modelId="{7688B5ED-028C-4A21-BFDA-B1DFDA112A9A}" type="presParOf" srcId="{47A27727-0C6C-4A19-A592-DB5DCB36A349}" destId="{F8A32522-33B9-47E1-88A9-C26250C152FE}" srcOrd="0" destOrd="0" presId="urn:microsoft.com/office/officeart/2009/3/layout/SnapshotPictureList"/>
    <dgm:cxn modelId="{D63C9275-7ECF-4106-BE31-2CDB00391EB0}" type="presParOf" srcId="{47A27727-0C6C-4A19-A592-DB5DCB36A349}" destId="{17CB23D9-737F-4D36-8C1E-CC4B379EFFED}" srcOrd="1" destOrd="0" presId="urn:microsoft.com/office/officeart/2009/3/layout/SnapshotPictureList"/>
    <dgm:cxn modelId="{A33428E1-24DB-41AD-BA05-2E6434DA2466}" type="presParOf" srcId="{47A27727-0C6C-4A19-A592-DB5DCB36A349}" destId="{83D12A65-D175-4335-9AF2-66B8D9A21140}" srcOrd="2" destOrd="0" presId="urn:microsoft.com/office/officeart/2009/3/layout/SnapshotPictureList"/>
    <dgm:cxn modelId="{8A203381-465B-48CC-A48E-97CEBC03ECE5}" type="presParOf" srcId="{47A27727-0C6C-4A19-A592-DB5DCB36A349}" destId="{271A4110-0A71-40A5-BAE6-B0D2EA96F279}" srcOrd="3" destOrd="0" presId="urn:microsoft.com/office/officeart/2009/3/layout/SnapshotPictureList"/>
    <dgm:cxn modelId="{765AB87F-C3DB-430F-BFEB-8F04E253E3CA}" type="presParOf" srcId="{47A27727-0C6C-4A19-A592-DB5DCB36A349}" destId="{99B3CA1E-A945-4A2D-8313-7C17FD4736D9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1A4110-0A71-40A5-BAE6-B0D2EA96F279}">
      <dsp:nvSpPr>
        <dsp:cNvPr id="0" name=""/>
        <dsp:cNvSpPr/>
      </dsp:nvSpPr>
      <dsp:spPr>
        <a:xfrm>
          <a:off x="9121246" y="255935"/>
          <a:ext cx="248206" cy="5826522"/>
        </a:xfrm>
        <a:prstGeom prst="rect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32522-33B9-47E1-88A9-C26250C152FE}">
      <dsp:nvSpPr>
        <dsp:cNvPr id="0" name=""/>
        <dsp:cNvSpPr/>
      </dsp:nvSpPr>
      <dsp:spPr>
        <a:xfrm>
          <a:off x="434603" y="745058"/>
          <a:ext cx="6455465" cy="4593781"/>
        </a:xfrm>
        <a:prstGeom prst="frame">
          <a:avLst>
            <a:gd name="adj1" fmla="val 5450"/>
          </a:avLst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3CA1E-A945-4A2D-8313-7C17FD4736D9}">
      <dsp:nvSpPr>
        <dsp:cNvPr id="0" name=""/>
        <dsp:cNvSpPr/>
      </dsp:nvSpPr>
      <dsp:spPr>
        <a:xfrm>
          <a:off x="365102" y="213176"/>
          <a:ext cx="6128364" cy="4298995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CB23D9-737F-4D36-8C1E-CC4B379EFFED}">
      <dsp:nvSpPr>
        <dsp:cNvPr id="0" name=""/>
        <dsp:cNvSpPr/>
      </dsp:nvSpPr>
      <dsp:spPr>
        <a:xfrm>
          <a:off x="270451" y="4472893"/>
          <a:ext cx="6438892" cy="1013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106680" rIns="2844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“การจัดตกแต่งห้องขึ้นอยู่กับความชอบส่วนบุคคลและความเหมาะสมในการใช้งาน”</a:t>
          </a:r>
        </a:p>
      </dsp:txBody>
      <dsp:txXfrm>
        <a:off x="270451" y="4472893"/>
        <a:ext cx="6438892" cy="1013507"/>
      </dsp:txXfrm>
    </dsp:sp>
    <dsp:sp modelId="{83D12A65-D175-4335-9AF2-66B8D9A21140}">
      <dsp:nvSpPr>
        <dsp:cNvPr id="0" name=""/>
        <dsp:cNvSpPr/>
      </dsp:nvSpPr>
      <dsp:spPr>
        <a:xfrm>
          <a:off x="6901842" y="748963"/>
          <a:ext cx="3051389" cy="4593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3200" kern="1200" dirty="0"/>
        </a:p>
      </dsp:txBody>
      <dsp:txXfrm>
        <a:off x="6901842" y="748963"/>
        <a:ext cx="3051389" cy="4593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5466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93069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61662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2037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72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7470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390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107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5446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10492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441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92815-DB32-427E-8B74-EFF014951E1C}" type="datetimeFigureOut">
              <a:rPr lang="th-TH" smtClean="0"/>
              <a:t>30/07/68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27151-B0F9-4008-A913-9E0966DADD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1939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-102514" y="-141731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grpSp>
        <p:nvGrpSpPr>
          <p:cNvPr id="6" name="กลุ่ม 5">
            <a:extLst>
              <a:ext uri="{FF2B5EF4-FFF2-40B4-BE49-F238E27FC236}">
                <a16:creationId xmlns="" xmlns:a16="http://schemas.microsoft.com/office/drawing/2014/main" id="{57169E88-5329-4B1D-A8DE-B7470654F61B}"/>
              </a:ext>
            </a:extLst>
          </p:cNvPr>
          <p:cNvGrpSpPr/>
          <p:nvPr/>
        </p:nvGrpSpPr>
        <p:grpSpPr>
          <a:xfrm>
            <a:off x="6314536" y="55048"/>
            <a:ext cx="5774950" cy="2670267"/>
            <a:chOff x="7879256" y="1040499"/>
            <a:chExt cx="3018120" cy="1816115"/>
          </a:xfrm>
        </p:grpSpPr>
        <p:sp>
          <p:nvSpPr>
            <p:cNvPr id="7" name="สี่เหลี่ยมผืนผ้า 6">
              <a:extLst>
                <a:ext uri="{FF2B5EF4-FFF2-40B4-BE49-F238E27FC236}">
                  <a16:creationId xmlns="" xmlns:a16="http://schemas.microsoft.com/office/drawing/2014/main" id="{1EC950DF-6B72-480E-B913-FF17EA42457F}"/>
                </a:ext>
              </a:extLst>
            </p:cNvPr>
            <p:cNvSpPr/>
            <p:nvPr/>
          </p:nvSpPr>
          <p:spPr>
            <a:xfrm>
              <a:off x="7879256" y="1396409"/>
              <a:ext cx="3007069" cy="1460205"/>
            </a:xfrm>
            <a:prstGeom prst="rect">
              <a:avLst/>
            </a:prstGeom>
            <a:solidFill>
              <a:srgbClr val="F0E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endParaRPr>
            </a:p>
          </p:txBody>
        </p:sp>
        <p:sp>
          <p:nvSpPr>
            <p:cNvPr id="8" name="สี่เหลี่ยมผืนผ้า 7">
              <a:extLst>
                <a:ext uri="{FF2B5EF4-FFF2-40B4-BE49-F238E27FC236}">
                  <a16:creationId xmlns="" xmlns:a16="http://schemas.microsoft.com/office/drawing/2014/main" id="{B2774B70-C269-4C4E-ABBA-0605790792C2}"/>
                </a:ext>
              </a:extLst>
            </p:cNvPr>
            <p:cNvSpPr/>
            <p:nvPr/>
          </p:nvSpPr>
          <p:spPr>
            <a:xfrm>
              <a:off x="7879256" y="1075844"/>
              <a:ext cx="3007069" cy="786662"/>
            </a:xfrm>
            <a:prstGeom prst="rect">
              <a:avLst/>
            </a:prstGeom>
            <a:solidFill>
              <a:srgbClr val="F5B1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j-cs"/>
              </a:endParaRPr>
            </a:p>
          </p:txBody>
        </p:sp>
        <p:sp>
          <p:nvSpPr>
            <p:cNvPr id="9" name="กล่องข้อความ 8">
              <a:extLst>
                <a:ext uri="{FF2B5EF4-FFF2-40B4-BE49-F238E27FC236}">
                  <a16:creationId xmlns="" xmlns:a16="http://schemas.microsoft.com/office/drawing/2014/main" id="{C84C767D-A775-4D8C-B1DA-E8A2B7E80A13}"/>
                </a:ext>
              </a:extLst>
            </p:cNvPr>
            <p:cNvSpPr txBox="1"/>
            <p:nvPr/>
          </p:nvSpPr>
          <p:spPr>
            <a:xfrm>
              <a:off x="8134927" y="1088649"/>
              <a:ext cx="2298997" cy="7535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28314E"/>
                  </a:solidFill>
                  <a:effectLst/>
                  <a:uLnTx/>
                  <a:uFillTx/>
                  <a:latin typeface="TH Sarabun New" panose="020B0500040200020003" pitchFamily="34" charset="-34"/>
                  <a:ea typeface="+mn-ea"/>
                  <a:cs typeface="+mj-cs"/>
                </a:rPr>
                <a:t>หน่วยการเรียนรู้ที่ </a:t>
              </a:r>
            </a:p>
          </p:txBody>
        </p:sp>
        <p:sp>
          <p:nvSpPr>
            <p:cNvPr id="10" name="กล่องข้อความ 9">
              <a:extLst>
                <a:ext uri="{FF2B5EF4-FFF2-40B4-BE49-F238E27FC236}">
                  <a16:creationId xmlns="" xmlns:a16="http://schemas.microsoft.com/office/drawing/2014/main" id="{FA935CF0-17E2-47BF-A991-529475AC11C2}"/>
                </a:ext>
              </a:extLst>
            </p:cNvPr>
            <p:cNvSpPr txBox="1"/>
            <p:nvPr/>
          </p:nvSpPr>
          <p:spPr>
            <a:xfrm>
              <a:off x="10461570" y="1040499"/>
              <a:ext cx="435806" cy="983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28314E"/>
                  </a:solidFill>
                  <a:effectLst/>
                  <a:uLnTx/>
                  <a:uFillTx/>
                  <a:latin typeface="TH Sarabun New" panose="020B0500040200020003" pitchFamily="34" charset="-34"/>
                  <a:ea typeface="+mn-ea"/>
                  <a:cs typeface="+mj-cs"/>
                </a:rPr>
                <a:t>2</a:t>
              </a:r>
              <a:endParaRPr kumimoji="0" lang="th-TH" sz="88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+mj-cs"/>
              </a:endParaRPr>
            </a:p>
          </p:txBody>
        </p:sp>
      </p:grpSp>
      <p:pic>
        <p:nvPicPr>
          <p:cNvPr id="11" name="รูปภาพ 10">
            <a:extLst>
              <a:ext uri="{FF2B5EF4-FFF2-40B4-BE49-F238E27FC236}">
                <a16:creationId xmlns="" xmlns:a16="http://schemas.microsoft.com/office/drawing/2014/main" id="{7C510258-E6A6-48A1-85C0-99D0B8180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58" y="125844"/>
            <a:ext cx="6190878" cy="6574538"/>
          </a:xfrm>
          <a:prstGeom prst="rect">
            <a:avLst/>
          </a:prstGeom>
        </p:spPr>
      </p:pic>
      <p:grpSp>
        <p:nvGrpSpPr>
          <p:cNvPr id="12" name="Group 36">
            <a:extLst>
              <a:ext uri="{FF2B5EF4-FFF2-40B4-BE49-F238E27FC236}">
                <a16:creationId xmlns="" xmlns:a16="http://schemas.microsoft.com/office/drawing/2014/main" id="{590716AC-97D8-40DF-9262-EEC00F2FAAF4}"/>
              </a:ext>
            </a:extLst>
          </p:cNvPr>
          <p:cNvGrpSpPr/>
          <p:nvPr/>
        </p:nvGrpSpPr>
        <p:grpSpPr>
          <a:xfrm>
            <a:off x="6701462" y="3247652"/>
            <a:ext cx="4656426" cy="3088011"/>
            <a:chOff x="4763054" y="3295198"/>
            <a:chExt cx="4880580" cy="3088011"/>
          </a:xfrm>
        </p:grpSpPr>
        <p:grpSp>
          <p:nvGrpSpPr>
            <p:cNvPr id="13" name="Group 22">
              <a:extLst>
                <a:ext uri="{FF2B5EF4-FFF2-40B4-BE49-F238E27FC236}">
                  <a16:creationId xmlns="" xmlns:a16="http://schemas.microsoft.com/office/drawing/2014/main" id="{C31948F9-3E95-4C4B-8F8B-998C54FD9D59}"/>
                </a:ext>
              </a:extLst>
            </p:cNvPr>
            <p:cNvGrpSpPr/>
            <p:nvPr/>
          </p:nvGrpSpPr>
          <p:grpSpPr>
            <a:xfrm>
              <a:off x="4763054" y="4183292"/>
              <a:ext cx="4786723" cy="1035852"/>
              <a:chOff x="1953825" y="1032839"/>
              <a:chExt cx="4786723" cy="1035852"/>
            </a:xfrm>
          </p:grpSpPr>
          <p:sp>
            <p:nvSpPr>
              <p:cNvPr id="18" name="Freeform: Shape 23">
                <a:extLst>
                  <a:ext uri="{FF2B5EF4-FFF2-40B4-BE49-F238E27FC236}">
                    <a16:creationId xmlns="" xmlns:a16="http://schemas.microsoft.com/office/drawing/2014/main" id="{C91CE9D1-D8C6-42CF-B6D0-61C1C685EB55}"/>
                  </a:ext>
                </a:extLst>
              </p:cNvPr>
              <p:cNvSpPr/>
              <p:nvPr/>
            </p:nvSpPr>
            <p:spPr>
              <a:xfrm>
                <a:off x="1953825" y="1053028"/>
                <a:ext cx="1043882" cy="1015663"/>
              </a:xfrm>
              <a:custGeom>
                <a:avLst/>
                <a:gdLst>
                  <a:gd name="connsiteX0" fmla="*/ 0 w 1931458"/>
                  <a:gd name="connsiteY0" fmla="*/ 0 h 1352020"/>
                  <a:gd name="connsiteX1" fmla="*/ 1255448 w 1931458"/>
                  <a:gd name="connsiteY1" fmla="*/ 0 h 1352020"/>
                  <a:gd name="connsiteX2" fmla="*/ 1931458 w 1931458"/>
                  <a:gd name="connsiteY2" fmla="*/ 676010 h 1352020"/>
                  <a:gd name="connsiteX3" fmla="*/ 1255448 w 1931458"/>
                  <a:gd name="connsiteY3" fmla="*/ 1352020 h 1352020"/>
                  <a:gd name="connsiteX4" fmla="*/ 0 w 1931458"/>
                  <a:gd name="connsiteY4" fmla="*/ 1352020 h 1352020"/>
                  <a:gd name="connsiteX5" fmla="*/ 676010 w 1931458"/>
                  <a:gd name="connsiteY5" fmla="*/ 676010 h 1352020"/>
                  <a:gd name="connsiteX6" fmla="*/ 0 w 1931458"/>
                  <a:gd name="connsiteY6" fmla="*/ 0 h 13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31458" h="1352020">
                    <a:moveTo>
                      <a:pt x="1931457" y="0"/>
                    </a:moveTo>
                    <a:lnTo>
                      <a:pt x="1931457" y="878813"/>
                    </a:lnTo>
                    <a:lnTo>
                      <a:pt x="965729" y="1352020"/>
                    </a:lnTo>
                    <a:lnTo>
                      <a:pt x="1" y="878813"/>
                    </a:lnTo>
                    <a:lnTo>
                      <a:pt x="1" y="0"/>
                    </a:lnTo>
                    <a:lnTo>
                      <a:pt x="965729" y="473207"/>
                    </a:lnTo>
                    <a:lnTo>
                      <a:pt x="1931457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9685" tIns="695696" rIns="19685" bIns="695695" numCol="1" spcCol="1270" anchor="ctr" anchorCtr="0">
                <a:noAutofit/>
              </a:bodyPr>
              <a:lstStyle/>
              <a:p>
                <a:pPr marL="0" marR="0" lvl="0" indent="0" algn="ctr" defTabSz="13779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Sarabun New" panose="020B0500040200020003" pitchFamily="34" charset="-34"/>
                    <a:ea typeface="+mn-ea"/>
                    <a:cs typeface="+mj-cs"/>
                  </a:rPr>
                  <a:t>1.</a:t>
                </a:r>
                <a:endParaRPr kumimoji="0" lang="th-TH" sz="3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 New" panose="020B0500040200020003" pitchFamily="34" charset="-34"/>
                  <a:ea typeface="+mn-ea"/>
                  <a:cs typeface="+mj-cs"/>
                </a:endParaRPr>
              </a:p>
            </p:txBody>
          </p:sp>
          <p:sp>
            <p:nvSpPr>
              <p:cNvPr id="19" name="Freeform: Shape 25">
                <a:extLst>
                  <a:ext uri="{FF2B5EF4-FFF2-40B4-BE49-F238E27FC236}">
                    <a16:creationId xmlns="" xmlns:a16="http://schemas.microsoft.com/office/drawing/2014/main" id="{7144D1E9-1075-40A9-8CEF-3683C6131043}"/>
                  </a:ext>
                </a:extLst>
              </p:cNvPr>
              <p:cNvSpPr/>
              <p:nvPr/>
            </p:nvSpPr>
            <p:spPr>
              <a:xfrm>
                <a:off x="3011529" y="1032839"/>
                <a:ext cx="3729019" cy="838475"/>
              </a:xfrm>
              <a:custGeom>
                <a:avLst/>
                <a:gdLst>
                  <a:gd name="connsiteX0" fmla="*/ 209245 w 1255447"/>
                  <a:gd name="connsiteY0" fmla="*/ 0 h 6775979"/>
                  <a:gd name="connsiteX1" fmla="*/ 1046202 w 1255447"/>
                  <a:gd name="connsiteY1" fmla="*/ 0 h 6775979"/>
                  <a:gd name="connsiteX2" fmla="*/ 1255447 w 1255447"/>
                  <a:gd name="connsiteY2" fmla="*/ 209245 h 6775979"/>
                  <a:gd name="connsiteX3" fmla="*/ 1255447 w 1255447"/>
                  <a:gd name="connsiteY3" fmla="*/ 6775979 h 6775979"/>
                  <a:gd name="connsiteX4" fmla="*/ 1255447 w 1255447"/>
                  <a:gd name="connsiteY4" fmla="*/ 6775979 h 6775979"/>
                  <a:gd name="connsiteX5" fmla="*/ 0 w 1255447"/>
                  <a:gd name="connsiteY5" fmla="*/ 6775979 h 6775979"/>
                  <a:gd name="connsiteX6" fmla="*/ 0 w 1255447"/>
                  <a:gd name="connsiteY6" fmla="*/ 6775979 h 6775979"/>
                  <a:gd name="connsiteX7" fmla="*/ 0 w 1255447"/>
                  <a:gd name="connsiteY7" fmla="*/ 209245 h 6775979"/>
                  <a:gd name="connsiteX8" fmla="*/ 209245 w 1255447"/>
                  <a:gd name="connsiteY8" fmla="*/ 0 h 6775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55447" h="6775979">
                    <a:moveTo>
                      <a:pt x="1255447" y="1129352"/>
                    </a:moveTo>
                    <a:lnTo>
                      <a:pt x="1255447" y="5646627"/>
                    </a:lnTo>
                    <a:cubicBezTo>
                      <a:pt x="1255447" y="6270350"/>
                      <a:pt x="1238090" y="6775976"/>
                      <a:pt x="1216678" y="6775976"/>
                    </a:cubicBezTo>
                    <a:lnTo>
                      <a:pt x="0" y="6775976"/>
                    </a:lnTo>
                    <a:lnTo>
                      <a:pt x="0" y="6775976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216678" y="3"/>
                    </a:lnTo>
                    <a:cubicBezTo>
                      <a:pt x="1238090" y="3"/>
                      <a:pt x="1255447" y="505629"/>
                      <a:pt x="1255447" y="1129352"/>
                    </a:cubicBezTo>
                    <a:close/>
                  </a:path>
                </a:pathLst>
              </a:cu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3360" tIns="80336" rIns="80336" bIns="80336" numCol="1" spcCol="1270" anchor="ctr" anchorCtr="0">
                <a:noAutofit/>
              </a:bodyPr>
              <a:lstStyle/>
              <a:p>
                <a:pPr marL="0" marR="0" lvl="1" indent="0" algn="l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  <a:p>
                <a:pPr marL="0" marR="0" lvl="1" indent="0" algn="l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TH Sarabun New" panose="020B0500040200020003" pitchFamily="34" charset="-34"/>
                    <a:ea typeface="+mn-ea"/>
                    <a:cs typeface="+mj-cs"/>
                  </a:rPr>
                  <a:t>หลักการจัดตกแต่งบ้าน</a:t>
                </a:r>
              </a:p>
              <a:p>
                <a:pPr marL="285750" marR="0" lvl="1" indent="-285750" algn="l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th-TH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</p:txBody>
          </p:sp>
        </p:grpSp>
        <p:grpSp>
          <p:nvGrpSpPr>
            <p:cNvPr id="14" name="Group 26">
              <a:extLst>
                <a:ext uri="{FF2B5EF4-FFF2-40B4-BE49-F238E27FC236}">
                  <a16:creationId xmlns="" xmlns:a16="http://schemas.microsoft.com/office/drawing/2014/main" id="{C4F387B3-7D1D-4F57-8C90-C6A05AB1D746}"/>
                </a:ext>
              </a:extLst>
            </p:cNvPr>
            <p:cNvGrpSpPr/>
            <p:nvPr/>
          </p:nvGrpSpPr>
          <p:grpSpPr>
            <a:xfrm>
              <a:off x="4766586" y="5367546"/>
              <a:ext cx="4877048" cy="1015663"/>
              <a:chOff x="1953825" y="1053028"/>
              <a:chExt cx="4877048" cy="1015663"/>
            </a:xfrm>
          </p:grpSpPr>
          <p:sp>
            <p:nvSpPr>
              <p:cNvPr id="16" name="Freeform: Shape 28">
                <a:extLst>
                  <a:ext uri="{FF2B5EF4-FFF2-40B4-BE49-F238E27FC236}">
                    <a16:creationId xmlns="" xmlns:a16="http://schemas.microsoft.com/office/drawing/2014/main" id="{648EEADE-D83C-4A44-89EE-23B260EC4F64}"/>
                  </a:ext>
                </a:extLst>
              </p:cNvPr>
              <p:cNvSpPr/>
              <p:nvPr/>
            </p:nvSpPr>
            <p:spPr>
              <a:xfrm>
                <a:off x="1953825" y="1053028"/>
                <a:ext cx="1043882" cy="1015663"/>
              </a:xfrm>
              <a:custGeom>
                <a:avLst/>
                <a:gdLst>
                  <a:gd name="connsiteX0" fmla="*/ 0 w 1931458"/>
                  <a:gd name="connsiteY0" fmla="*/ 0 h 1352020"/>
                  <a:gd name="connsiteX1" fmla="*/ 1255448 w 1931458"/>
                  <a:gd name="connsiteY1" fmla="*/ 0 h 1352020"/>
                  <a:gd name="connsiteX2" fmla="*/ 1931458 w 1931458"/>
                  <a:gd name="connsiteY2" fmla="*/ 676010 h 1352020"/>
                  <a:gd name="connsiteX3" fmla="*/ 1255448 w 1931458"/>
                  <a:gd name="connsiteY3" fmla="*/ 1352020 h 1352020"/>
                  <a:gd name="connsiteX4" fmla="*/ 0 w 1931458"/>
                  <a:gd name="connsiteY4" fmla="*/ 1352020 h 1352020"/>
                  <a:gd name="connsiteX5" fmla="*/ 676010 w 1931458"/>
                  <a:gd name="connsiteY5" fmla="*/ 676010 h 1352020"/>
                  <a:gd name="connsiteX6" fmla="*/ 0 w 1931458"/>
                  <a:gd name="connsiteY6" fmla="*/ 0 h 13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31458" h="1352020">
                    <a:moveTo>
                      <a:pt x="1931457" y="0"/>
                    </a:moveTo>
                    <a:lnTo>
                      <a:pt x="1931457" y="878813"/>
                    </a:lnTo>
                    <a:lnTo>
                      <a:pt x="965729" y="1352020"/>
                    </a:lnTo>
                    <a:lnTo>
                      <a:pt x="1" y="878813"/>
                    </a:lnTo>
                    <a:lnTo>
                      <a:pt x="1" y="0"/>
                    </a:lnTo>
                    <a:lnTo>
                      <a:pt x="965729" y="473207"/>
                    </a:lnTo>
                    <a:lnTo>
                      <a:pt x="1931457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9685" tIns="695696" rIns="19685" bIns="695695" numCol="1" spcCol="1270" anchor="ctr" anchorCtr="0">
                <a:noAutofit/>
              </a:bodyPr>
              <a:lstStyle/>
              <a:p>
                <a:pPr marL="0" marR="0" lvl="0" indent="0" algn="ctr" defTabSz="137795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3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Sarabun New" panose="020B0500040200020003" pitchFamily="34" charset="-34"/>
                    <a:ea typeface="+mn-ea"/>
                    <a:cs typeface="+mj-cs"/>
                  </a:rPr>
                  <a:t>2</a:t>
                </a:r>
                <a:r>
                  <a:rPr kumimoji="0" lang="en-US" sz="3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 Sarabun New" panose="020B0500040200020003" pitchFamily="34" charset="-34"/>
                    <a:ea typeface="+mn-ea"/>
                    <a:cs typeface="+mj-cs"/>
                  </a:rPr>
                  <a:t>. </a:t>
                </a:r>
                <a:endParaRPr kumimoji="0" lang="th-TH" sz="3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 New" panose="020B0500040200020003" pitchFamily="34" charset="-34"/>
                  <a:ea typeface="+mn-ea"/>
                  <a:cs typeface="+mj-cs"/>
                </a:endParaRPr>
              </a:p>
            </p:txBody>
          </p:sp>
          <p:sp>
            <p:nvSpPr>
              <p:cNvPr id="17" name="Freeform: Shape 29">
                <a:extLst>
                  <a:ext uri="{FF2B5EF4-FFF2-40B4-BE49-F238E27FC236}">
                    <a16:creationId xmlns="" xmlns:a16="http://schemas.microsoft.com/office/drawing/2014/main" id="{94637D5E-35F0-493D-84C7-74AE7E085DCF}"/>
                  </a:ext>
                </a:extLst>
              </p:cNvPr>
              <p:cNvSpPr/>
              <p:nvPr/>
            </p:nvSpPr>
            <p:spPr>
              <a:xfrm>
                <a:off x="3036955" y="1053029"/>
                <a:ext cx="3793918" cy="764915"/>
              </a:xfrm>
              <a:custGeom>
                <a:avLst/>
                <a:gdLst>
                  <a:gd name="connsiteX0" fmla="*/ 209245 w 1255447"/>
                  <a:gd name="connsiteY0" fmla="*/ 0 h 6775979"/>
                  <a:gd name="connsiteX1" fmla="*/ 1046202 w 1255447"/>
                  <a:gd name="connsiteY1" fmla="*/ 0 h 6775979"/>
                  <a:gd name="connsiteX2" fmla="*/ 1255447 w 1255447"/>
                  <a:gd name="connsiteY2" fmla="*/ 209245 h 6775979"/>
                  <a:gd name="connsiteX3" fmla="*/ 1255447 w 1255447"/>
                  <a:gd name="connsiteY3" fmla="*/ 6775979 h 6775979"/>
                  <a:gd name="connsiteX4" fmla="*/ 1255447 w 1255447"/>
                  <a:gd name="connsiteY4" fmla="*/ 6775979 h 6775979"/>
                  <a:gd name="connsiteX5" fmla="*/ 0 w 1255447"/>
                  <a:gd name="connsiteY5" fmla="*/ 6775979 h 6775979"/>
                  <a:gd name="connsiteX6" fmla="*/ 0 w 1255447"/>
                  <a:gd name="connsiteY6" fmla="*/ 6775979 h 6775979"/>
                  <a:gd name="connsiteX7" fmla="*/ 0 w 1255447"/>
                  <a:gd name="connsiteY7" fmla="*/ 209245 h 6775979"/>
                  <a:gd name="connsiteX8" fmla="*/ 209245 w 1255447"/>
                  <a:gd name="connsiteY8" fmla="*/ 0 h 6775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55447" h="6775979">
                    <a:moveTo>
                      <a:pt x="1255447" y="1129352"/>
                    </a:moveTo>
                    <a:lnTo>
                      <a:pt x="1255447" y="5646627"/>
                    </a:lnTo>
                    <a:cubicBezTo>
                      <a:pt x="1255447" y="6270350"/>
                      <a:pt x="1238090" y="6775976"/>
                      <a:pt x="1216678" y="6775976"/>
                    </a:cubicBezTo>
                    <a:lnTo>
                      <a:pt x="0" y="6775976"/>
                    </a:lnTo>
                    <a:lnTo>
                      <a:pt x="0" y="6775976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216678" y="3"/>
                    </a:lnTo>
                    <a:cubicBezTo>
                      <a:pt x="1238090" y="3"/>
                      <a:pt x="1255447" y="505629"/>
                      <a:pt x="1255447" y="1129352"/>
                    </a:cubicBezTo>
                    <a:close/>
                  </a:path>
                </a:pathLst>
              </a:cu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13360" tIns="80336" rIns="80336" bIns="80336" numCol="1" spcCol="1270" anchor="ctr" anchorCtr="0">
                <a:noAutofit/>
              </a:bodyPr>
              <a:lstStyle/>
              <a:p>
                <a:pPr marL="0" marR="0" lvl="1" indent="0" algn="l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hueOff val="0"/>
                        <a:satOff val="0"/>
                        <a:lumOff val="0"/>
                        <a:alphaOff val="0"/>
                      </a:prstClr>
                    </a:solidFill>
                    <a:effectLst/>
                    <a:uLnTx/>
                    <a:uFillTx/>
                    <a:latin typeface="TH Sarabun New" panose="020B0500040200020003" pitchFamily="34" charset="-34"/>
                    <a:ea typeface="+mn-ea"/>
                    <a:cs typeface="+mj-cs"/>
                  </a:rPr>
                  <a:t>การจัดตกแต่งห้องต่าง ๆ</a:t>
                </a:r>
              </a:p>
              <a:p>
                <a:pPr marL="285750" marR="0" lvl="1" indent="-285750" algn="l" defTabSz="13335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lrTx/>
                  <a:buSzTx/>
                  <a:buFontTx/>
                  <a:buChar char="•"/>
                  <a:tabLst/>
                  <a:defRPr/>
                </a:pPr>
                <a:endParaRPr kumimoji="0" lang="th-TH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j-cs"/>
                </a:endParaRPr>
              </a:p>
            </p:txBody>
          </p:sp>
        </p:grpSp>
        <p:sp>
          <p:nvSpPr>
            <p:cNvPr id="15" name="Rectangle: Diagonal Corners Rounded 31">
              <a:extLst>
                <a:ext uri="{FF2B5EF4-FFF2-40B4-BE49-F238E27FC236}">
                  <a16:creationId xmlns="" xmlns:a16="http://schemas.microsoft.com/office/drawing/2014/main" id="{56387E9C-A4C4-4730-B1A9-219223D8269F}"/>
                </a:ext>
              </a:extLst>
            </p:cNvPr>
            <p:cNvSpPr/>
            <p:nvPr/>
          </p:nvSpPr>
          <p:spPr>
            <a:xfrm>
              <a:off x="4776070" y="3295198"/>
              <a:ext cx="2639859" cy="723204"/>
            </a:xfrm>
            <a:prstGeom prst="round2Diag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H Sarabun New" panose="020B0500040200020003" pitchFamily="34" charset="-34"/>
                  <a:ea typeface="+mn-ea"/>
                  <a:cs typeface="+mj-cs"/>
                </a:rPr>
                <a:t>สาระการเรียนรู้</a:t>
              </a:r>
            </a:p>
          </p:txBody>
        </p:sp>
      </p:grpSp>
      <p:sp>
        <p:nvSpPr>
          <p:cNvPr id="20" name="กล่องข้อความ 19">
            <a:extLst>
              <a:ext uri="{FF2B5EF4-FFF2-40B4-BE49-F238E27FC236}">
                <a16:creationId xmlns="" xmlns:a16="http://schemas.microsoft.com/office/drawing/2014/main" id="{692AA888-0E40-4858-9583-18C2FA75C155}"/>
              </a:ext>
            </a:extLst>
          </p:cNvPr>
          <p:cNvSpPr txBox="1"/>
          <p:nvPr/>
        </p:nvSpPr>
        <p:spPr>
          <a:xfrm>
            <a:off x="6438194" y="1457477"/>
            <a:ext cx="5544287" cy="1015663"/>
          </a:xfrm>
          <a:prstGeom prst="rect">
            <a:avLst/>
          </a:prstGeom>
          <a:noFill/>
          <a:effectLst>
            <a:outerShdw blurRad="482600" dist="38100" dir="8100000" algn="tr" rotWithShape="0">
              <a:prstClr val="black">
                <a:alpha val="75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 New" panose="020B0500040200020003" pitchFamily="34" charset="-34"/>
                <a:ea typeface="+mn-ea"/>
                <a:cs typeface="+mj-cs"/>
              </a:rPr>
              <a:t>การจัดตกแต่งห้องต่าง ๆ</a:t>
            </a:r>
          </a:p>
        </p:txBody>
      </p:sp>
    </p:spTree>
    <p:extLst>
      <p:ext uri="{BB962C8B-B14F-4D97-AF65-F5344CB8AC3E}">
        <p14:creationId xmlns:p14="http://schemas.microsoft.com/office/powerpoint/2010/main" val="344132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="" xmlns:a16="http://schemas.microsoft.com/office/drawing/2014/main" id="{47E754B5-23EA-405D-A468-372DF08FA3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1" r="29312"/>
          <a:stretch/>
        </p:blipFill>
        <p:spPr>
          <a:xfrm>
            <a:off x="6553097" y="641955"/>
            <a:ext cx="5427351" cy="5850512"/>
          </a:xfrm>
          <a:prstGeom prst="rect">
            <a:avLst/>
          </a:prstGeom>
        </p:spPr>
      </p:pic>
      <p:sp>
        <p:nvSpPr>
          <p:cNvPr id="9" name="สี่เหลี่ยมผืนผ้า 8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592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28314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="" xmlns:a16="http://schemas.microsoft.com/office/drawing/2014/main" id="{023A5EEA-97DA-446D-A811-618CEC0E8174}"/>
              </a:ext>
            </a:extLst>
          </p:cNvPr>
          <p:cNvSpPr txBox="1"/>
          <p:nvPr/>
        </p:nvSpPr>
        <p:spPr>
          <a:xfrm>
            <a:off x="914194" y="1232637"/>
            <a:ext cx="193354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ห้องน้ำห้องส้วม</a:t>
            </a:r>
            <a:endParaRPr kumimoji="0" lang="th-TH" sz="3200" b="0" i="0" u="none" strike="noStrike" kern="1200" cap="none" spc="0" normalizeH="0" baseline="0" noProof="0" dirty="0">
              <a:ln>
                <a:noFill/>
              </a:ln>
              <a:solidFill>
                <a:srgbClr val="28314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="" xmlns:a16="http://schemas.microsoft.com/office/drawing/2014/main" id="{22724FD3-4BAE-4676-A32C-5750AE74FB09}"/>
              </a:ext>
            </a:extLst>
          </p:cNvPr>
          <p:cNvSpPr txBox="1"/>
          <p:nvPr/>
        </p:nvSpPr>
        <p:spPr>
          <a:xfrm>
            <a:off x="914194" y="1926598"/>
            <a:ext cx="54273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ห้องน้ำห้องส้วมใช้สำหรับอาบน้ำ ชำระร่างกาย และขับถ่าย ควรเป็นห้องน้ำที่สะอาด และมีประโยชน์ใช้สอยเต็มที่ ควรจัดให้อยู่บริเวณทิศตะวันตก เพื่อให้แสงแดดช่วงบ่ายส่องถึง ซึ่งเป็นการฆ่าเชื้อโรคในห้องน้ำห้องส้วม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กล่องข้อความ 13">
            <a:extLst>
              <a:ext uri="{FF2B5EF4-FFF2-40B4-BE49-F238E27FC236}">
                <a16:creationId xmlns="" xmlns:a16="http://schemas.microsoft.com/office/drawing/2014/main" id="{692D0988-105E-4B1A-B36E-D08A96443AEC}"/>
              </a:ext>
            </a:extLst>
          </p:cNvPr>
          <p:cNvSpPr txBox="1"/>
          <p:nvPr/>
        </p:nvSpPr>
        <p:spPr>
          <a:xfrm>
            <a:off x="1590019" y="4605717"/>
            <a:ext cx="5010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อาจแยกห้องน้ำและห้องส้วมออกจากกันหรือภายในห้องเดียวกัน แต่แยกสัดส่วนให้เหมาะสม </a:t>
            </a: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819465" y="3851666"/>
            <a:ext cx="3611219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วิธีการตกแต่งห้องน้ำห้องส้วม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="" xmlns:a16="http://schemas.microsoft.com/office/drawing/2014/main" id="{85F99015-C9F6-42CC-841C-18E09871348B}"/>
              </a:ext>
            </a:extLst>
          </p:cNvPr>
          <p:cNvSpPr txBox="1"/>
          <p:nvPr/>
        </p:nvSpPr>
        <p:spPr>
          <a:xfrm>
            <a:off x="1590019" y="5538360"/>
            <a:ext cx="46528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b="0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ควรติดฉากพลาสติกหรือม่านกั้นระหว่างส่วนอาบน้ำและส่วนอื่น ๆ เพื่อไม่ให้น้ำกระเด็น</a:t>
            </a:r>
          </a:p>
        </p:txBody>
      </p:sp>
      <p:sp>
        <p:nvSpPr>
          <p:cNvPr id="17" name="สี่เหลี่ยมผืนผ้า 16">
            <a:extLst>
              <a:ext uri="{FF2B5EF4-FFF2-40B4-BE49-F238E27FC236}">
                <a16:creationId xmlns="" xmlns:a16="http://schemas.microsoft.com/office/drawing/2014/main" id="{FBF5EA5B-19F5-4A2F-9216-6E937149AB2A}"/>
              </a:ext>
            </a:extLst>
          </p:cNvPr>
          <p:cNvSpPr/>
          <p:nvPr/>
        </p:nvSpPr>
        <p:spPr>
          <a:xfrm>
            <a:off x="1369532" y="4799317"/>
            <a:ext cx="207699" cy="207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สี่เหลี่ยมผืนผ้า 17">
            <a:extLst>
              <a:ext uri="{FF2B5EF4-FFF2-40B4-BE49-F238E27FC236}">
                <a16:creationId xmlns="" xmlns:a16="http://schemas.microsoft.com/office/drawing/2014/main" id="{8622DFEB-5797-4C08-A718-3D7CA8AC19D4}"/>
              </a:ext>
            </a:extLst>
          </p:cNvPr>
          <p:cNvSpPr/>
          <p:nvPr/>
        </p:nvSpPr>
        <p:spPr>
          <a:xfrm>
            <a:off x="1369532" y="5776734"/>
            <a:ext cx="207699" cy="207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4657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4" grpId="0"/>
      <p:bldP spid="15" grpId="0" animBg="1"/>
      <p:bldP spid="16" grpId="0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="" xmlns:a16="http://schemas.microsoft.com/office/drawing/2014/main" id="{7DF347CC-9211-48CA-B44C-BAC14221A4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6" b="4453"/>
          <a:stretch/>
        </p:blipFill>
        <p:spPr>
          <a:xfrm>
            <a:off x="-91667" y="499378"/>
            <a:ext cx="7097936" cy="6336588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592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="" xmlns:a16="http://schemas.microsoft.com/office/drawing/2014/main" id="{692D0988-105E-4B1A-B36E-D08A96443AEC}"/>
              </a:ext>
            </a:extLst>
          </p:cNvPr>
          <p:cNvSpPr txBox="1"/>
          <p:nvPr/>
        </p:nvSpPr>
        <p:spPr>
          <a:xfrm>
            <a:off x="7360742" y="2510463"/>
            <a:ext cx="28680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เน้นให้เกิดประโยชน์ใช้สอย 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6863081" y="1408074"/>
            <a:ext cx="3454792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วิธีการตกแต่งห้องน้ำห้องส้วม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="" xmlns:a16="http://schemas.microsoft.com/office/drawing/2014/main" id="{85F99015-C9F6-42CC-841C-18E09871348B}"/>
              </a:ext>
            </a:extLst>
          </p:cNvPr>
          <p:cNvSpPr txBox="1"/>
          <p:nvPr/>
        </p:nvSpPr>
        <p:spPr>
          <a:xfrm>
            <a:off x="7332482" y="3092868"/>
            <a:ext cx="3066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เลือกสุขภัณฑ์ที่ทนทานใช้งานดี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="" xmlns:a16="http://schemas.microsoft.com/office/drawing/2014/main" id="{B7007E8D-4775-47F6-B7A8-2196EE9FF824}"/>
              </a:ext>
            </a:extLst>
          </p:cNvPr>
          <p:cNvSpPr txBox="1"/>
          <p:nvPr/>
        </p:nvSpPr>
        <p:spPr>
          <a:xfrm>
            <a:off x="7360742" y="3670647"/>
            <a:ext cx="3863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จัดให้ถูกสุขอนามัย มีช่องถ่ายเทอากาศ </a:t>
            </a: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="" xmlns:a16="http://schemas.microsoft.com/office/drawing/2014/main" id="{8C0D9223-22C6-4C51-A869-E4661FADA821}"/>
              </a:ext>
            </a:extLst>
          </p:cNvPr>
          <p:cNvSpPr/>
          <p:nvPr/>
        </p:nvSpPr>
        <p:spPr>
          <a:xfrm>
            <a:off x="7153043" y="2668223"/>
            <a:ext cx="207699" cy="207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="" xmlns:a16="http://schemas.microsoft.com/office/drawing/2014/main" id="{4EBDFB00-2FA8-447F-A1A2-8020FA797877}"/>
              </a:ext>
            </a:extLst>
          </p:cNvPr>
          <p:cNvSpPr/>
          <p:nvPr/>
        </p:nvSpPr>
        <p:spPr>
          <a:xfrm>
            <a:off x="7153043" y="3233738"/>
            <a:ext cx="207699" cy="207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สี่เหลี่ยมผืนผ้า 13">
            <a:extLst>
              <a:ext uri="{FF2B5EF4-FFF2-40B4-BE49-F238E27FC236}">
                <a16:creationId xmlns="" xmlns:a16="http://schemas.microsoft.com/office/drawing/2014/main" id="{5C4FE87F-40B1-432F-9AAA-EE3ED9D588F2}"/>
              </a:ext>
            </a:extLst>
          </p:cNvPr>
          <p:cNvSpPr/>
          <p:nvPr/>
        </p:nvSpPr>
        <p:spPr>
          <a:xfrm>
            <a:off x="7153043" y="3796665"/>
            <a:ext cx="207699" cy="207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="" xmlns:a16="http://schemas.microsoft.com/office/drawing/2014/main" id="{2598E78C-F840-4818-A270-28D59CF030C6}"/>
              </a:ext>
            </a:extLst>
          </p:cNvPr>
          <p:cNvSpPr txBox="1"/>
          <p:nvPr/>
        </p:nvSpPr>
        <p:spPr>
          <a:xfrm>
            <a:off x="7360742" y="4291808"/>
            <a:ext cx="27350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thai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เลือกอุปกรณ์ที่ประหยัดน้ำ </a:t>
            </a: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="" xmlns:a16="http://schemas.microsoft.com/office/drawing/2014/main" id="{A84A5961-BAB4-42A5-BB4E-878ADA00F3FC}"/>
              </a:ext>
            </a:extLst>
          </p:cNvPr>
          <p:cNvSpPr/>
          <p:nvPr/>
        </p:nvSpPr>
        <p:spPr>
          <a:xfrm>
            <a:off x="7153043" y="4412118"/>
            <a:ext cx="207699" cy="2076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4680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1" grpId="0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83107" y="27011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1" y="63613"/>
            <a:ext cx="213872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ภารกิจท้าทาย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501198" y="1674674"/>
            <a:ext cx="10445098" cy="14465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ให้</a:t>
            </a: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นักเรียนวิเคราะห์การตกแต่งห้อง</a:t>
            </a:r>
            <a:r>
              <a:rPr lang="th-TH" sz="44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จาก</a:t>
            </a: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ภาพโดยเขียนห</a:t>
            </a:r>
            <a:r>
              <a:rPr lang="th-TH" sz="44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ลักการตกแต่งห้อง </a:t>
            </a: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และแต่งเรื่องให้</a:t>
            </a: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เข้ากับหลักการการตกแต่งห้อง</a:t>
            </a: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นั้นๆ</a:t>
            </a:r>
            <a:endParaRPr lang="th-TH" sz="4400" b="1" dirty="0" smtClean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กล่องข้อความ 17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501198" y="3841791"/>
            <a:ext cx="1864613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 smtClean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นำเสนอ</a:t>
            </a:r>
            <a:endParaRPr kumimoji="0" lang="th-TH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9055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3043310" y="2405038"/>
            <a:ext cx="5824025" cy="1677844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กล่องข้อความ 1"/>
          <p:cNvSpPr txBox="1"/>
          <p:nvPr/>
        </p:nvSpPr>
        <p:spPr>
          <a:xfrm>
            <a:off x="5132363" y="2582241"/>
            <a:ext cx="19272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80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สรุป</a:t>
            </a:r>
            <a:endParaRPr lang="th-TH" sz="80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726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xmlns="" id="{26B814F8-9FAE-4CF7-9E27-557EDDA8E3D5}"/>
              </a:ext>
            </a:extLst>
          </p:cNvPr>
          <p:cNvSpPr/>
          <p:nvPr/>
        </p:nvSpPr>
        <p:spPr>
          <a:xfrm>
            <a:off x="0" y="57765"/>
            <a:ext cx="3456395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01A5815-5D8F-4BBC-AFAA-38F745C5A409}"/>
              </a:ext>
            </a:extLst>
          </p:cNvPr>
          <p:cNvSpPr/>
          <p:nvPr/>
        </p:nvSpPr>
        <p:spPr>
          <a:xfrm>
            <a:off x="26638" y="207747"/>
            <a:ext cx="23871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สรุป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ห้องนอน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rgbClr val="2831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xmlns="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7" name="ม้วนกระดาษ: แนวตั้ง 22">
            <a:extLst>
              <a:ext uri="{FF2B5EF4-FFF2-40B4-BE49-F238E27FC236}">
                <a16:creationId xmlns="" xmlns:a16="http://schemas.microsoft.com/office/drawing/2014/main" id="{1F779853-EE63-4E66-BC4E-218F748F9D40}"/>
              </a:ext>
            </a:extLst>
          </p:cNvPr>
          <p:cNvSpPr/>
          <p:nvPr/>
        </p:nvSpPr>
        <p:spPr>
          <a:xfrm>
            <a:off x="1572359" y="1587233"/>
            <a:ext cx="8612649" cy="4180521"/>
          </a:xfrm>
          <a:prstGeom prst="verticalScroll">
            <a:avLst/>
          </a:prstGeom>
          <a:solidFill>
            <a:schemeClr val="bg1"/>
          </a:solidFill>
          <a:ln w="28575">
            <a:solidFill>
              <a:srgbClr val="C099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4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มีอากาศถ่ายเทสะดวก ติดม่านป้องกันแสงสว่างมากเกินไป กำหนดสัดส่วนเครื่องเรือนให้เหมาะสมกับขนาดของห้อง  และควรใช้แสงสว่างเฉพาะพื้นที่หรือ บางตำแหน่ง</a:t>
            </a:r>
          </a:p>
        </p:txBody>
      </p:sp>
    </p:spTree>
    <p:extLst>
      <p:ext uri="{BB962C8B-B14F-4D97-AF65-F5344CB8AC3E}">
        <p14:creationId xmlns:p14="http://schemas.microsoft.com/office/powerpoint/2010/main" val="55970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xmlns="" id="{26B814F8-9FAE-4CF7-9E27-557EDDA8E3D5}"/>
              </a:ext>
            </a:extLst>
          </p:cNvPr>
          <p:cNvSpPr/>
          <p:nvPr/>
        </p:nvSpPr>
        <p:spPr>
          <a:xfrm>
            <a:off x="0" y="57765"/>
            <a:ext cx="3456395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01A5815-5D8F-4BBC-AFAA-38F745C5A409}"/>
              </a:ext>
            </a:extLst>
          </p:cNvPr>
          <p:cNvSpPr/>
          <p:nvPr/>
        </p:nvSpPr>
        <p:spPr>
          <a:xfrm>
            <a:off x="26638" y="207747"/>
            <a:ext cx="22974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สรุป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ห้องครัว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rgbClr val="2831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xmlns="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2" name="ม้วนกระดาษ: แนวตั้ง 7">
            <a:extLst>
              <a:ext uri="{FF2B5EF4-FFF2-40B4-BE49-F238E27FC236}">
                <a16:creationId xmlns="" xmlns:a16="http://schemas.microsoft.com/office/drawing/2014/main" id="{37136432-CF31-47D9-A2EB-3E5AED0FEC4E}"/>
              </a:ext>
            </a:extLst>
          </p:cNvPr>
          <p:cNvSpPr/>
          <p:nvPr/>
        </p:nvSpPr>
        <p:spPr>
          <a:xfrm>
            <a:off x="1336238" y="1188726"/>
            <a:ext cx="10072659" cy="4895557"/>
          </a:xfrm>
          <a:prstGeom prst="verticalScroll">
            <a:avLst/>
          </a:prstGeom>
          <a:solidFill>
            <a:schemeClr val="bg1"/>
          </a:solidFill>
          <a:ln w="28575">
            <a:solidFill>
              <a:srgbClr val="FFC3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44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มีจุดเตรียม ล้าง และปรุงสัมพันธ์กัน      </a:t>
            </a:r>
            <a:endParaRPr lang="th-TH" sz="4400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44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</a:t>
            </a:r>
            <a:r>
              <a:rPr lang="th-TH" sz="44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การกำหนดตำแหน่งการใช้งานเป็นรูปสามเหลี่ยมไม่เดินสวนกัน จัดให้ถูกสุขลักษณะ พื้นที่ทำความสะอาดง่าย   อากาศถ่ายเท มีแสงสว่าง</a:t>
            </a:r>
            <a:r>
              <a:rPr lang="th-TH" sz="44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เพียงพอ </a:t>
            </a:r>
            <a:r>
              <a:rPr lang="th-TH" sz="44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และไม่ควรมีผ้าม่าน</a:t>
            </a:r>
          </a:p>
        </p:txBody>
      </p:sp>
    </p:spTree>
    <p:extLst>
      <p:ext uri="{BB962C8B-B14F-4D97-AF65-F5344CB8AC3E}">
        <p14:creationId xmlns:p14="http://schemas.microsoft.com/office/powerpoint/2010/main" val="174019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xmlns="" id="{26B814F8-9FAE-4CF7-9E27-557EDDA8E3D5}"/>
              </a:ext>
            </a:extLst>
          </p:cNvPr>
          <p:cNvSpPr/>
          <p:nvPr/>
        </p:nvSpPr>
        <p:spPr>
          <a:xfrm>
            <a:off x="0" y="57765"/>
            <a:ext cx="3456395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01A5815-5D8F-4BBC-AFAA-38F745C5A409}"/>
              </a:ext>
            </a:extLst>
          </p:cNvPr>
          <p:cNvSpPr/>
          <p:nvPr/>
        </p:nvSpPr>
        <p:spPr>
          <a:xfrm>
            <a:off x="26638" y="207747"/>
            <a:ext cx="28280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สรุป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ห้องรับแขก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rgbClr val="2831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xmlns="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8" name="ม้วนกระดาษ: แนวตั้ง 6">
            <a:extLst>
              <a:ext uri="{FF2B5EF4-FFF2-40B4-BE49-F238E27FC236}">
                <a16:creationId xmlns="" xmlns:a16="http://schemas.microsoft.com/office/drawing/2014/main" id="{BD2E34C9-7E28-4D15-946D-87BA25EDA9B5}"/>
              </a:ext>
            </a:extLst>
          </p:cNvPr>
          <p:cNvSpPr/>
          <p:nvPr/>
        </p:nvSpPr>
        <p:spPr>
          <a:xfrm>
            <a:off x="1731663" y="1613428"/>
            <a:ext cx="9072324" cy="4140258"/>
          </a:xfrm>
          <a:prstGeom prst="verticalScroll">
            <a:avLst/>
          </a:prstGeom>
          <a:solidFill>
            <a:srgbClr val="A9E7FD"/>
          </a:solidFill>
          <a:ln w="38100">
            <a:solidFill>
              <a:schemeClr val="accent5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5400" dirty="0">
                <a:solidFill>
                  <a:schemeClr val="tx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ใช้โทนสีให้สัมพันธ์กับสิ่งตกแต่ง มีพื้นที่ในการสนทนาที่สะดวก จัดวางเครื่องเรือนให้สะดวกต่อการทำกิจกรรมและใช้แสงสว่างทั่วห้อง</a:t>
            </a:r>
            <a:endParaRPr lang="th-TH" sz="54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3382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xmlns="" id="{26B814F8-9FAE-4CF7-9E27-557EDDA8E3D5}"/>
              </a:ext>
            </a:extLst>
          </p:cNvPr>
          <p:cNvSpPr/>
          <p:nvPr/>
        </p:nvSpPr>
        <p:spPr>
          <a:xfrm>
            <a:off x="0" y="57765"/>
            <a:ext cx="3456395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xmlns="" id="{901A5815-5D8F-4BBC-AFAA-38F745C5A409}"/>
              </a:ext>
            </a:extLst>
          </p:cNvPr>
          <p:cNvSpPr/>
          <p:nvPr/>
        </p:nvSpPr>
        <p:spPr>
          <a:xfrm>
            <a:off x="26638" y="207747"/>
            <a:ext cx="35285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rgbClr val="2831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สรุปห้องน้ำห้องส้วม</a:t>
            </a:r>
            <a:endParaRPr kumimoji="0" lang="th-TH" sz="4800" b="1" i="0" u="none" strike="noStrike" kern="1200" cap="none" spc="0" normalizeH="0" baseline="0" noProof="0" dirty="0">
              <a:ln>
                <a:noFill/>
              </a:ln>
              <a:solidFill>
                <a:srgbClr val="2831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xmlns="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xmlns="" id="{C3E59B89-40E0-4671-ADB5-4E8A0E89D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92" b="96813" l="6522" r="93478">
                        <a14:foregroundMark x1="39493" y1="19522" x2="39493" y2="19522"/>
                        <a14:foregroundMark x1="52174" y1="4781" x2="17029" y2="53386"/>
                        <a14:foregroundMark x1="17029" y1="53386" x2="19565" y2="70518"/>
                        <a14:foregroundMark x1="19565" y1="70518" x2="33333" y2="85657"/>
                        <a14:foregroundMark x1="33333" y1="85657" x2="46739" y2="92829"/>
                        <a14:foregroundMark x1="13043" y1="70120" x2="9783" y2="49801"/>
                        <a14:foregroundMark x1="9783" y1="49801" x2="13768" y2="31873"/>
                        <a14:foregroundMark x1="13768" y1="31873" x2="40580" y2="15936"/>
                        <a14:foregroundMark x1="10145" y1="34661" x2="10145" y2="34661"/>
                        <a14:foregroundMark x1="6884" y1="33466" x2="6884" y2="33466"/>
                        <a14:foregroundMark x1="14855" y1="27490" x2="14855" y2="27490"/>
                        <a14:foregroundMark x1="38406" y1="12351" x2="38406" y2="12351"/>
                        <a14:foregroundMark x1="24638" y1="20717" x2="24638" y2="20717"/>
                        <a14:foregroundMark x1="8696" y1="30677" x2="8696" y2="30677"/>
                        <a14:foregroundMark x1="9420" y1="29880" x2="38043" y2="15139"/>
                        <a14:foregroundMark x1="38043" y1="15139" x2="38406" y2="15139"/>
                        <a14:foregroundMark x1="59058" y1="27888" x2="59058" y2="27888"/>
                        <a14:foregroundMark x1="64130" y1="28287" x2="64130" y2="28287"/>
                        <a14:foregroundMark x1="86957" y1="61753" x2="86594" y2="43028"/>
                        <a14:foregroundMark x1="86594" y1="43028" x2="69565" y2="30677"/>
                        <a14:foregroundMark x1="69565" y1="30677" x2="57246" y2="27092"/>
                        <a14:foregroundMark x1="67029" y1="20319" x2="67029" y2="20319"/>
                        <a14:foregroundMark x1="76812" y1="68127" x2="76812" y2="68127"/>
                        <a14:foregroundMark x1="76812" y1="68127" x2="76812" y2="68127"/>
                        <a14:foregroundMark x1="25362" y1="50199" x2="25362" y2="50199"/>
                        <a14:foregroundMark x1="25362" y1="50199" x2="25362" y2="50199"/>
                        <a14:foregroundMark x1="25362" y1="50199" x2="25000" y2="51394"/>
                        <a14:foregroundMark x1="24638" y1="53785" x2="24638" y2="53785"/>
                        <a14:foregroundMark x1="24638" y1="53785" x2="24638" y2="53785"/>
                        <a14:foregroundMark x1="24638" y1="53785" x2="24638" y2="53785"/>
                        <a14:foregroundMark x1="23551" y1="51394" x2="23551" y2="51394"/>
                        <a14:foregroundMark x1="25000" y1="49402" x2="25000" y2="49402"/>
                        <a14:foregroundMark x1="25725" y1="54582" x2="25725" y2="54582"/>
                        <a14:foregroundMark x1="23551" y1="55378" x2="23551" y2="55378"/>
                        <a14:foregroundMark x1="36594" y1="43825" x2="36594" y2="43825"/>
                        <a14:foregroundMark x1="32246" y1="77291" x2="32246" y2="77291"/>
                        <a14:foregroundMark x1="47464" y1="97211" x2="47464" y2="97211"/>
                        <a14:foregroundMark x1="76449" y1="68127" x2="76449" y2="68127"/>
                        <a14:foregroundMark x1="76449" y1="68127" x2="76449" y2="68127"/>
                        <a14:foregroundMark x1="71014" y1="47012" x2="71014" y2="47012"/>
                        <a14:foregroundMark x1="71014" y1="47012" x2="71014" y2="47012"/>
                        <a14:foregroundMark x1="73188" y1="41833" x2="77174" y2="71713"/>
                        <a14:foregroundMark x1="35145" y1="53386" x2="41304" y2="45817"/>
                        <a14:foregroundMark x1="69928" y1="15936" x2="51812" y2="3984"/>
                        <a14:foregroundMark x1="51812" y1="3984" x2="55072" y2="4781"/>
                        <a14:foregroundMark x1="46377" y1="6773" x2="46377" y2="6773"/>
                        <a14:foregroundMark x1="55435" y1="2390" x2="55435" y2="2390"/>
                        <a14:foregroundMark x1="63406" y1="5578" x2="63406" y2="5578"/>
                        <a14:foregroundMark x1="72464" y1="11155" x2="72464" y2="11155"/>
                        <a14:foregroundMark x1="68478" y1="9163" x2="68478" y2="9163"/>
                        <a14:foregroundMark x1="80435" y1="15538" x2="80435" y2="15538"/>
                        <a14:foregroundMark x1="83696" y1="17530" x2="83696" y2="17530"/>
                        <a14:foregroundMark x1="77899" y1="21912" x2="77899" y2="21912"/>
                        <a14:foregroundMark x1="57609" y1="19124" x2="57609" y2="19124"/>
                        <a14:foregroundMark x1="87681" y1="20717" x2="87681" y2="20717"/>
                        <a14:foregroundMark x1="84058" y1="25100" x2="84058" y2="25100"/>
                        <a14:foregroundMark x1="82609" y1="28287" x2="82609" y2="28287"/>
                        <a14:foregroundMark x1="85870" y1="23904" x2="85870" y2="23904"/>
                        <a14:foregroundMark x1="84420" y1="23108" x2="84420" y2="23108"/>
                        <a14:foregroundMark x1="86232" y1="19522" x2="86232" y2="19522"/>
                        <a14:foregroundMark x1="88768" y1="22709" x2="88768" y2="22709"/>
                        <a14:foregroundMark x1="93478" y1="24701" x2="93478" y2="24701"/>
                        <a14:foregroundMark x1="82971" y1="72908" x2="82971" y2="72908"/>
                        <a14:foregroundMark x1="83696" y1="68526" x2="83696" y2="68526"/>
                        <a14:foregroundMark x1="83696" y1="68526" x2="83696" y2="68526"/>
                        <a14:foregroundMark x1="59058" y1="64542" x2="59058" y2="64542"/>
                        <a14:foregroundMark x1="59058" y1="64542" x2="59058" y2="64542"/>
                        <a14:foregroundMark x1="47464" y1="71315" x2="47464" y2="71315"/>
                        <a14:foregroundMark x1="47826" y1="70916" x2="47826" y2="70916"/>
                        <a14:foregroundMark x1="54710" y1="45817" x2="54710" y2="45817"/>
                        <a14:foregroundMark x1="54710" y1="45817" x2="54710" y2="45817"/>
                        <a14:foregroundMark x1="54348" y1="42629" x2="54348" y2="42629"/>
                        <a14:foregroundMark x1="54710" y1="42231" x2="54710" y2="42231"/>
                        <a14:foregroundMark x1="33333" y1="46215" x2="33333" y2="46215"/>
                        <a14:foregroundMark x1="33333" y1="46215" x2="33333" y2="46215"/>
                        <a14:backgroundMark x1="81884" y1="32669" x2="81884" y2="326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68399" y="1214970"/>
            <a:ext cx="4869102" cy="4428060"/>
          </a:xfrm>
          <a:prstGeom prst="rect">
            <a:avLst/>
          </a:prstGeom>
        </p:spPr>
      </p:pic>
      <p:sp>
        <p:nvSpPr>
          <p:cNvPr id="20" name="ม้วนกระดาษ: แนวตั้ง 29">
            <a:extLst>
              <a:ext uri="{FF2B5EF4-FFF2-40B4-BE49-F238E27FC236}">
                <a16:creationId xmlns:a16="http://schemas.microsoft.com/office/drawing/2014/main" xmlns="" id="{ECA267D1-65D0-44FC-9071-299CF33E21F8}"/>
              </a:ext>
            </a:extLst>
          </p:cNvPr>
          <p:cNvSpPr/>
          <p:nvPr/>
        </p:nvSpPr>
        <p:spPr>
          <a:xfrm>
            <a:off x="323557" y="1593051"/>
            <a:ext cx="7019778" cy="4049979"/>
          </a:xfrm>
          <a:prstGeom prst="verticalScroll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IT๙" panose="020B0500040200020003" pitchFamily="34" charset="-34"/>
                <a:cs typeface="TH SarabunIT๙" panose="020B0500040200020003" pitchFamily="34" charset="-34"/>
              </a:rPr>
              <a:t>แยกสัดส่วนห้องน้ำและห้องส้วมออกจากกันให้เหมาะสม เน้นให้เกิดประโยชน์ใช้สอย เลือกสุขภัณฑ์ที่ทนทานใช้งานดี ถูกสุขลักษณะ ไม่ปูพื้นห้องน้ำด้วยวัสดุพื้นลื่น และไม่ติดตั้งปลั๊กไฟบริเวณที่น้ำกระเด็น</a:t>
            </a:r>
          </a:p>
        </p:txBody>
      </p:sp>
    </p:spTree>
    <p:extLst>
      <p:ext uri="{BB962C8B-B14F-4D97-AF65-F5344CB8AC3E}">
        <p14:creationId xmlns:p14="http://schemas.microsoft.com/office/powerpoint/2010/main" val="294545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35" name="Freeform: Shape 29">
            <a:extLst>
              <a:ext uri="{FF2B5EF4-FFF2-40B4-BE49-F238E27FC236}">
                <a16:creationId xmlns="" xmlns:a16="http://schemas.microsoft.com/office/drawing/2014/main" id="{94637D5E-35F0-493D-84C7-74AE7E085DCF}"/>
              </a:ext>
            </a:extLst>
          </p:cNvPr>
          <p:cNvSpPr/>
          <p:nvPr/>
        </p:nvSpPr>
        <p:spPr>
          <a:xfrm>
            <a:off x="2736087" y="315325"/>
            <a:ext cx="5957991" cy="1627311"/>
          </a:xfrm>
          <a:prstGeom prst="flowChartAlternateProcess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13360" tIns="80336" rIns="80336" bIns="80336" numCol="1" spcCol="1270" anchor="t" anchorCtr="0">
            <a:noAutofit/>
          </a:bodyPr>
          <a:lstStyle/>
          <a:p>
            <a:pPr marL="0" marR="0" lvl="1" indent="0" algn="ctr" defTabSz="1333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หน่วยที่ 2 </a:t>
            </a:r>
          </a:p>
          <a:p>
            <a:pPr marL="0" marR="0" lvl="1" indent="0" algn="ctr" defTabSz="1333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เรื่องที่ 2</a:t>
            </a:r>
            <a:r>
              <a:rPr lang="th-TH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kumimoji="0" lang="th-TH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kumimoji="0" lang="th-TH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TH SarabunPSK" panose="020B0500040200020003" pitchFamily="34" charset="-34"/>
                <a:cs typeface="TH SarabunPSK" panose="020B0500040200020003" pitchFamily="34" charset="-34"/>
              </a:rPr>
              <a:t>จัดตกแต่งห้องต่าง ๆ</a:t>
            </a:r>
          </a:p>
          <a:p>
            <a:pPr marL="285750" marR="0" lvl="1" indent="-285750" algn="ctr" defTabSz="13335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"/>
              <a:tabLst/>
              <a:defRPr/>
            </a:pPr>
            <a:endParaRPr kumimoji="0" lang="th-TH" sz="6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j-cs"/>
            </a:endParaRPr>
          </a:p>
        </p:txBody>
      </p:sp>
      <p:pic>
        <p:nvPicPr>
          <p:cNvPr id="40" name="รูปภาพ 39">
            <a:extLst>
              <a:ext uri="{FF2B5EF4-FFF2-40B4-BE49-F238E27FC236}">
                <a16:creationId xmlns="" xmlns:a16="http://schemas.microsoft.com/office/drawing/2014/main" id="{791D5842-D42F-4C46-8D39-DB4CFB7D68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08" r="37454"/>
          <a:stretch/>
        </p:blipFill>
        <p:spPr>
          <a:xfrm>
            <a:off x="3412485" y="2097194"/>
            <a:ext cx="5821668" cy="4606248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38" y="3332137"/>
            <a:ext cx="2717112" cy="2722268"/>
          </a:xfrm>
          <a:prstGeom prst="rect">
            <a:avLst/>
          </a:prstGeom>
        </p:spPr>
      </p:pic>
      <p:pic>
        <p:nvPicPr>
          <p:cNvPr id="41" name="รูปภาพ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4153" y="1400678"/>
            <a:ext cx="2717112" cy="273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75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ไดอะแกรม 3">
            <a:extLst>
              <a:ext uri="{FF2B5EF4-FFF2-40B4-BE49-F238E27FC236}">
                <a16:creationId xmlns="" xmlns:a16="http://schemas.microsoft.com/office/drawing/2014/main" id="{376F3923-07D7-49E6-B670-516613571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525031"/>
              </p:ext>
            </p:extLst>
          </p:nvPr>
        </p:nvGraphicFramePr>
        <p:xfrm>
          <a:off x="257578" y="309093"/>
          <a:ext cx="10439056" cy="6091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="" xmlns:a16="http://schemas.microsoft.com/office/drawing/2014/main" id="{92DE4E0F-2020-4E50-A51E-09A01EC61DEC}"/>
              </a:ext>
            </a:extLst>
          </p:cNvPr>
          <p:cNvSpPr txBox="1"/>
          <p:nvPr/>
        </p:nvSpPr>
        <p:spPr>
          <a:xfrm>
            <a:off x="7191434" y="1957981"/>
            <a:ext cx="24882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นักเรียนคิดว่า การจัดตกแต่งห้องในภาพควรปรับปรุงใน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เรื่องใดบ้าง </a:t>
            </a:r>
          </a:p>
        </p:txBody>
      </p:sp>
      <p:pic>
        <p:nvPicPr>
          <p:cNvPr id="6" name="รูปภาพ 5">
            <a:extLst>
              <a:ext uri="{FF2B5EF4-FFF2-40B4-BE49-F238E27FC236}">
                <a16:creationId xmlns="" xmlns:a16="http://schemas.microsoft.com/office/drawing/2014/main" id="{8CCDFB6C-671F-403B-AE53-F103174C24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44" b="97777" l="9943" r="89976">
                        <a14:foregroundMark x1="62759" y1="58731" x2="62759" y2="58731"/>
                        <a14:foregroundMark x1="61412" y1="61399" x2="65885" y2="57720"/>
                        <a14:foregroundMark x1="65885" y1="57720" x2="67071" y2="47696"/>
                        <a14:foregroundMark x1="60226" y1="76637" x2="62167" y2="93169"/>
                        <a14:foregroundMark x1="62167" y1="93169" x2="70035" y2="86863"/>
                        <a14:foregroundMark x1="59795" y1="76516" x2="59795" y2="76516"/>
                        <a14:foregroundMark x1="58879" y1="77324" x2="58879" y2="77324"/>
                        <a14:foregroundMark x1="58987" y1="80275" x2="58987" y2="80275"/>
                        <a14:foregroundMark x1="59068" y1="60348" x2="59068" y2="60348"/>
                        <a14:foregroundMark x1="67152" y1="6184" x2="67152" y2="6184"/>
                        <a14:foregroundMark x1="71463" y1="97777" x2="71463" y2="97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564" t="-1178" r="13625" b="1178"/>
          <a:stretch/>
        </p:blipFill>
        <p:spPr>
          <a:xfrm>
            <a:off x="8653395" y="187395"/>
            <a:ext cx="3538605" cy="6239163"/>
          </a:xfrm>
          <a:prstGeom prst="rect">
            <a:avLst/>
          </a:prstGeom>
        </p:spPr>
      </p:pic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3059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7" name="รูปภาพ 6">
            <a:extLst>
              <a:ext uri="{FF2B5EF4-FFF2-40B4-BE49-F238E27FC236}">
                <a16:creationId xmlns="" xmlns:a16="http://schemas.microsoft.com/office/drawing/2014/main" id="{28A6F248-9567-4AB5-BB3C-DC9C469851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1" t="8805" r="29751" b="2826"/>
          <a:stretch/>
        </p:blipFill>
        <p:spPr>
          <a:xfrm>
            <a:off x="5567925" y="486638"/>
            <a:ext cx="6532996" cy="6368289"/>
          </a:xfrm>
          <a:prstGeom prst="rect">
            <a:avLst/>
          </a:prstGeom>
        </p:spPr>
      </p:pic>
      <p:sp>
        <p:nvSpPr>
          <p:cNvPr id="9" name="สี่เหลี่ยมผืนผ้า 8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สี่เหลี่ยมผืนผ้า 9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254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="" xmlns:a16="http://schemas.microsoft.com/office/drawing/2014/main" id="{023A5EEA-97DA-446D-A811-618CEC0E8174}"/>
              </a:ext>
            </a:extLst>
          </p:cNvPr>
          <p:cNvSpPr txBox="1"/>
          <p:nvPr/>
        </p:nvSpPr>
        <p:spPr>
          <a:xfrm>
            <a:off x="1635617" y="1184857"/>
            <a:ext cx="2859109" cy="923330"/>
          </a:xfrm>
          <a:prstGeom prst="rect">
            <a:avLst/>
          </a:prstGeom>
          <a:solidFill>
            <a:srgbClr val="A9E7FD"/>
          </a:solidFill>
        </p:spPr>
        <p:txBody>
          <a:bodyPr wrap="square" rtlCol="0">
            <a:spAutoFit/>
          </a:bodyPr>
          <a:lstStyle/>
          <a:p>
            <a:r>
              <a:rPr lang="th-TH" sz="5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ห้องรับแขก 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="" xmlns:a16="http://schemas.microsoft.com/office/drawing/2014/main" id="{22724FD3-4BAE-4676-A32C-5750AE74FB09}"/>
              </a:ext>
            </a:extLst>
          </p:cNvPr>
          <p:cNvSpPr txBox="1"/>
          <p:nvPr/>
        </p:nvSpPr>
        <p:spPr>
          <a:xfrm>
            <a:off x="244700" y="2250003"/>
            <a:ext cx="5576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ห้องรับแขกเป็นส่วนสำคัญของบ้าน เป็นสถานที่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ต้อนรับผู้มาเยี่ยมเยือน ควรอยู่ในบริเวณเข้าออก</a:t>
            </a:r>
          </a:p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หน้าบ้าน และอยู่ในทิศทางลมผ่านเข้าออกสะดวก </a:t>
            </a:r>
          </a:p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มีหน้าต่างและประตูมากพอให้อากาศถ่ายเทได้ดี 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สามารถมองเห็นทิวทัศน์ด้านนอก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9992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="" xmlns:a16="http://schemas.microsoft.com/office/drawing/2014/main" id="{69123ECE-AC6A-4BE9-AA3A-A96CF2F7B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790" y="2254158"/>
            <a:ext cx="6092491" cy="4690294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254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="" xmlns:a16="http://schemas.microsoft.com/office/drawing/2014/main" id="{692D0988-105E-4B1A-B36E-D08A96443AEC}"/>
              </a:ext>
            </a:extLst>
          </p:cNvPr>
          <p:cNvSpPr txBox="1"/>
          <p:nvPr/>
        </p:nvSpPr>
        <p:spPr>
          <a:xfrm>
            <a:off x="1641068" y="3255006"/>
            <a:ext cx="6867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จัดวางเครื่องเรือนให้เหมาะสมต่อ</a:t>
            </a:r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</a:t>
            </a:r>
          </a:p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เครื่องเรือนมีขนาดเหมาะสม 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321636" y="1194254"/>
            <a:ext cx="3902633" cy="707886"/>
          </a:xfrm>
          <a:prstGeom prst="rect">
            <a:avLst/>
          </a:prstGeom>
          <a:solidFill>
            <a:srgbClr val="A9E7FD"/>
          </a:solidFill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วิธีการตกแต่งห้องรับแขก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="" xmlns:a16="http://schemas.microsoft.com/office/drawing/2014/main" id="{B7007E8D-4775-47F6-B7A8-2196EE9FF824}"/>
              </a:ext>
            </a:extLst>
          </p:cNvPr>
          <p:cNvSpPr txBox="1"/>
          <p:nvPr/>
        </p:nvSpPr>
        <p:spPr>
          <a:xfrm>
            <a:off x="1571734" y="5337346"/>
            <a:ext cx="289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ใช้แสงสว่างทั่วห้อง </a:t>
            </a: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="" xmlns:a16="http://schemas.microsoft.com/office/drawing/2014/main" id="{8C0D9223-22C6-4C51-A869-E4661FADA821}"/>
              </a:ext>
            </a:extLst>
          </p:cNvPr>
          <p:cNvSpPr/>
          <p:nvPr/>
        </p:nvSpPr>
        <p:spPr>
          <a:xfrm>
            <a:off x="1330089" y="2168265"/>
            <a:ext cx="282912" cy="207699"/>
          </a:xfrm>
          <a:prstGeom prst="rect">
            <a:avLst/>
          </a:prstGeom>
          <a:solidFill>
            <a:srgbClr val="A9E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="" xmlns:a16="http://schemas.microsoft.com/office/drawing/2014/main" id="{4EBDFB00-2FA8-447F-A1A2-8020FA797877}"/>
              </a:ext>
            </a:extLst>
          </p:cNvPr>
          <p:cNvSpPr/>
          <p:nvPr/>
        </p:nvSpPr>
        <p:spPr>
          <a:xfrm>
            <a:off x="1311585" y="2753588"/>
            <a:ext cx="282912" cy="207699"/>
          </a:xfrm>
          <a:prstGeom prst="rect">
            <a:avLst/>
          </a:prstGeom>
          <a:solidFill>
            <a:srgbClr val="A9E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="" xmlns:a16="http://schemas.microsoft.com/office/drawing/2014/main" id="{5C4FE87F-40B1-432F-9AAA-EE3ED9D588F2}"/>
              </a:ext>
            </a:extLst>
          </p:cNvPr>
          <p:cNvSpPr/>
          <p:nvPr/>
        </p:nvSpPr>
        <p:spPr>
          <a:xfrm>
            <a:off x="1321742" y="3428868"/>
            <a:ext cx="282912" cy="207699"/>
          </a:xfrm>
          <a:prstGeom prst="rect">
            <a:avLst/>
          </a:prstGeom>
          <a:solidFill>
            <a:srgbClr val="A9E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รูปภาพ 13">
            <a:extLst>
              <a:ext uri="{FF2B5EF4-FFF2-40B4-BE49-F238E27FC236}">
                <a16:creationId xmlns="" xmlns:a16="http://schemas.microsoft.com/office/drawing/2014/main" id="{1D5978D2-1582-4951-9D9E-030CD9011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289" y="3472940"/>
            <a:ext cx="3404003" cy="2202287"/>
          </a:xfrm>
          <a:prstGeom prst="rect">
            <a:avLst/>
          </a:prstGeom>
        </p:spPr>
      </p:pic>
      <p:sp>
        <p:nvSpPr>
          <p:cNvPr id="15" name="กล่องข้อความ 14">
            <a:extLst>
              <a:ext uri="{FF2B5EF4-FFF2-40B4-BE49-F238E27FC236}">
                <a16:creationId xmlns="" xmlns:a16="http://schemas.microsoft.com/office/drawing/2014/main" id="{85F99015-C9F6-42CC-841C-18E09871348B}"/>
              </a:ext>
            </a:extLst>
          </p:cNvPr>
          <p:cNvSpPr txBox="1"/>
          <p:nvPr/>
        </p:nvSpPr>
        <p:spPr>
          <a:xfrm>
            <a:off x="1641069" y="4319259"/>
            <a:ext cx="50624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ควรใช้พื้นไม้ หรือกระเบื้องเคลือบ</a:t>
            </a:r>
          </a:p>
          <a:p>
            <a:pPr algn="thaiDist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ผิวสัมผัสไม่มัน</a:t>
            </a:r>
          </a:p>
        </p:txBody>
      </p:sp>
      <p:sp>
        <p:nvSpPr>
          <p:cNvPr id="16" name="กล่องข้อความ 15">
            <a:extLst>
              <a:ext uri="{FF2B5EF4-FFF2-40B4-BE49-F238E27FC236}">
                <a16:creationId xmlns="" xmlns:a16="http://schemas.microsoft.com/office/drawing/2014/main" id="{FCEFBFEA-9480-4D68-9C27-57E1F4798E97}"/>
              </a:ext>
            </a:extLst>
          </p:cNvPr>
          <p:cNvSpPr txBox="1"/>
          <p:nvPr/>
        </p:nvSpPr>
        <p:spPr>
          <a:xfrm>
            <a:off x="1699079" y="2626934"/>
            <a:ext cx="6427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มีพื้นที่สนทนาสะดวก มีระยะห่างจากทางเดิน</a:t>
            </a:r>
          </a:p>
        </p:txBody>
      </p:sp>
      <p:sp>
        <p:nvSpPr>
          <p:cNvPr id="17" name="กล่องข้อความ 16">
            <a:extLst>
              <a:ext uri="{FF2B5EF4-FFF2-40B4-BE49-F238E27FC236}">
                <a16:creationId xmlns="" xmlns:a16="http://schemas.microsoft.com/office/drawing/2014/main" id="{8A910F8F-3FE3-4C97-9585-722A0265C10F}"/>
              </a:ext>
            </a:extLst>
          </p:cNvPr>
          <p:cNvSpPr txBox="1"/>
          <p:nvPr/>
        </p:nvSpPr>
        <p:spPr>
          <a:xfrm>
            <a:off x="1641068" y="2030776"/>
            <a:ext cx="7757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ใช้โทนสีห้องสัมพันธ์กับสิ่งตกแต่ง เครื่องเรือนควรเป็นสีเรียบ</a:t>
            </a:r>
          </a:p>
        </p:txBody>
      </p:sp>
      <p:pic>
        <p:nvPicPr>
          <p:cNvPr id="18" name="รูปภาพ 17">
            <a:extLst>
              <a:ext uri="{FF2B5EF4-FFF2-40B4-BE49-F238E27FC236}">
                <a16:creationId xmlns="" xmlns:a16="http://schemas.microsoft.com/office/drawing/2014/main" id="{67CE579A-FA18-48B0-9881-AF1DD62CE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816" y="4492616"/>
            <a:ext cx="282342" cy="213378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="" xmlns:a16="http://schemas.microsoft.com/office/drawing/2014/main" id="{99EFCB2C-7E72-4058-95F4-17861E48B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9392" y="5455354"/>
            <a:ext cx="282342" cy="2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1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1" grpId="0" animBg="1"/>
      <p:bldP spid="12" grpId="0" animBg="1"/>
      <p:bldP spid="13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="" xmlns:a16="http://schemas.microsoft.com/office/drawing/2014/main" id="{F86778C1-9D20-47BC-B23A-03244938C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74" y="146193"/>
            <a:ext cx="6353864" cy="6858000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592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="" xmlns:a16="http://schemas.microsoft.com/office/drawing/2014/main" id="{023A5EEA-97DA-446D-A811-618CEC0E8174}"/>
              </a:ext>
            </a:extLst>
          </p:cNvPr>
          <p:cNvSpPr txBox="1"/>
          <p:nvPr/>
        </p:nvSpPr>
        <p:spPr>
          <a:xfrm>
            <a:off x="830696" y="1363317"/>
            <a:ext cx="995785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ห้องครัว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="" xmlns:a16="http://schemas.microsoft.com/office/drawing/2014/main" id="{22724FD3-4BAE-4676-A32C-5750AE74FB09}"/>
              </a:ext>
            </a:extLst>
          </p:cNvPr>
          <p:cNvSpPr txBox="1"/>
          <p:nvPr/>
        </p:nvSpPr>
        <p:spPr>
          <a:xfrm>
            <a:off x="732379" y="2032576"/>
            <a:ext cx="4963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ห้องครัวเป็นสถานที่ประกอบอาหาร ควรจัดให้เป็นระเบียบเรียบร้อย สะอาดและสะดวกแก่การประกอบอาหาร </a:t>
            </a:r>
            <a:endParaRPr lang="th-TH" sz="32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="" xmlns:a16="http://schemas.microsoft.com/office/drawing/2014/main" id="{692D0988-105E-4B1A-B36E-D08A96443AEC}"/>
              </a:ext>
            </a:extLst>
          </p:cNvPr>
          <p:cNvSpPr txBox="1"/>
          <p:nvPr/>
        </p:nvSpPr>
        <p:spPr>
          <a:xfrm>
            <a:off x="1349955" y="3958013"/>
            <a:ext cx="4144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มีจุดเตรียม ล้าง และปรุง สัมพันธ์กัน 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732379" y="3464298"/>
            <a:ext cx="2327881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วิธีการตกแต่งห้องครัว</a:t>
            </a:r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="" xmlns:a16="http://schemas.microsoft.com/office/drawing/2014/main" id="{85F99015-C9F6-42CC-841C-18E09871348B}"/>
              </a:ext>
            </a:extLst>
          </p:cNvPr>
          <p:cNvSpPr txBox="1"/>
          <p:nvPr/>
        </p:nvSpPr>
        <p:spPr>
          <a:xfrm>
            <a:off x="1297090" y="4635683"/>
            <a:ext cx="45849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กำหนดตำแหน่งใช้งานเป็นรูปสามเหลี่ยม </a:t>
            </a:r>
            <a:b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ไม่ให้เดินสวนทางกัน 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="" xmlns:a16="http://schemas.microsoft.com/office/drawing/2014/main" id="{FBF5EA5B-19F5-4A2F-9216-6E937149AB2A}"/>
              </a:ext>
            </a:extLst>
          </p:cNvPr>
          <p:cNvSpPr/>
          <p:nvPr/>
        </p:nvSpPr>
        <p:spPr>
          <a:xfrm>
            <a:off x="1060040" y="4069961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สี่เหลี่ยมผืนผ้า 13">
            <a:extLst>
              <a:ext uri="{FF2B5EF4-FFF2-40B4-BE49-F238E27FC236}">
                <a16:creationId xmlns="" xmlns:a16="http://schemas.microsoft.com/office/drawing/2014/main" id="{8622DFEB-5797-4C08-A718-3D7CA8AC19D4}"/>
              </a:ext>
            </a:extLst>
          </p:cNvPr>
          <p:cNvSpPr/>
          <p:nvPr/>
        </p:nvSpPr>
        <p:spPr>
          <a:xfrm>
            <a:off x="1038594" y="4796494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="" xmlns:a16="http://schemas.microsoft.com/office/drawing/2014/main" id="{F176FF3C-C7E6-4405-834A-EA0DAEADCD56}"/>
              </a:ext>
            </a:extLst>
          </p:cNvPr>
          <p:cNvSpPr txBox="1"/>
          <p:nvPr/>
        </p:nvSpPr>
        <p:spPr>
          <a:xfrm>
            <a:off x="1307657" y="5634812"/>
            <a:ext cx="23487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จัดให้ถูกสุขลักษณะ </a:t>
            </a: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="" xmlns:a16="http://schemas.microsoft.com/office/drawing/2014/main" id="{C8EB7FE8-883A-44F6-8B33-05CC7755C9E5}"/>
              </a:ext>
            </a:extLst>
          </p:cNvPr>
          <p:cNvSpPr/>
          <p:nvPr/>
        </p:nvSpPr>
        <p:spPr>
          <a:xfrm>
            <a:off x="1021511" y="5735296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471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10" grpId="0"/>
      <p:bldP spid="11" grpId="0" animBg="1"/>
      <p:bldP spid="12" grpId="0"/>
      <p:bldP spid="13" grpId="0" animBg="1"/>
      <p:bldP spid="14" grpId="0" animBg="1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="" xmlns:a16="http://schemas.microsoft.com/office/drawing/2014/main" id="{4B5DCE7B-8ED4-4C30-95A6-4AA99FB27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576" y="954740"/>
            <a:ext cx="7095731" cy="5946830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254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="" xmlns:a16="http://schemas.microsoft.com/office/drawing/2014/main" id="{692D0988-105E-4B1A-B36E-D08A96443AEC}"/>
              </a:ext>
            </a:extLst>
          </p:cNvPr>
          <p:cNvSpPr txBox="1"/>
          <p:nvPr/>
        </p:nvSpPr>
        <p:spPr>
          <a:xfrm>
            <a:off x="5669713" y="2173428"/>
            <a:ext cx="5942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อ่างน้ำมีท่อระบายน้ำและที่ทิ้งเศษอาหารมีฝาปิดมิดชิด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="" xmlns:a16="http://schemas.microsoft.com/office/drawing/2014/main" id="{2F3262DC-75ED-4924-8C8C-72E478D796E6}"/>
              </a:ext>
            </a:extLst>
          </p:cNvPr>
          <p:cNvSpPr txBox="1"/>
          <p:nvPr/>
        </p:nvSpPr>
        <p:spPr>
          <a:xfrm>
            <a:off x="5632321" y="1365179"/>
            <a:ext cx="2632452" cy="58477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วิธีการตกแต่งห้องครัว</a:t>
            </a:r>
          </a:p>
        </p:txBody>
      </p:sp>
      <p:sp>
        <p:nvSpPr>
          <p:cNvPr id="10" name="กล่องข้อความ 9">
            <a:extLst>
              <a:ext uri="{FF2B5EF4-FFF2-40B4-BE49-F238E27FC236}">
                <a16:creationId xmlns="" xmlns:a16="http://schemas.microsoft.com/office/drawing/2014/main" id="{85F99015-C9F6-42CC-841C-18E09871348B}"/>
              </a:ext>
            </a:extLst>
          </p:cNvPr>
          <p:cNvSpPr txBox="1"/>
          <p:nvPr/>
        </p:nvSpPr>
        <p:spPr>
          <a:xfrm>
            <a:off x="5709781" y="2756029"/>
            <a:ext cx="6292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เลือกวัสดุทำพื้นที่ทำความสะอาดง่ายและทนความร้อน 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="" xmlns:a16="http://schemas.microsoft.com/office/drawing/2014/main" id="{B7007E8D-4775-47F6-B7A8-2196EE9FF824}"/>
              </a:ext>
            </a:extLst>
          </p:cNvPr>
          <p:cNvSpPr txBox="1"/>
          <p:nvPr/>
        </p:nvSpPr>
        <p:spPr>
          <a:xfrm>
            <a:off x="5709781" y="3553833"/>
            <a:ext cx="44566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มีแสงจากธรรมชาติมาก อากาศถ่ายเทดี </a:t>
            </a: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="" xmlns:a16="http://schemas.microsoft.com/office/drawing/2014/main" id="{8C0D9223-22C6-4C51-A869-E4661FADA821}"/>
              </a:ext>
            </a:extLst>
          </p:cNvPr>
          <p:cNvSpPr/>
          <p:nvPr/>
        </p:nvSpPr>
        <p:spPr>
          <a:xfrm>
            <a:off x="5396016" y="2323041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="" xmlns:a16="http://schemas.microsoft.com/office/drawing/2014/main" id="{4EBDFB00-2FA8-447F-A1A2-8020FA797877}"/>
              </a:ext>
            </a:extLst>
          </p:cNvPr>
          <p:cNvSpPr/>
          <p:nvPr/>
        </p:nvSpPr>
        <p:spPr>
          <a:xfrm>
            <a:off x="5396015" y="2924152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สี่เหลี่ยมผืนผ้า 13">
            <a:extLst>
              <a:ext uri="{FF2B5EF4-FFF2-40B4-BE49-F238E27FC236}">
                <a16:creationId xmlns="" xmlns:a16="http://schemas.microsoft.com/office/drawing/2014/main" id="{5C4FE87F-40B1-432F-9AAA-EE3ED9D588F2}"/>
              </a:ext>
            </a:extLst>
          </p:cNvPr>
          <p:cNvSpPr/>
          <p:nvPr/>
        </p:nvSpPr>
        <p:spPr>
          <a:xfrm>
            <a:off x="5423903" y="3691342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="" xmlns:a16="http://schemas.microsoft.com/office/drawing/2014/main" id="{6EC101C4-6B64-4F55-931D-D91F1B315179}"/>
              </a:ext>
            </a:extLst>
          </p:cNvPr>
          <p:cNvSpPr txBox="1"/>
          <p:nvPr/>
        </p:nvSpPr>
        <p:spPr>
          <a:xfrm>
            <a:off x="5766026" y="4212396"/>
            <a:ext cx="1883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thaiDist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ไม่ควรมีผ้าม่าน </a:t>
            </a: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="" xmlns:a16="http://schemas.microsoft.com/office/drawing/2014/main" id="{A0A9A9E4-B48A-4798-887F-608B38AAE3BC}"/>
              </a:ext>
            </a:extLst>
          </p:cNvPr>
          <p:cNvSpPr/>
          <p:nvPr/>
        </p:nvSpPr>
        <p:spPr>
          <a:xfrm>
            <a:off x="5396015" y="4354682"/>
            <a:ext cx="207699" cy="207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760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1" grpId="0"/>
      <p:bldP spid="12" grpId="0" animBg="1"/>
      <p:bldP spid="13" grpId="0" animBg="1"/>
      <p:bldP spid="14" grpId="0" animBg="1"/>
      <p:bldP spid="15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200" b="1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="" xmlns:a16="http://schemas.microsoft.com/office/drawing/2014/main" id="{27693559-C147-4CC6-8182-C6C12F35BD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5618" b="36050"/>
          <a:stretch/>
        </p:blipFill>
        <p:spPr>
          <a:xfrm>
            <a:off x="5694631" y="1021852"/>
            <a:ext cx="6497369" cy="5976271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254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28314E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lang="th-TH" sz="3600" b="1" dirty="0">
              <a:solidFill>
                <a:srgbClr val="28314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="" xmlns:a16="http://schemas.microsoft.com/office/drawing/2014/main" id="{023A5EEA-97DA-446D-A811-618CEC0E8174}"/>
              </a:ext>
            </a:extLst>
          </p:cNvPr>
          <p:cNvSpPr txBox="1"/>
          <p:nvPr/>
        </p:nvSpPr>
        <p:spPr>
          <a:xfrm>
            <a:off x="1795897" y="1422113"/>
            <a:ext cx="2039341" cy="1015663"/>
          </a:xfrm>
          <a:prstGeom prst="rect">
            <a:avLst/>
          </a:prstGeom>
          <a:solidFill>
            <a:srgbClr val="C099F9"/>
          </a:solidFill>
        </p:spPr>
        <p:txBody>
          <a:bodyPr wrap="none" rtlCol="0">
            <a:spAutoFit/>
          </a:bodyPr>
          <a:lstStyle/>
          <a:p>
            <a:r>
              <a:rPr lang="th-TH" sz="6000" b="1" dirty="0">
                <a:solidFill>
                  <a:srgbClr val="28314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ห้องนอน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="" xmlns:a16="http://schemas.microsoft.com/office/drawing/2014/main" id="{22724FD3-4BAE-4676-A32C-5750AE74FB09}"/>
              </a:ext>
            </a:extLst>
          </p:cNvPr>
          <p:cNvSpPr txBox="1"/>
          <p:nvPr/>
        </p:nvSpPr>
        <p:spPr>
          <a:xfrm>
            <a:off x="218335" y="2978937"/>
            <a:ext cx="58776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ห้องนอนเป็นห้องส่วนตัวของแต่ละคนควรอยู่ชั้นบน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หรือด้านในสุดของบ้านชั้นเดียว ควรอยู่ในมุมสงบ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ที่สุดของบ้าน มีอากาศถ่ายเท และควรได้รับแดด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ในตอนเช้า เพราะจะได้ไม่ร้อนระอุในเวลากลางคืน</a:t>
            </a: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rgbClr val="F15A4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5217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>
            <a:extLst>
              <a:ext uri="{FF2B5EF4-FFF2-40B4-BE49-F238E27FC236}">
                <a16:creationId xmlns="" xmlns:a16="http://schemas.microsoft.com/office/drawing/2014/main" id="{4C8E0E2B-5084-40BC-B909-24085BB035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3200" b="1" i="0" u="none" strike="noStrike" kern="1200" cap="none" spc="0" normalizeH="0" baseline="0" noProof="0">
              <a:ln>
                <a:noFill/>
              </a:ln>
              <a:solidFill>
                <a:srgbClr val="F15A4E"/>
              </a:solidFill>
              <a:effectLst/>
              <a:uLnTx/>
              <a:uFillTx/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" name="รูปภาพ 2">
            <a:extLst>
              <a:ext uri="{FF2B5EF4-FFF2-40B4-BE49-F238E27FC236}">
                <a16:creationId xmlns="" xmlns:a16="http://schemas.microsoft.com/office/drawing/2014/main" id="{27693559-C147-4CC6-8182-C6C12F35BD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5" r="15618" b="36050"/>
          <a:stretch/>
        </p:blipFill>
        <p:spPr>
          <a:xfrm>
            <a:off x="5694631" y="1021852"/>
            <a:ext cx="6497369" cy="5976271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="" xmlns:a16="http://schemas.microsoft.com/office/drawing/2014/main" id="{26B814F8-9FAE-4CF7-9E27-557EDDA8E3D5}"/>
              </a:ext>
            </a:extLst>
          </p:cNvPr>
          <p:cNvSpPr/>
          <p:nvPr/>
        </p:nvSpPr>
        <p:spPr>
          <a:xfrm>
            <a:off x="0" y="-3789"/>
            <a:ext cx="5082363" cy="884741"/>
          </a:xfrm>
          <a:prstGeom prst="rect">
            <a:avLst/>
          </a:prstGeom>
          <a:solidFill>
            <a:srgbClr val="F5B1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>
            <a:extLst>
              <a:ext uri="{FF2B5EF4-FFF2-40B4-BE49-F238E27FC236}">
                <a16:creationId xmlns="" xmlns:a16="http://schemas.microsoft.com/office/drawing/2014/main" id="{901A5815-5D8F-4BBC-AFAA-38F745C5A409}"/>
              </a:ext>
            </a:extLst>
          </p:cNvPr>
          <p:cNvSpPr/>
          <p:nvPr/>
        </p:nvSpPr>
        <p:spPr>
          <a:xfrm>
            <a:off x="485562" y="146193"/>
            <a:ext cx="32544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>
                <a:solidFill>
                  <a:srgbClr val="28314E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การจัดตกแต่งห้องต่าง ๆ</a:t>
            </a:r>
            <a:endParaRPr lang="th-TH" sz="3600" b="1" dirty="0">
              <a:solidFill>
                <a:srgbClr val="28314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="" xmlns:a16="http://schemas.microsoft.com/office/drawing/2014/main" id="{023A5EEA-97DA-446D-A811-618CEC0E8174}"/>
              </a:ext>
            </a:extLst>
          </p:cNvPr>
          <p:cNvSpPr txBox="1"/>
          <p:nvPr/>
        </p:nvSpPr>
        <p:spPr>
          <a:xfrm>
            <a:off x="1795897" y="1422113"/>
            <a:ext cx="2039341" cy="1015663"/>
          </a:xfrm>
          <a:prstGeom prst="rect">
            <a:avLst/>
          </a:prstGeom>
          <a:solidFill>
            <a:srgbClr val="C099F9"/>
          </a:solidFill>
        </p:spPr>
        <p:txBody>
          <a:bodyPr wrap="none" rtlCol="0">
            <a:spAutoFit/>
          </a:bodyPr>
          <a:lstStyle/>
          <a:p>
            <a:r>
              <a:rPr lang="th-TH" sz="6000" b="1" dirty="0">
                <a:solidFill>
                  <a:srgbClr val="28314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ห้องนอน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="" xmlns:a16="http://schemas.microsoft.com/office/drawing/2014/main" id="{22724FD3-4BAE-4676-A32C-5750AE74FB09}"/>
              </a:ext>
            </a:extLst>
          </p:cNvPr>
          <p:cNvSpPr txBox="1"/>
          <p:nvPr/>
        </p:nvSpPr>
        <p:spPr>
          <a:xfrm>
            <a:off x="218335" y="2978937"/>
            <a:ext cx="58776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ห้องนอนเป็นห้องส่วนตัวของแต่ละคนควรอยู่ชั้นบน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หรือด้านในสุดของบ้านชั้นเดียว ควรอยู่ในมุมสงบ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ที่สุดของบ้าน มีอากาศถ่ายเท และควรได้รับแดด</a:t>
            </a:r>
            <a:b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ในตอนเช้า เพราะจะได้ไม่ร้อนระอุในเวลากลางคืน</a:t>
            </a: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="" xmlns:a16="http://schemas.microsoft.com/office/drawing/2014/main" id="{4F9ECDCF-9DBC-4A10-BD92-1E388B57ED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66700" cap="sq">
            <a:solidFill>
              <a:srgbClr val="F5B19C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>
              <a:solidFill>
                <a:srgbClr val="F15A4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9610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</TotalTime>
  <Words>601</Words>
  <Application>Microsoft Office PowerPoint</Application>
  <PresentationFormat>แบบจอกว้าง</PresentationFormat>
  <Paragraphs>73</Paragraphs>
  <Slides>17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17</vt:i4>
      </vt:variant>
    </vt:vector>
  </HeadingPairs>
  <TitlesOfParts>
    <vt:vector size="26" baseType="lpstr">
      <vt:lpstr>Angsana New</vt:lpstr>
      <vt:lpstr>Arial</vt:lpstr>
      <vt:lpstr>Calibri</vt:lpstr>
      <vt:lpstr>Calibri Light</vt:lpstr>
      <vt:lpstr>Cordia New</vt:lpstr>
      <vt:lpstr>TH Sarabun New</vt:lpstr>
      <vt:lpstr>TH SarabunIT๙</vt:lpstr>
      <vt:lpstr>TH SarabunPSK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User</dc:creator>
  <cp:lastModifiedBy>User</cp:lastModifiedBy>
  <cp:revision>11</cp:revision>
  <dcterms:created xsi:type="dcterms:W3CDTF">2024-07-04T15:01:10Z</dcterms:created>
  <dcterms:modified xsi:type="dcterms:W3CDTF">2025-07-30T14:27:23Z</dcterms:modified>
</cp:coreProperties>
</file>