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字由点字典仿宋 Bold" panose="020B0604020202020204" charset="-122"/>
      <p:regular r:id="rId27"/>
    </p:embeddedFont>
    <p:embeddedFont>
      <p:font typeface="Mali" panose="020B0604020202020204" charset="-34"/>
      <p:regular r:id="rId28"/>
    </p:embeddedFont>
    <p:embeddedFont>
      <p:font typeface="Mali Bold" panose="020B0604020202020204" charset="-34"/>
      <p:regular r:id="rId29"/>
    </p:embeddedFont>
    <p:embeddedFont>
      <p:font typeface="Poppins" panose="00000500000000000000" pitchFamily="2" charset="0"/>
      <p:regular r:id="rId30"/>
    </p:embeddedFont>
    <p:embeddedFont>
      <p:font typeface="Pridi Bold" panose="020B0604020202020204" charset="-34"/>
      <p:regular r:id="rId31"/>
    </p:embeddedFont>
    <p:embeddedFont>
      <p:font typeface="Th Sarabun New" panose="020B0500040200020003" pitchFamily="34" charset="-34"/>
      <p:regular r:id="rId32"/>
      <p:bold r:id="rId33"/>
      <p:italic r:id="rId34"/>
      <p:boldItalic r:id="rId35"/>
    </p:embeddedFont>
    <p:embeddedFont>
      <p:font typeface="Th Sarabun New Bold" panose="020B0500040200020003" pitchFamily="34" charset="-34"/>
      <p:regular r:id="rId36"/>
      <p:bold r:id="rId37"/>
    </p:embeddedFont>
    <p:embeddedFont>
      <p:font typeface="เอฟซี เรนโบว์ Bold" panose="020B0604020202020204" charset="-34"/>
      <p:regular r:id="rId38"/>
    </p:embeddedFont>
    <p:embeddedFont>
      <p:font typeface="อีฟดอวอิ้ง" panose="020B0604020202020204" charset="-3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3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7.sv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5" Type="http://schemas.openxmlformats.org/officeDocument/2006/relationships/image" Target="../media/image23.svg"/><Relationship Id="rId10" Type="http://schemas.openxmlformats.org/officeDocument/2006/relationships/image" Target="../media/image18.svg"/><Relationship Id="rId4" Type="http://schemas.openxmlformats.org/officeDocument/2006/relationships/image" Target="../media/image10.svg"/><Relationship Id="rId9" Type="http://schemas.openxmlformats.org/officeDocument/2006/relationships/image" Target="../media/image22.sv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1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8.svg"/><Relationship Id="rId5" Type="http://schemas.openxmlformats.org/officeDocument/2006/relationships/image" Target="../media/image11.svg"/><Relationship Id="rId15" Type="http://schemas.openxmlformats.org/officeDocument/2006/relationships/image" Target="../media/image24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16.svg"/><Relationship Id="rId1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svg"/><Relationship Id="rId3" Type="http://schemas.openxmlformats.org/officeDocument/2006/relationships/image" Target="../media/image9.sv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5" Type="http://schemas.openxmlformats.org/officeDocument/2006/relationships/image" Target="../media/image23.svg"/><Relationship Id="rId10" Type="http://schemas.openxmlformats.org/officeDocument/2006/relationships/image" Target="../media/image18.svg"/><Relationship Id="rId4" Type="http://schemas.openxmlformats.org/officeDocument/2006/relationships/image" Target="../media/image10.svg"/><Relationship Id="rId9" Type="http://schemas.openxmlformats.org/officeDocument/2006/relationships/image" Target="../media/image17.svg"/><Relationship Id="rId1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26.jpeg"/><Relationship Id="rId4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0.svg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EReU1BKtAXo&amp;list=RDEReU1BKtAXo&amp;start_radio=1&amp;pp=ygVI4LiE4Lil4Li04Lib4Lin4Li04LiU4Li14LmC4Lit4LmA4Lie4Lil4LiH4Lie4Lii4Lix4LiN4LiK4LiZ4Liw4LiI4Li14LiZoAcB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svg"/><Relationship Id="rId17" Type="http://schemas.openxmlformats.org/officeDocument/2006/relationships/image" Target="../media/image23.svg"/><Relationship Id="rId2" Type="http://schemas.openxmlformats.org/officeDocument/2006/relationships/image" Target="../media/image1.png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Relationship Id="rId1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1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8.svg"/><Relationship Id="rId5" Type="http://schemas.openxmlformats.org/officeDocument/2006/relationships/image" Target="../media/image11.svg"/><Relationship Id="rId15" Type="http://schemas.openxmlformats.org/officeDocument/2006/relationships/image" Target="../media/image24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16.svg"/><Relationship Id="rId1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8.svg"/><Relationship Id="rId5" Type="http://schemas.openxmlformats.org/officeDocument/2006/relationships/image" Target="../media/image11.svg"/><Relationship Id="rId15" Type="http://schemas.openxmlformats.org/officeDocument/2006/relationships/image" Target="../media/image22.svg"/><Relationship Id="rId10" Type="http://schemas.openxmlformats.org/officeDocument/2006/relationships/image" Target="../media/image17.svg"/><Relationship Id="rId4" Type="http://schemas.openxmlformats.org/officeDocument/2006/relationships/image" Target="../media/image10.svg"/><Relationship Id="rId9" Type="http://schemas.openxmlformats.org/officeDocument/2006/relationships/image" Target="../media/image16.svg"/><Relationship Id="rId1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8.svg"/><Relationship Id="rId5" Type="http://schemas.openxmlformats.org/officeDocument/2006/relationships/image" Target="../media/image11.svg"/><Relationship Id="rId15" Type="http://schemas.openxmlformats.org/officeDocument/2006/relationships/image" Target="../media/image22.svg"/><Relationship Id="rId10" Type="http://schemas.openxmlformats.org/officeDocument/2006/relationships/image" Target="../media/image17.svg"/><Relationship Id="rId4" Type="http://schemas.openxmlformats.org/officeDocument/2006/relationships/image" Target="../media/image10.svg"/><Relationship Id="rId9" Type="http://schemas.openxmlformats.org/officeDocument/2006/relationships/image" Target="../media/image16.svg"/><Relationship Id="rId1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61027" y="7873705"/>
            <a:ext cx="6996151" cy="1136875"/>
          </a:xfrm>
          <a:custGeom>
            <a:avLst/>
            <a:gdLst/>
            <a:ahLst/>
            <a:cxnLst/>
            <a:rect l="l" t="t" r="r" b="b"/>
            <a:pathLst>
              <a:path w="6996151" h="1136875">
                <a:moveTo>
                  <a:pt x="0" y="0"/>
                </a:moveTo>
                <a:lnTo>
                  <a:pt x="6996152" y="0"/>
                </a:lnTo>
                <a:lnTo>
                  <a:pt x="6996152" y="1136874"/>
                </a:lnTo>
                <a:lnTo>
                  <a:pt x="0" y="1136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85704">
            <a:off x="9592458" y="7114841"/>
            <a:ext cx="10133398" cy="4180027"/>
          </a:xfrm>
          <a:custGeom>
            <a:avLst/>
            <a:gdLst/>
            <a:ahLst/>
            <a:cxnLst/>
            <a:rect l="l" t="t" r="r" b="b"/>
            <a:pathLst>
              <a:path w="10133398" h="4180027">
                <a:moveTo>
                  <a:pt x="0" y="0"/>
                </a:moveTo>
                <a:lnTo>
                  <a:pt x="10133398" y="0"/>
                </a:lnTo>
                <a:lnTo>
                  <a:pt x="10133398" y="4180027"/>
                </a:lnTo>
                <a:lnTo>
                  <a:pt x="0" y="4180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09565" flipH="1">
            <a:off x="14785472" y="4023105"/>
            <a:ext cx="1941201" cy="3105922"/>
          </a:xfrm>
          <a:custGeom>
            <a:avLst/>
            <a:gdLst/>
            <a:ahLst/>
            <a:cxnLst/>
            <a:rect l="l" t="t" r="r" b="b"/>
            <a:pathLst>
              <a:path w="1941201" h="3105922">
                <a:moveTo>
                  <a:pt x="1941201" y="0"/>
                </a:moveTo>
                <a:lnTo>
                  <a:pt x="0" y="0"/>
                </a:lnTo>
                <a:lnTo>
                  <a:pt x="0" y="3105922"/>
                </a:lnTo>
                <a:lnTo>
                  <a:pt x="1941201" y="3105922"/>
                </a:lnTo>
                <a:lnTo>
                  <a:pt x="194120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133834" y="9839254"/>
            <a:ext cx="19985875" cy="1011813"/>
            <a:chOff x="0" y="0"/>
            <a:chExt cx="5263769" cy="266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266486"/>
            </a:xfrm>
            <a:custGeom>
              <a:avLst/>
              <a:gdLst/>
              <a:ahLst/>
              <a:cxnLst/>
              <a:rect l="l" t="t" r="r" b="b"/>
              <a:pathLst>
                <a:path w="5263769" h="26648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227749"/>
                  </a:lnTo>
                  <a:cubicBezTo>
                    <a:pt x="5263769" y="249143"/>
                    <a:pt x="5246426" y="266486"/>
                    <a:pt x="5225033" y="266486"/>
                  </a:cubicBezTo>
                  <a:lnTo>
                    <a:pt x="38737" y="266486"/>
                  </a:lnTo>
                  <a:cubicBezTo>
                    <a:pt x="17343" y="266486"/>
                    <a:pt x="0" y="249143"/>
                    <a:pt x="0" y="22774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04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79140" y="4948725"/>
            <a:ext cx="5693660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dirty="0" err="1">
                <a:solidFill>
                  <a:srgbClr val="452D35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ภาษาจีนพินอิน</a:t>
            </a:r>
            <a:endParaRPr lang="en-US" sz="6399" dirty="0">
              <a:solidFill>
                <a:srgbClr val="452D35"/>
              </a:solidFill>
              <a:latin typeface="อีฟดอวอิ้ง"/>
              <a:ea typeface="อีฟดอวอิ้ง"/>
              <a:cs typeface="อีฟดอวอิ้ง"/>
              <a:sym typeface="อีฟดอวอิ้ง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-362915" y="6375342"/>
            <a:ext cx="3220475" cy="3739303"/>
          </a:xfrm>
          <a:custGeom>
            <a:avLst/>
            <a:gdLst/>
            <a:ahLst/>
            <a:cxnLst/>
            <a:rect l="l" t="t" r="r" b="b"/>
            <a:pathLst>
              <a:path w="3220475" h="3739303">
                <a:moveTo>
                  <a:pt x="0" y="0"/>
                </a:moveTo>
                <a:lnTo>
                  <a:pt x="3220474" y="0"/>
                </a:lnTo>
                <a:lnTo>
                  <a:pt x="3220474" y="3739303"/>
                </a:lnTo>
                <a:lnTo>
                  <a:pt x="0" y="3739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6385" y="2909198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384612" y="2699648"/>
            <a:ext cx="11166073" cy="1793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b="1" dirty="0" err="1">
                <a:solidFill>
                  <a:srgbClr val="37B362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第一课</a:t>
            </a:r>
            <a:r>
              <a:rPr lang="en-US" sz="10400" b="1" dirty="0">
                <a:solidFill>
                  <a:srgbClr val="37B362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 </a:t>
            </a:r>
            <a:r>
              <a:rPr lang="en-US" sz="10400" b="1" dirty="0" err="1">
                <a:solidFill>
                  <a:srgbClr val="37B362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汉语拼音</a:t>
            </a:r>
            <a:endParaRPr lang="en-US" sz="10400" b="1" dirty="0">
              <a:solidFill>
                <a:srgbClr val="37B362"/>
              </a:solidFill>
              <a:latin typeface="字由点字典仿宋 Bold"/>
              <a:ea typeface="字由点字典仿宋 Bold"/>
              <a:cs typeface="字由点字典仿宋 Bold"/>
              <a:sym typeface="字由点字典仿宋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754363" y="1825096"/>
            <a:ext cx="12426570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dì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yī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kè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  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hàn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yǔ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pīn</a:t>
            </a:r>
            <a:r>
              <a:rPr lang="en-US" sz="6399" dirty="0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 </a:t>
            </a:r>
            <a:r>
              <a:rPr lang="en-US" sz="6399" dirty="0" err="1">
                <a:solidFill>
                  <a:srgbClr val="725945"/>
                </a:solidFill>
                <a:latin typeface="Mali"/>
                <a:ea typeface="Mali"/>
                <a:cs typeface="Mali"/>
                <a:sym typeface="Mali"/>
              </a:rPr>
              <a:t>yīn</a:t>
            </a:r>
            <a:endParaRPr lang="en-US" sz="6399" dirty="0">
              <a:solidFill>
                <a:srgbClr val="725945"/>
              </a:solidFill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064529" y="572562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437720" y="4286427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700" y="0"/>
                </a:lnTo>
                <a:lnTo>
                  <a:pt x="897700" y="1949755"/>
                </a:lnTo>
                <a:lnTo>
                  <a:pt x="0" y="19497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3490063">
            <a:off x="-1204200" y="3819379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2" y="0"/>
                </a:lnTo>
                <a:lnTo>
                  <a:pt x="2789792" y="2878772"/>
                </a:lnTo>
                <a:lnTo>
                  <a:pt x="0" y="2878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8505995" flipH="1">
            <a:off x="7124051" y="-1188948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 rot="-2462580">
            <a:off x="16871026" y="4100281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8"/>
                </a:lnTo>
                <a:lnTo>
                  <a:pt x="0" y="2316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 rot="-2700000">
            <a:off x="15630863" y="792063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8" y="0"/>
                </a:lnTo>
                <a:lnTo>
                  <a:pt x="3800428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904503" flipH="1">
            <a:off x="8513472" y="83785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10868206" y="767895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8"/>
                </a:lnTo>
                <a:lnTo>
                  <a:pt x="0" y="10911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-491351" y="9848708"/>
            <a:ext cx="19985875" cy="1307779"/>
            <a:chOff x="0" y="0"/>
            <a:chExt cx="5263769" cy="3444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10608" y="6695786"/>
            <a:ext cx="3407029" cy="3152922"/>
          </a:xfrm>
          <a:custGeom>
            <a:avLst/>
            <a:gdLst/>
            <a:ahLst/>
            <a:cxnLst/>
            <a:rect l="l" t="t" r="r" b="b"/>
            <a:pathLst>
              <a:path w="3407029" h="3152922">
                <a:moveTo>
                  <a:pt x="0" y="0"/>
                </a:moveTo>
                <a:lnTo>
                  <a:pt x="3407030" y="0"/>
                </a:lnTo>
                <a:lnTo>
                  <a:pt x="3407030" y="3152922"/>
                </a:lnTo>
                <a:lnTo>
                  <a:pt x="0" y="315292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3033048" y="844079"/>
            <a:ext cx="1309517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248928" y="1190590"/>
            <a:ext cx="1347788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c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91986" y="5737377"/>
            <a:ext cx="124573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s</a:t>
            </a:r>
          </a:p>
        </p:txBody>
      </p:sp>
      <p:sp>
        <p:nvSpPr>
          <p:cNvPr id="24" name="Freeform 24"/>
          <p:cNvSpPr/>
          <p:nvPr/>
        </p:nvSpPr>
        <p:spPr>
          <a:xfrm>
            <a:off x="6029973" y="2093747"/>
            <a:ext cx="912383" cy="808600"/>
          </a:xfrm>
          <a:custGeom>
            <a:avLst/>
            <a:gdLst/>
            <a:ahLst/>
            <a:cxnLst/>
            <a:rect l="l" t="t" r="r" b="b"/>
            <a:pathLst>
              <a:path w="912383" h="808600">
                <a:moveTo>
                  <a:pt x="0" y="0"/>
                </a:moveTo>
                <a:lnTo>
                  <a:pt x="912383" y="0"/>
                </a:lnTo>
                <a:lnTo>
                  <a:pt x="912383" y="808600"/>
                </a:lnTo>
                <a:lnTo>
                  <a:pt x="0" y="808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29533" y="572562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942356" y="4482806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699" y="0"/>
                </a:lnTo>
                <a:lnTo>
                  <a:pt x="897699" y="1949754"/>
                </a:lnTo>
                <a:lnTo>
                  <a:pt x="0" y="194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99985" y="6118377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640639" y="5105368"/>
            <a:ext cx="860658" cy="1934063"/>
          </a:xfrm>
          <a:custGeom>
            <a:avLst/>
            <a:gdLst/>
            <a:ahLst/>
            <a:cxnLst/>
            <a:rect l="l" t="t" r="r" b="b"/>
            <a:pathLst>
              <a:path w="860658" h="1934063">
                <a:moveTo>
                  <a:pt x="0" y="0"/>
                </a:moveTo>
                <a:lnTo>
                  <a:pt x="860659" y="0"/>
                </a:lnTo>
                <a:lnTo>
                  <a:pt x="860659" y="1934064"/>
                </a:lnTo>
                <a:lnTo>
                  <a:pt x="0" y="1934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3490063">
            <a:off x="-1204200" y="3819379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2" y="0"/>
                </a:lnTo>
                <a:lnTo>
                  <a:pt x="2789792" y="2878772"/>
                </a:lnTo>
                <a:lnTo>
                  <a:pt x="0" y="2878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 rot="8505995" flipH="1">
            <a:off x="7124051" y="-1188948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rot="-2462580">
            <a:off x="16871026" y="4100281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8"/>
                </a:lnTo>
                <a:lnTo>
                  <a:pt x="0" y="2316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 rot="-2700000">
            <a:off x="15630863" y="792063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8" y="0"/>
                </a:lnTo>
                <a:lnTo>
                  <a:pt x="3800428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904503" flipH="1">
            <a:off x="8513472" y="83785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10868206" y="767895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8"/>
                </a:lnTo>
                <a:lnTo>
                  <a:pt x="0" y="10911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-491351" y="9848708"/>
            <a:ext cx="19985875" cy="1307779"/>
            <a:chOff x="0" y="0"/>
            <a:chExt cx="5263769" cy="34443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10608" y="6695786"/>
            <a:ext cx="3407029" cy="3152922"/>
          </a:xfrm>
          <a:custGeom>
            <a:avLst/>
            <a:gdLst/>
            <a:ahLst/>
            <a:cxnLst/>
            <a:rect l="l" t="t" r="r" b="b"/>
            <a:pathLst>
              <a:path w="3407029" h="3152922">
                <a:moveTo>
                  <a:pt x="0" y="0"/>
                </a:moveTo>
                <a:lnTo>
                  <a:pt x="3407030" y="0"/>
                </a:lnTo>
                <a:lnTo>
                  <a:pt x="3407030" y="3152922"/>
                </a:lnTo>
                <a:lnTo>
                  <a:pt x="0" y="315292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250680" y="844079"/>
            <a:ext cx="287425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zh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022507" y="1190590"/>
            <a:ext cx="291252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ch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211144" y="5540998"/>
            <a:ext cx="2810470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sh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068611" y="5933756"/>
            <a:ext cx="106450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r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29973" y="2093747"/>
            <a:ext cx="912383" cy="808600"/>
          </a:xfrm>
          <a:custGeom>
            <a:avLst/>
            <a:gdLst/>
            <a:ahLst/>
            <a:cxnLst/>
            <a:rect l="l" t="t" r="r" b="b"/>
            <a:pathLst>
              <a:path w="912383" h="808600">
                <a:moveTo>
                  <a:pt x="0" y="0"/>
                </a:moveTo>
                <a:lnTo>
                  <a:pt x="912383" y="0"/>
                </a:lnTo>
                <a:lnTo>
                  <a:pt x="912383" y="808600"/>
                </a:lnTo>
                <a:lnTo>
                  <a:pt x="0" y="808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46662" y="314985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5"/>
                </a:lnTo>
                <a:lnTo>
                  <a:pt x="0" y="34541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96989" y="3496362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07808" y="2093747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658118" y="2121151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29028" y="5512828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5" y="0"/>
                </a:lnTo>
                <a:lnTo>
                  <a:pt x="1231175" y="1091128"/>
                </a:lnTo>
                <a:lnTo>
                  <a:pt x="0" y="10911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05464">
            <a:off x="2154185" y="5402184"/>
            <a:ext cx="1268407" cy="978259"/>
          </a:xfrm>
          <a:custGeom>
            <a:avLst/>
            <a:gdLst/>
            <a:ahLst/>
            <a:cxnLst/>
            <a:rect l="l" t="t" r="r" b="b"/>
            <a:pathLst>
              <a:path w="1268407" h="978259">
                <a:moveTo>
                  <a:pt x="0" y="0"/>
                </a:moveTo>
                <a:lnTo>
                  <a:pt x="1268407" y="0"/>
                </a:lnTo>
                <a:lnTo>
                  <a:pt x="1268407" y="978259"/>
                </a:lnTo>
                <a:lnTo>
                  <a:pt x="0" y="978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 rot="8505995" flipH="1">
            <a:off x="6969117" y="-1363795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rot="-2462580">
            <a:off x="16726882" y="6203438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7"/>
                </a:lnTo>
                <a:lnTo>
                  <a:pt x="0" y="23169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1082138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904503" flipH="1">
            <a:off x="8665872" y="85309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8" name="Group 18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TextBox 22"/>
          <p:cNvSpPr txBox="1"/>
          <p:nvPr/>
        </p:nvSpPr>
        <p:spPr>
          <a:xfrm>
            <a:off x="4359384" y="2965229"/>
            <a:ext cx="1511158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726823" y="2819925"/>
            <a:ext cx="1924730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w</a:t>
            </a:r>
          </a:p>
        </p:txBody>
      </p:sp>
      <p:sp>
        <p:nvSpPr>
          <p:cNvPr id="24" name="Freeform 24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TextBox 3"/>
          <p:cNvSpPr txBox="1"/>
          <p:nvPr/>
        </p:nvSpPr>
        <p:spPr>
          <a:xfrm rot="-217236">
            <a:off x="15188" y="353337"/>
            <a:ext cx="5833014" cy="1122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2"/>
              </a:lnSpc>
            </a:pPr>
            <a:r>
              <a:rPr lang="en-US" sz="5894" b="1">
                <a:solidFill>
                  <a:srgbClr val="452D35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พยัญชนะ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46214" y="904875"/>
            <a:ext cx="10570348" cy="887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78"/>
              </a:lnSpc>
            </a:pPr>
            <a:endParaRPr/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b        p       m       f </a:t>
            </a:r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d        t        n        l </a:t>
            </a:r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g        k        h </a:t>
            </a:r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j        q        x  </a:t>
            </a:r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zh     ch       sh       r  </a:t>
            </a:r>
          </a:p>
          <a:p>
            <a:pPr algn="l">
              <a:lnSpc>
                <a:spcPts val="8778"/>
              </a:lnSpc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z        c        s </a:t>
            </a:r>
          </a:p>
          <a:p>
            <a:pPr algn="l">
              <a:lnSpc>
                <a:spcPts val="8778"/>
              </a:lnSpc>
              <a:spcBef>
                <a:spcPct val="0"/>
              </a:spcBef>
            </a:pPr>
            <a:r>
              <a:rPr lang="en-US" sz="627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y        w</a:t>
            </a:r>
          </a:p>
        </p:txBody>
      </p:sp>
    </p:spTree>
  </p:cSld>
  <p:clrMapOvr>
    <a:masterClrMapping/>
  </p:clrMapOvr>
  <p:transition>
    <p:cover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22845" y="1268615"/>
            <a:ext cx="14042309" cy="162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799"/>
              </a:lnSpc>
              <a:spcBef>
                <a:spcPct val="0"/>
              </a:spcBef>
            </a:pPr>
            <a:r>
              <a:rPr lang="en-US" sz="9999" b="1" u="sng" spc="889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สระเดี่ยวภาษาจีนทั้ง 6 ตัว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3367" y="3200812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516890" y="3200812"/>
            <a:ext cx="1648265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ü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15291" y="3200812"/>
            <a:ext cx="1575491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42802" y="3200812"/>
            <a:ext cx="132044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24232" y="3200812"/>
            <a:ext cx="1408561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97485" y="3200812"/>
            <a:ext cx="1992817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22845" y="1268615"/>
            <a:ext cx="14042309" cy="162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799"/>
              </a:lnSpc>
              <a:spcBef>
                <a:spcPct val="0"/>
              </a:spcBef>
            </a:pPr>
            <a:r>
              <a:rPr lang="en-US" sz="9999" b="1" u="sng" spc="889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สระเดี่ยวภาษาจีนทั้ง 6 ตัว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3367" y="3200812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516890" y="3200812"/>
            <a:ext cx="1648265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ü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15291" y="3200812"/>
            <a:ext cx="1575491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42802" y="3200812"/>
            <a:ext cx="132044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24232" y="3200812"/>
            <a:ext cx="1408561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797485" y="3200812"/>
            <a:ext cx="1992817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3367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31826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24232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เออ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69421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704702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อู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516890" y="59261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อวี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40162" y="738217"/>
            <a:ext cx="14807676" cy="8810567"/>
          </a:xfrm>
          <a:custGeom>
            <a:avLst/>
            <a:gdLst/>
            <a:ahLst/>
            <a:cxnLst/>
            <a:rect l="l" t="t" r="r" b="b"/>
            <a:pathLst>
              <a:path w="14807676" h="8810567">
                <a:moveTo>
                  <a:pt x="0" y="0"/>
                </a:moveTo>
                <a:lnTo>
                  <a:pt x="14807676" y="0"/>
                </a:lnTo>
                <a:lnTo>
                  <a:pt x="14807676" y="8810566"/>
                </a:lnTo>
                <a:lnTo>
                  <a:pt x="0" y="88105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1808255"/>
            <a:ext cx="16230600" cy="6670489"/>
          </a:xfrm>
          <a:custGeom>
            <a:avLst/>
            <a:gdLst/>
            <a:ahLst/>
            <a:cxnLst/>
            <a:rect l="l" t="t" r="r" b="b"/>
            <a:pathLst>
              <a:path w="16230600" h="6670489">
                <a:moveTo>
                  <a:pt x="0" y="0"/>
                </a:moveTo>
                <a:lnTo>
                  <a:pt x="16230600" y="0"/>
                </a:lnTo>
                <a:lnTo>
                  <a:pt x="16230600" y="6670490"/>
                </a:lnTo>
                <a:lnTo>
                  <a:pt x="0" y="66704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40" b="-640"/>
            </a:stretch>
          </a:blipFill>
        </p:spPr>
      </p:sp>
    </p:spTree>
  </p:cSld>
  <p:clrMapOvr>
    <a:masterClrMapping/>
  </p:clrMapOvr>
  <p:transition>
    <p:cover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86251" y="6309502"/>
            <a:ext cx="12828971" cy="1830707"/>
            <a:chOff x="0" y="0"/>
            <a:chExt cx="3378824" cy="4821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482162"/>
            </a:xfrm>
            <a:custGeom>
              <a:avLst/>
              <a:gdLst/>
              <a:ahLst/>
              <a:cxnLst/>
              <a:rect l="l" t="t" r="r" b="b"/>
              <a:pathLst>
                <a:path w="3378824" h="482162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451385"/>
                  </a:lnTo>
                  <a:cubicBezTo>
                    <a:pt x="3378824" y="459547"/>
                    <a:pt x="3375581" y="467375"/>
                    <a:pt x="3369809" y="473147"/>
                  </a:cubicBezTo>
                  <a:cubicBezTo>
                    <a:pt x="3364037" y="478919"/>
                    <a:pt x="3356209" y="482162"/>
                    <a:pt x="3348046" y="482162"/>
                  </a:cubicBezTo>
                  <a:lnTo>
                    <a:pt x="30777" y="482162"/>
                  </a:lnTo>
                  <a:cubicBezTo>
                    <a:pt x="22614" y="482162"/>
                    <a:pt x="14786" y="478919"/>
                    <a:pt x="9014" y="473147"/>
                  </a:cubicBezTo>
                  <a:cubicBezTo>
                    <a:pt x="3243" y="467375"/>
                    <a:pt x="0" y="459547"/>
                    <a:pt x="0" y="451385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520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866306" y="1965816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66306" y="46712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72351" y="3090052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77737" y="3090052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33631" y="1965816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33631" y="46712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ปัว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686171" y="1965816"/>
            <a:ext cx="3829051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771218" y="4671202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ปา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43300" y="6341685"/>
            <a:ext cx="382905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bā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37469" y="6341685"/>
            <a:ext cx="382905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bá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95784" y="6271402"/>
            <a:ext cx="382905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bǎ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657947" y="6816368"/>
            <a:ext cx="974663" cy="1064758"/>
            <a:chOff x="0" y="0"/>
            <a:chExt cx="256701" cy="28043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6701" cy="280430"/>
            </a:xfrm>
            <a:custGeom>
              <a:avLst/>
              <a:gdLst/>
              <a:ahLst/>
              <a:cxnLst/>
              <a:rect l="l" t="t" r="r" b="b"/>
              <a:pathLst>
                <a:path w="256701" h="280430">
                  <a:moveTo>
                    <a:pt x="0" y="0"/>
                  </a:moveTo>
                  <a:lnTo>
                    <a:pt x="256701" y="0"/>
                  </a:lnTo>
                  <a:lnTo>
                    <a:pt x="256701" y="280430"/>
                  </a:lnTo>
                  <a:lnTo>
                    <a:pt x="0" y="28043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56701" cy="318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2515649" y="6271402"/>
            <a:ext cx="382905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bà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119617" y="6271402"/>
            <a:ext cx="382905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</a:p>
        </p:txBody>
      </p:sp>
    </p:spTree>
  </p:cSld>
  <p:clrMapOvr>
    <a:masterClrMapping/>
  </p:clrMapOvr>
  <p:transition>
    <p:cover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83900" y="5531720"/>
            <a:ext cx="12828971" cy="1734979"/>
            <a:chOff x="0" y="0"/>
            <a:chExt cx="3378824" cy="4569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456949"/>
            </a:xfrm>
            <a:custGeom>
              <a:avLst/>
              <a:gdLst/>
              <a:ahLst/>
              <a:cxnLst/>
              <a:rect l="l" t="t" r="r" b="b"/>
              <a:pathLst>
                <a:path w="3378824" h="456949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426172"/>
                  </a:lnTo>
                  <a:cubicBezTo>
                    <a:pt x="3378824" y="434335"/>
                    <a:pt x="3375581" y="442163"/>
                    <a:pt x="3369809" y="447935"/>
                  </a:cubicBezTo>
                  <a:cubicBezTo>
                    <a:pt x="3364037" y="453707"/>
                    <a:pt x="3356209" y="456949"/>
                    <a:pt x="3348046" y="456949"/>
                  </a:cubicBezTo>
                  <a:lnTo>
                    <a:pt x="30777" y="456949"/>
                  </a:lnTo>
                  <a:cubicBezTo>
                    <a:pt x="22614" y="456949"/>
                    <a:pt x="14786" y="453707"/>
                    <a:pt x="9014" y="447935"/>
                  </a:cubicBezTo>
                  <a:cubicBezTo>
                    <a:pt x="3243" y="442163"/>
                    <a:pt x="0" y="434335"/>
                    <a:pt x="0" y="426172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95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639429" y="847725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39429" y="383627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ออ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45583" y="1961082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77296" y="1961082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97626" y="847725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35818" y="383627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มัว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44837" y="847725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72408" y="383627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75351" y="5465045"/>
            <a:ext cx="2761448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mō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62728" y="5465045"/>
            <a:ext cx="255340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mó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41751" y="5465045"/>
            <a:ext cx="2368410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mǒ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998689" y="5436470"/>
            <a:ext cx="2465349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mò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4260741" y="7629113"/>
            <a:ext cx="10075290" cy="1475989"/>
            <a:chOff x="0" y="0"/>
            <a:chExt cx="2653574" cy="3887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653574" cy="388738"/>
            </a:xfrm>
            <a:custGeom>
              <a:avLst/>
              <a:gdLst/>
              <a:ahLst/>
              <a:cxnLst/>
              <a:rect l="l" t="t" r="r" b="b"/>
              <a:pathLst>
                <a:path w="2653574" h="388738">
                  <a:moveTo>
                    <a:pt x="39189" y="0"/>
                  </a:moveTo>
                  <a:lnTo>
                    <a:pt x="2614386" y="0"/>
                  </a:lnTo>
                  <a:cubicBezTo>
                    <a:pt x="2636029" y="0"/>
                    <a:pt x="2653574" y="17545"/>
                    <a:pt x="2653574" y="39189"/>
                  </a:cubicBezTo>
                  <a:lnTo>
                    <a:pt x="2653574" y="349549"/>
                  </a:lnTo>
                  <a:cubicBezTo>
                    <a:pt x="2653574" y="359943"/>
                    <a:pt x="2649445" y="369910"/>
                    <a:pt x="2642096" y="377260"/>
                  </a:cubicBezTo>
                  <a:cubicBezTo>
                    <a:pt x="2634747" y="384609"/>
                    <a:pt x="2624779" y="388738"/>
                    <a:pt x="2614386" y="388738"/>
                  </a:cubicBezTo>
                  <a:lnTo>
                    <a:pt x="39189" y="388738"/>
                  </a:lnTo>
                  <a:cubicBezTo>
                    <a:pt x="28795" y="388738"/>
                    <a:pt x="18827" y="384609"/>
                    <a:pt x="11478" y="377260"/>
                  </a:cubicBezTo>
                  <a:cubicBezTo>
                    <a:pt x="4129" y="369910"/>
                    <a:pt x="0" y="359943"/>
                    <a:pt x="0" y="349549"/>
                  </a:cubicBezTo>
                  <a:lnTo>
                    <a:pt x="0" y="39189"/>
                  </a:lnTo>
                  <a:cubicBezTo>
                    <a:pt x="0" y="28795"/>
                    <a:pt x="4129" y="18827"/>
                    <a:pt x="11478" y="11478"/>
                  </a:cubicBezTo>
                  <a:cubicBezTo>
                    <a:pt x="18827" y="4129"/>
                    <a:pt x="28795" y="0"/>
                    <a:pt x="39189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653574" cy="426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365407" y="7819420"/>
            <a:ext cx="9865957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FF313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*จะผสมได้เพียง 5 ตัว คือ b p m f w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61027" y="7873705"/>
            <a:ext cx="6996151" cy="1136875"/>
          </a:xfrm>
          <a:custGeom>
            <a:avLst/>
            <a:gdLst/>
            <a:ahLst/>
            <a:cxnLst/>
            <a:rect l="l" t="t" r="r" b="b"/>
            <a:pathLst>
              <a:path w="6996151" h="1136875">
                <a:moveTo>
                  <a:pt x="0" y="0"/>
                </a:moveTo>
                <a:lnTo>
                  <a:pt x="6996152" y="0"/>
                </a:lnTo>
                <a:lnTo>
                  <a:pt x="6996152" y="1136874"/>
                </a:lnTo>
                <a:lnTo>
                  <a:pt x="0" y="11368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85704">
            <a:off x="9592458" y="7114841"/>
            <a:ext cx="10133398" cy="4180027"/>
          </a:xfrm>
          <a:custGeom>
            <a:avLst/>
            <a:gdLst/>
            <a:ahLst/>
            <a:cxnLst/>
            <a:rect l="l" t="t" r="r" b="b"/>
            <a:pathLst>
              <a:path w="10133398" h="4180027">
                <a:moveTo>
                  <a:pt x="0" y="0"/>
                </a:moveTo>
                <a:lnTo>
                  <a:pt x="10133398" y="0"/>
                </a:lnTo>
                <a:lnTo>
                  <a:pt x="10133398" y="4180027"/>
                </a:lnTo>
                <a:lnTo>
                  <a:pt x="0" y="4180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09565" flipH="1">
            <a:off x="14785472" y="4023105"/>
            <a:ext cx="1941201" cy="3105922"/>
          </a:xfrm>
          <a:custGeom>
            <a:avLst/>
            <a:gdLst/>
            <a:ahLst/>
            <a:cxnLst/>
            <a:rect l="l" t="t" r="r" b="b"/>
            <a:pathLst>
              <a:path w="1941201" h="3105922">
                <a:moveTo>
                  <a:pt x="1941201" y="0"/>
                </a:moveTo>
                <a:lnTo>
                  <a:pt x="0" y="0"/>
                </a:lnTo>
                <a:lnTo>
                  <a:pt x="0" y="3105922"/>
                </a:lnTo>
                <a:lnTo>
                  <a:pt x="1941201" y="3105922"/>
                </a:lnTo>
                <a:lnTo>
                  <a:pt x="194120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133834" y="9839254"/>
            <a:ext cx="19985875" cy="1011813"/>
            <a:chOff x="0" y="0"/>
            <a:chExt cx="5263769" cy="266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266486"/>
            </a:xfrm>
            <a:custGeom>
              <a:avLst/>
              <a:gdLst/>
              <a:ahLst/>
              <a:cxnLst/>
              <a:rect l="l" t="t" r="r" b="b"/>
              <a:pathLst>
                <a:path w="5263769" h="26648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227749"/>
                  </a:lnTo>
                  <a:cubicBezTo>
                    <a:pt x="5263769" y="249143"/>
                    <a:pt x="5246426" y="266486"/>
                    <a:pt x="5225033" y="266486"/>
                  </a:cubicBezTo>
                  <a:lnTo>
                    <a:pt x="38737" y="266486"/>
                  </a:lnTo>
                  <a:cubicBezTo>
                    <a:pt x="17343" y="266486"/>
                    <a:pt x="0" y="249143"/>
                    <a:pt x="0" y="22774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04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-362915" y="6375342"/>
            <a:ext cx="3220475" cy="3739303"/>
          </a:xfrm>
          <a:custGeom>
            <a:avLst/>
            <a:gdLst/>
            <a:ahLst/>
            <a:cxnLst/>
            <a:rect l="l" t="t" r="r" b="b"/>
            <a:pathLst>
              <a:path w="3220475" h="3739303">
                <a:moveTo>
                  <a:pt x="0" y="0"/>
                </a:moveTo>
                <a:lnTo>
                  <a:pt x="3220474" y="0"/>
                </a:lnTo>
                <a:lnTo>
                  <a:pt x="3220474" y="3739303"/>
                </a:lnTo>
                <a:lnTo>
                  <a:pt x="0" y="3739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6385" y="2909198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835299" y="397670"/>
            <a:ext cx="14617402" cy="203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5"/>
              </a:lnSpc>
            </a:pPr>
            <a:r>
              <a:rPr lang="en-US" sz="11925" b="1">
                <a:solidFill>
                  <a:srgbClr val="725945"/>
                </a:solidFill>
                <a:latin typeface="Mali Bold"/>
                <a:ea typeface="Mali Bold"/>
                <a:cs typeface="Mali Bold"/>
                <a:sym typeface="Mali Bold"/>
              </a:rPr>
              <a:t>เรียนรู้พินอินกัน</a:t>
            </a:r>
          </a:p>
        </p:txBody>
      </p:sp>
      <p:pic>
        <p:nvPicPr>
          <p:cNvPr id="12" name="Picture 12"/>
          <p:cNvPicPr>
            <a:picLocks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991522" y="2773056"/>
            <a:ext cx="12304955" cy="692153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61998" y="6597584"/>
            <a:ext cx="12828971" cy="1684643"/>
            <a:chOff x="0" y="0"/>
            <a:chExt cx="3378824" cy="4436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443692"/>
            </a:xfrm>
            <a:custGeom>
              <a:avLst/>
              <a:gdLst/>
              <a:ahLst/>
              <a:cxnLst/>
              <a:rect l="l" t="t" r="r" b="b"/>
              <a:pathLst>
                <a:path w="3378824" h="443692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412915"/>
                  </a:lnTo>
                  <a:cubicBezTo>
                    <a:pt x="3378824" y="421078"/>
                    <a:pt x="3375581" y="428906"/>
                    <a:pt x="3369809" y="434678"/>
                  </a:cubicBezTo>
                  <a:cubicBezTo>
                    <a:pt x="3364037" y="440449"/>
                    <a:pt x="3356209" y="443692"/>
                    <a:pt x="3348046" y="443692"/>
                  </a:cubicBezTo>
                  <a:lnTo>
                    <a:pt x="30777" y="443692"/>
                  </a:lnTo>
                  <a:cubicBezTo>
                    <a:pt x="22614" y="443692"/>
                    <a:pt x="14786" y="440449"/>
                    <a:pt x="9014" y="434678"/>
                  </a:cubicBezTo>
                  <a:cubicBezTo>
                    <a:pt x="3243" y="428906"/>
                    <a:pt x="0" y="421078"/>
                    <a:pt x="0" y="412915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81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992095" y="1823798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92095" y="4686364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เออ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94599" y="2846634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11081" y="2846634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48520" y="1823798"/>
            <a:ext cx="3908463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60472" y="4686364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ชรือ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25382" y="1823798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51371" y="4686364"/>
            <a:ext cx="3995981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เชอร์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61998" y="6502334"/>
            <a:ext cx="2660538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chē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93549" y="6502334"/>
            <a:ext cx="2928024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ché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190831" y="6502334"/>
            <a:ext cx="2994399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chě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507754" y="6502334"/>
            <a:ext cx="3083215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chè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67421" y="6369293"/>
            <a:ext cx="12828971" cy="1514475"/>
            <a:chOff x="0" y="0"/>
            <a:chExt cx="3378824" cy="398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398874"/>
            </a:xfrm>
            <a:custGeom>
              <a:avLst/>
              <a:gdLst/>
              <a:ahLst/>
              <a:cxnLst/>
              <a:rect l="l" t="t" r="r" b="b"/>
              <a:pathLst>
                <a:path w="3378824" h="398874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368097"/>
                  </a:lnTo>
                  <a:cubicBezTo>
                    <a:pt x="3378824" y="376260"/>
                    <a:pt x="3375581" y="384088"/>
                    <a:pt x="3369809" y="389860"/>
                  </a:cubicBezTo>
                  <a:cubicBezTo>
                    <a:pt x="3364037" y="395631"/>
                    <a:pt x="3356209" y="398874"/>
                    <a:pt x="3348046" y="398874"/>
                  </a:cubicBezTo>
                  <a:lnTo>
                    <a:pt x="30777" y="398874"/>
                  </a:lnTo>
                  <a:cubicBezTo>
                    <a:pt x="22614" y="398874"/>
                    <a:pt x="14786" y="395631"/>
                    <a:pt x="9014" y="389860"/>
                  </a:cubicBezTo>
                  <a:cubicBezTo>
                    <a:pt x="3243" y="384088"/>
                    <a:pt x="0" y="376260"/>
                    <a:pt x="0" y="368097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36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650785" y="2222257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50785" y="4826243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อี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10592" y="3245093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36769" y="3245093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02130" y="2222257"/>
            <a:ext cx="3908463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726883" y="4826243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เนอ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71773" y="2222257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99343" y="4826243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7797" y="6274043"/>
            <a:ext cx="1942764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nī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96797" y="6274043"/>
            <a:ext cx="1982853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ní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46500" y="6274043"/>
            <a:ext cx="1992817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nǐ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064418" y="6274043"/>
            <a:ext cx="199388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nì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53101" y="6568702"/>
            <a:ext cx="12828971" cy="1543050"/>
            <a:chOff x="0" y="0"/>
            <a:chExt cx="3378824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406400"/>
            </a:xfrm>
            <a:custGeom>
              <a:avLst/>
              <a:gdLst/>
              <a:ahLst/>
              <a:cxnLst/>
              <a:rect l="l" t="t" r="r" b="b"/>
              <a:pathLst>
                <a:path w="3378824" h="406400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375623"/>
                  </a:lnTo>
                  <a:cubicBezTo>
                    <a:pt x="3378824" y="383786"/>
                    <a:pt x="3375581" y="391614"/>
                    <a:pt x="3369809" y="397386"/>
                  </a:cubicBezTo>
                  <a:cubicBezTo>
                    <a:pt x="3364037" y="403157"/>
                    <a:pt x="3356209" y="406400"/>
                    <a:pt x="3348046" y="406400"/>
                  </a:cubicBezTo>
                  <a:lnTo>
                    <a:pt x="30777" y="406400"/>
                  </a:lnTo>
                  <a:cubicBezTo>
                    <a:pt x="22614" y="406400"/>
                    <a:pt x="14786" y="403157"/>
                    <a:pt x="9014" y="397386"/>
                  </a:cubicBezTo>
                  <a:cubicBezTo>
                    <a:pt x="3243" y="391614"/>
                    <a:pt x="0" y="383786"/>
                    <a:pt x="0" y="375623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972713" y="1994273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72713" y="4746998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อู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34495" y="3065435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22664" y="3065435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87938" y="1994273"/>
            <a:ext cx="3908463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090831" y="4746998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ซือ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85964" y="1994273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38732" y="4646585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ซู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14808" y="6473452"/>
            <a:ext cx="1992817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sū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68266" y="6473452"/>
            <a:ext cx="207628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sú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09721" y="6502027"/>
            <a:ext cx="224321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sǔ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21406" y="6502027"/>
            <a:ext cx="2493608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sù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29515" y="5143500"/>
            <a:ext cx="12828971" cy="1543050"/>
            <a:chOff x="0" y="0"/>
            <a:chExt cx="3378824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406400"/>
            </a:xfrm>
            <a:custGeom>
              <a:avLst/>
              <a:gdLst/>
              <a:ahLst/>
              <a:cxnLst/>
              <a:rect l="l" t="t" r="r" b="b"/>
              <a:pathLst>
                <a:path w="3378824" h="406400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375623"/>
                  </a:lnTo>
                  <a:cubicBezTo>
                    <a:pt x="3378824" y="383786"/>
                    <a:pt x="3375581" y="391614"/>
                    <a:pt x="3369809" y="397386"/>
                  </a:cubicBezTo>
                  <a:cubicBezTo>
                    <a:pt x="3364037" y="403157"/>
                    <a:pt x="3356209" y="406400"/>
                    <a:pt x="3348046" y="406400"/>
                  </a:cubicBezTo>
                  <a:lnTo>
                    <a:pt x="30777" y="406400"/>
                  </a:lnTo>
                  <a:cubicBezTo>
                    <a:pt x="22614" y="406400"/>
                    <a:pt x="14786" y="403157"/>
                    <a:pt x="9014" y="397386"/>
                  </a:cubicBezTo>
                  <a:cubicBezTo>
                    <a:pt x="3243" y="391614"/>
                    <a:pt x="0" y="383786"/>
                    <a:pt x="0" y="375623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120156" y="847725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ü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20156" y="360045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ยวี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97180" y="1877154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830397" y="1877154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88718" y="847725"/>
            <a:ext cx="3908463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13471" y="360045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ซี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05810" y="847725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033380" y="3600450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ซวี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47514" y="5048250"/>
            <a:ext cx="2120316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xū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77505" y="5076825"/>
            <a:ext cx="2175676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xú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63141" y="5048250"/>
            <a:ext cx="173508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xǔ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908183" y="5048250"/>
            <a:ext cx="190935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xù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575557" y="8614580"/>
            <a:ext cx="15136885" cy="1154728"/>
            <a:chOff x="0" y="0"/>
            <a:chExt cx="3986669" cy="30412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986669" cy="304126"/>
            </a:xfrm>
            <a:custGeom>
              <a:avLst/>
              <a:gdLst/>
              <a:ahLst/>
              <a:cxnLst/>
              <a:rect l="l" t="t" r="r" b="b"/>
              <a:pathLst>
                <a:path w="3986669" h="304126">
                  <a:moveTo>
                    <a:pt x="26084" y="0"/>
                  </a:moveTo>
                  <a:lnTo>
                    <a:pt x="3960585" y="0"/>
                  </a:lnTo>
                  <a:cubicBezTo>
                    <a:pt x="3974991" y="0"/>
                    <a:pt x="3986669" y="11678"/>
                    <a:pt x="3986669" y="26084"/>
                  </a:cubicBezTo>
                  <a:lnTo>
                    <a:pt x="3986669" y="278041"/>
                  </a:lnTo>
                  <a:cubicBezTo>
                    <a:pt x="3986669" y="284960"/>
                    <a:pt x="3983921" y="291594"/>
                    <a:pt x="3979030" y="296486"/>
                  </a:cubicBezTo>
                  <a:cubicBezTo>
                    <a:pt x="3974138" y="301378"/>
                    <a:pt x="3967503" y="304126"/>
                    <a:pt x="3960585" y="304126"/>
                  </a:cubicBezTo>
                  <a:lnTo>
                    <a:pt x="26084" y="304126"/>
                  </a:lnTo>
                  <a:cubicBezTo>
                    <a:pt x="19166" y="304126"/>
                    <a:pt x="12532" y="301378"/>
                    <a:pt x="7640" y="296486"/>
                  </a:cubicBezTo>
                  <a:cubicBezTo>
                    <a:pt x="2748" y="291594"/>
                    <a:pt x="0" y="284960"/>
                    <a:pt x="0" y="278041"/>
                  </a:cubicBezTo>
                  <a:lnTo>
                    <a:pt x="0" y="26084"/>
                  </a:lnTo>
                  <a:cubicBezTo>
                    <a:pt x="0" y="19166"/>
                    <a:pt x="2748" y="12532"/>
                    <a:pt x="7640" y="7640"/>
                  </a:cubicBezTo>
                  <a:cubicBezTo>
                    <a:pt x="12532" y="2748"/>
                    <a:pt x="19166" y="0"/>
                    <a:pt x="26084" y="0"/>
                  </a:cubicBezTo>
                  <a:close/>
                </a:path>
              </a:pathLst>
            </a:custGeom>
            <a:solidFill>
              <a:srgbClr val="C1FF72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986669" cy="342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56227" y="8692983"/>
            <a:ext cx="1717554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FF313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*ถ้าเป็น j q x y จะออกเสียงเป็นสระ อวี และตัว u จะไม่มีจุด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4617047" y="7168983"/>
            <a:ext cx="10075290" cy="1057275"/>
            <a:chOff x="0" y="0"/>
            <a:chExt cx="2653574" cy="27845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653574" cy="278459"/>
            </a:xfrm>
            <a:custGeom>
              <a:avLst/>
              <a:gdLst/>
              <a:ahLst/>
              <a:cxnLst/>
              <a:rect l="l" t="t" r="r" b="b"/>
              <a:pathLst>
                <a:path w="2653574" h="278459">
                  <a:moveTo>
                    <a:pt x="39189" y="0"/>
                  </a:moveTo>
                  <a:lnTo>
                    <a:pt x="2614386" y="0"/>
                  </a:lnTo>
                  <a:cubicBezTo>
                    <a:pt x="2636029" y="0"/>
                    <a:pt x="2653574" y="17545"/>
                    <a:pt x="2653574" y="39189"/>
                  </a:cubicBezTo>
                  <a:lnTo>
                    <a:pt x="2653574" y="239271"/>
                  </a:lnTo>
                  <a:cubicBezTo>
                    <a:pt x="2653574" y="249664"/>
                    <a:pt x="2649445" y="259632"/>
                    <a:pt x="2642096" y="266981"/>
                  </a:cubicBezTo>
                  <a:cubicBezTo>
                    <a:pt x="2634747" y="274330"/>
                    <a:pt x="2624779" y="278459"/>
                    <a:pt x="2614386" y="278459"/>
                  </a:cubicBezTo>
                  <a:lnTo>
                    <a:pt x="39189" y="278459"/>
                  </a:lnTo>
                  <a:cubicBezTo>
                    <a:pt x="28795" y="278459"/>
                    <a:pt x="18827" y="274330"/>
                    <a:pt x="11478" y="266981"/>
                  </a:cubicBezTo>
                  <a:cubicBezTo>
                    <a:pt x="4129" y="259632"/>
                    <a:pt x="0" y="249664"/>
                    <a:pt x="0" y="239271"/>
                  </a:cubicBezTo>
                  <a:lnTo>
                    <a:pt x="0" y="39189"/>
                  </a:lnTo>
                  <a:cubicBezTo>
                    <a:pt x="0" y="28795"/>
                    <a:pt x="4129" y="18827"/>
                    <a:pt x="11478" y="11478"/>
                  </a:cubicBezTo>
                  <a:cubicBezTo>
                    <a:pt x="18827" y="4129"/>
                    <a:pt x="28795" y="0"/>
                    <a:pt x="39189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2653574" cy="316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762856" y="7149933"/>
            <a:ext cx="17175545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FF313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*ผสมได้เพียง 6 ตัว คือ n l j q x 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918859"/>
            <a:ext cx="16230600" cy="8449281"/>
            <a:chOff x="0" y="0"/>
            <a:chExt cx="4274726" cy="22253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25325"/>
            </a:xfrm>
            <a:custGeom>
              <a:avLst/>
              <a:gdLst/>
              <a:ahLst/>
              <a:cxnLst/>
              <a:rect l="l" t="t" r="r" b="b"/>
              <a:pathLst>
                <a:path w="4274726" h="2225325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12446"/>
                  </a:lnTo>
                  <a:cubicBezTo>
                    <a:pt x="4274726" y="2215862"/>
                    <a:pt x="4273369" y="2219138"/>
                    <a:pt x="4270954" y="2221553"/>
                  </a:cubicBezTo>
                  <a:cubicBezTo>
                    <a:pt x="4268539" y="2223968"/>
                    <a:pt x="4265263" y="2225325"/>
                    <a:pt x="4261847" y="2225325"/>
                  </a:cubicBezTo>
                  <a:lnTo>
                    <a:pt x="12879" y="2225325"/>
                  </a:lnTo>
                  <a:cubicBezTo>
                    <a:pt x="5766" y="2225325"/>
                    <a:pt x="0" y="2219559"/>
                    <a:pt x="0" y="2212446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34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881915" y="4884921"/>
            <a:ext cx="12828971" cy="1514475"/>
            <a:chOff x="0" y="0"/>
            <a:chExt cx="3378824" cy="3988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8824" cy="398874"/>
            </a:xfrm>
            <a:custGeom>
              <a:avLst/>
              <a:gdLst/>
              <a:ahLst/>
              <a:cxnLst/>
              <a:rect l="l" t="t" r="r" b="b"/>
              <a:pathLst>
                <a:path w="3378824" h="398874">
                  <a:moveTo>
                    <a:pt x="30777" y="0"/>
                  </a:moveTo>
                  <a:lnTo>
                    <a:pt x="3348046" y="0"/>
                  </a:lnTo>
                  <a:cubicBezTo>
                    <a:pt x="3356209" y="0"/>
                    <a:pt x="3364037" y="3243"/>
                    <a:pt x="3369809" y="9014"/>
                  </a:cubicBezTo>
                  <a:cubicBezTo>
                    <a:pt x="3375581" y="14786"/>
                    <a:pt x="3378824" y="22614"/>
                    <a:pt x="3378824" y="30777"/>
                  </a:cubicBezTo>
                  <a:lnTo>
                    <a:pt x="3378824" y="368097"/>
                  </a:lnTo>
                  <a:cubicBezTo>
                    <a:pt x="3378824" y="376260"/>
                    <a:pt x="3375581" y="384088"/>
                    <a:pt x="3369809" y="389860"/>
                  </a:cubicBezTo>
                  <a:cubicBezTo>
                    <a:pt x="3364037" y="395631"/>
                    <a:pt x="3356209" y="398874"/>
                    <a:pt x="3348046" y="398874"/>
                  </a:cubicBezTo>
                  <a:lnTo>
                    <a:pt x="30777" y="398874"/>
                  </a:lnTo>
                  <a:cubicBezTo>
                    <a:pt x="22614" y="398874"/>
                    <a:pt x="14786" y="395631"/>
                    <a:pt x="9014" y="389860"/>
                  </a:cubicBezTo>
                  <a:cubicBezTo>
                    <a:pt x="3243" y="384088"/>
                    <a:pt x="0" y="376260"/>
                    <a:pt x="0" y="368097"/>
                  </a:cubicBezTo>
                  <a:lnTo>
                    <a:pt x="0" y="30777"/>
                  </a:lnTo>
                  <a:cubicBezTo>
                    <a:pt x="0" y="22614"/>
                    <a:pt x="3243" y="14786"/>
                    <a:pt x="9014" y="9014"/>
                  </a:cubicBezTo>
                  <a:cubicBezTo>
                    <a:pt x="14786" y="3243"/>
                    <a:pt x="22614" y="0"/>
                    <a:pt x="3077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378824" cy="436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765279" y="737884"/>
            <a:ext cx="1658956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65279" y="3341871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อือ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25086" y="1760721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851263" y="1760721"/>
            <a:ext cx="86754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=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16624" y="737884"/>
            <a:ext cx="3908463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41377" y="3341871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ซรือ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86267" y="737884"/>
            <a:ext cx="491409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0"/>
              </a:lnSpc>
            </a:pPr>
            <a:r>
              <a:rPr lang="en-US" sz="20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13837" y="3341871"/>
            <a:ext cx="165895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ซรือ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02291" y="4789671"/>
            <a:ext cx="1942764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shī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11291" y="4789671"/>
            <a:ext cx="1982853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shí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060994" y="4789671"/>
            <a:ext cx="1992817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shǐ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78912" y="4789671"/>
            <a:ext cx="1993881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shì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716624" y="7313796"/>
            <a:ext cx="15083740" cy="1534194"/>
            <a:chOff x="0" y="0"/>
            <a:chExt cx="3972672" cy="40406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972672" cy="404068"/>
            </a:xfrm>
            <a:custGeom>
              <a:avLst/>
              <a:gdLst/>
              <a:ahLst/>
              <a:cxnLst/>
              <a:rect l="l" t="t" r="r" b="b"/>
              <a:pathLst>
                <a:path w="3972672" h="404068">
                  <a:moveTo>
                    <a:pt x="26176" y="0"/>
                  </a:moveTo>
                  <a:lnTo>
                    <a:pt x="3946496" y="0"/>
                  </a:lnTo>
                  <a:cubicBezTo>
                    <a:pt x="3960953" y="0"/>
                    <a:pt x="3972672" y="11720"/>
                    <a:pt x="3972672" y="26176"/>
                  </a:cubicBezTo>
                  <a:lnTo>
                    <a:pt x="3972672" y="377891"/>
                  </a:lnTo>
                  <a:cubicBezTo>
                    <a:pt x="3972672" y="384834"/>
                    <a:pt x="3969914" y="391492"/>
                    <a:pt x="3965005" y="396401"/>
                  </a:cubicBezTo>
                  <a:cubicBezTo>
                    <a:pt x="3960096" y="401310"/>
                    <a:pt x="3953438" y="404068"/>
                    <a:pt x="3946496" y="404068"/>
                  </a:cubicBezTo>
                  <a:lnTo>
                    <a:pt x="26176" y="404068"/>
                  </a:lnTo>
                  <a:cubicBezTo>
                    <a:pt x="11720" y="404068"/>
                    <a:pt x="0" y="392348"/>
                    <a:pt x="0" y="377891"/>
                  </a:cubicBezTo>
                  <a:lnTo>
                    <a:pt x="0" y="26176"/>
                  </a:lnTo>
                  <a:cubicBezTo>
                    <a:pt x="0" y="11720"/>
                    <a:pt x="11720" y="0"/>
                    <a:pt x="261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972672" cy="4421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504260" y="7504103"/>
            <a:ext cx="15584280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FF313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*สระ i เมื่ออยู่กับ zh ch sh r z c s จะออกเสียงเป็นสระ อือ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84" t="-81732" r="-2225" b="-8427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811178"/>
            <a:ext cx="16230600" cy="8604251"/>
            <a:chOff x="0" y="0"/>
            <a:chExt cx="4274726" cy="22661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66140"/>
            </a:xfrm>
            <a:custGeom>
              <a:avLst/>
              <a:gdLst/>
              <a:ahLst/>
              <a:cxnLst/>
              <a:rect l="l" t="t" r="r" b="b"/>
              <a:pathLst>
                <a:path w="4274726" h="2266140">
                  <a:moveTo>
                    <a:pt x="12879" y="0"/>
                  </a:moveTo>
                  <a:lnTo>
                    <a:pt x="4261847" y="0"/>
                  </a:lnTo>
                  <a:cubicBezTo>
                    <a:pt x="4268960" y="0"/>
                    <a:pt x="4274726" y="5766"/>
                    <a:pt x="4274726" y="12879"/>
                  </a:cubicBezTo>
                  <a:lnTo>
                    <a:pt x="4274726" y="2253261"/>
                  </a:lnTo>
                  <a:cubicBezTo>
                    <a:pt x="4274726" y="2260374"/>
                    <a:pt x="4268960" y="2266140"/>
                    <a:pt x="4261847" y="2266140"/>
                  </a:cubicBezTo>
                  <a:lnTo>
                    <a:pt x="12879" y="2266140"/>
                  </a:lnTo>
                  <a:cubicBezTo>
                    <a:pt x="5766" y="2266140"/>
                    <a:pt x="0" y="2260374"/>
                    <a:pt x="0" y="2253261"/>
                  </a:cubicBezTo>
                  <a:lnTo>
                    <a:pt x="0" y="12879"/>
                  </a:lnTo>
                  <a:cubicBezTo>
                    <a:pt x="0" y="5766"/>
                    <a:pt x="5766" y="0"/>
                    <a:pt x="12879" y="0"/>
                  </a:cubicBezTo>
                  <a:close/>
                </a:path>
              </a:pathLst>
            </a:custGeom>
            <a:solidFill>
              <a:srgbClr val="FFEADB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274726" cy="2275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347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16705" y="1411253"/>
            <a:ext cx="1942764" cy="711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yi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wu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da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du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101996" y="1411253"/>
            <a:ext cx="1942764" cy="711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chi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ju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wo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ta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83160" y="1411253"/>
            <a:ext cx="1942764" cy="711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ke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si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xu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fa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64324" y="1411253"/>
            <a:ext cx="1942764" cy="711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po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ge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ji</a:t>
            </a:r>
          </a:p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61027" y="7873705"/>
            <a:ext cx="6996151" cy="1136875"/>
          </a:xfrm>
          <a:custGeom>
            <a:avLst/>
            <a:gdLst/>
            <a:ahLst/>
            <a:cxnLst/>
            <a:rect l="l" t="t" r="r" b="b"/>
            <a:pathLst>
              <a:path w="6996151" h="1136875">
                <a:moveTo>
                  <a:pt x="0" y="0"/>
                </a:moveTo>
                <a:lnTo>
                  <a:pt x="6996152" y="0"/>
                </a:lnTo>
                <a:lnTo>
                  <a:pt x="6996152" y="1136874"/>
                </a:lnTo>
                <a:lnTo>
                  <a:pt x="0" y="1136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85704">
            <a:off x="9592458" y="7114841"/>
            <a:ext cx="10133398" cy="4180027"/>
          </a:xfrm>
          <a:custGeom>
            <a:avLst/>
            <a:gdLst/>
            <a:ahLst/>
            <a:cxnLst/>
            <a:rect l="l" t="t" r="r" b="b"/>
            <a:pathLst>
              <a:path w="10133398" h="4180027">
                <a:moveTo>
                  <a:pt x="0" y="0"/>
                </a:moveTo>
                <a:lnTo>
                  <a:pt x="10133398" y="0"/>
                </a:lnTo>
                <a:lnTo>
                  <a:pt x="10133398" y="4180027"/>
                </a:lnTo>
                <a:lnTo>
                  <a:pt x="0" y="4180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09565" flipH="1">
            <a:off x="14785472" y="4023105"/>
            <a:ext cx="1941201" cy="3105922"/>
          </a:xfrm>
          <a:custGeom>
            <a:avLst/>
            <a:gdLst/>
            <a:ahLst/>
            <a:cxnLst/>
            <a:rect l="l" t="t" r="r" b="b"/>
            <a:pathLst>
              <a:path w="1941201" h="3105922">
                <a:moveTo>
                  <a:pt x="1941201" y="0"/>
                </a:moveTo>
                <a:lnTo>
                  <a:pt x="0" y="0"/>
                </a:lnTo>
                <a:lnTo>
                  <a:pt x="0" y="3105922"/>
                </a:lnTo>
                <a:lnTo>
                  <a:pt x="1941201" y="3105922"/>
                </a:lnTo>
                <a:lnTo>
                  <a:pt x="194120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133834" y="9839254"/>
            <a:ext cx="19985875" cy="1011813"/>
            <a:chOff x="0" y="0"/>
            <a:chExt cx="5263769" cy="266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266486"/>
            </a:xfrm>
            <a:custGeom>
              <a:avLst/>
              <a:gdLst/>
              <a:ahLst/>
              <a:cxnLst/>
              <a:rect l="l" t="t" r="r" b="b"/>
              <a:pathLst>
                <a:path w="5263769" h="26648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227749"/>
                  </a:lnTo>
                  <a:cubicBezTo>
                    <a:pt x="5263769" y="249143"/>
                    <a:pt x="5246426" y="266486"/>
                    <a:pt x="5225033" y="266486"/>
                  </a:cubicBezTo>
                  <a:lnTo>
                    <a:pt x="38737" y="266486"/>
                  </a:lnTo>
                  <a:cubicBezTo>
                    <a:pt x="17343" y="266486"/>
                    <a:pt x="0" y="249143"/>
                    <a:pt x="0" y="22774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04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-362915" y="6375342"/>
            <a:ext cx="3220475" cy="3739303"/>
          </a:xfrm>
          <a:custGeom>
            <a:avLst/>
            <a:gdLst/>
            <a:ahLst/>
            <a:cxnLst/>
            <a:rect l="l" t="t" r="r" b="b"/>
            <a:pathLst>
              <a:path w="3220475" h="3739303">
                <a:moveTo>
                  <a:pt x="0" y="0"/>
                </a:moveTo>
                <a:lnTo>
                  <a:pt x="3220474" y="0"/>
                </a:lnTo>
                <a:lnTo>
                  <a:pt x="3220474" y="3739303"/>
                </a:lnTo>
                <a:lnTo>
                  <a:pt x="0" y="3739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6385" y="2909198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835299" y="3277963"/>
            <a:ext cx="14617402" cy="2497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4"/>
              </a:lnSpc>
            </a:pPr>
            <a:r>
              <a:rPr lang="en-US" sz="14624" b="1">
                <a:solidFill>
                  <a:srgbClr val="725945"/>
                </a:solidFill>
                <a:latin typeface="Mali Bold"/>
                <a:ea typeface="Mali Bold"/>
                <a:cs typeface="Mali Bold"/>
                <a:sym typeface="Mali Bold"/>
              </a:rPr>
              <a:t>พินอินคืออะไร?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61027" y="7873705"/>
            <a:ext cx="6996151" cy="1136875"/>
          </a:xfrm>
          <a:custGeom>
            <a:avLst/>
            <a:gdLst/>
            <a:ahLst/>
            <a:cxnLst/>
            <a:rect l="l" t="t" r="r" b="b"/>
            <a:pathLst>
              <a:path w="6996151" h="1136875">
                <a:moveTo>
                  <a:pt x="0" y="0"/>
                </a:moveTo>
                <a:lnTo>
                  <a:pt x="6996152" y="0"/>
                </a:lnTo>
                <a:lnTo>
                  <a:pt x="6996152" y="1136874"/>
                </a:lnTo>
                <a:lnTo>
                  <a:pt x="0" y="1136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85704">
            <a:off x="9592458" y="7114841"/>
            <a:ext cx="10133398" cy="4180027"/>
          </a:xfrm>
          <a:custGeom>
            <a:avLst/>
            <a:gdLst/>
            <a:ahLst/>
            <a:cxnLst/>
            <a:rect l="l" t="t" r="r" b="b"/>
            <a:pathLst>
              <a:path w="10133398" h="4180027">
                <a:moveTo>
                  <a:pt x="0" y="0"/>
                </a:moveTo>
                <a:lnTo>
                  <a:pt x="10133398" y="0"/>
                </a:lnTo>
                <a:lnTo>
                  <a:pt x="10133398" y="4180027"/>
                </a:lnTo>
                <a:lnTo>
                  <a:pt x="0" y="4180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09565" flipH="1">
            <a:off x="16288699" y="6775178"/>
            <a:ext cx="1941201" cy="3105922"/>
          </a:xfrm>
          <a:custGeom>
            <a:avLst/>
            <a:gdLst/>
            <a:ahLst/>
            <a:cxnLst/>
            <a:rect l="l" t="t" r="r" b="b"/>
            <a:pathLst>
              <a:path w="1941201" h="3105922">
                <a:moveTo>
                  <a:pt x="1941202" y="0"/>
                </a:moveTo>
                <a:lnTo>
                  <a:pt x="0" y="0"/>
                </a:lnTo>
                <a:lnTo>
                  <a:pt x="0" y="3105923"/>
                </a:lnTo>
                <a:lnTo>
                  <a:pt x="1941202" y="3105923"/>
                </a:lnTo>
                <a:lnTo>
                  <a:pt x="194120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133834" y="9839254"/>
            <a:ext cx="19985875" cy="1011813"/>
            <a:chOff x="0" y="0"/>
            <a:chExt cx="5263769" cy="2664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63769" cy="266486"/>
            </a:xfrm>
            <a:custGeom>
              <a:avLst/>
              <a:gdLst/>
              <a:ahLst/>
              <a:cxnLst/>
              <a:rect l="l" t="t" r="r" b="b"/>
              <a:pathLst>
                <a:path w="5263769" h="26648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227749"/>
                  </a:lnTo>
                  <a:cubicBezTo>
                    <a:pt x="5263769" y="249143"/>
                    <a:pt x="5246426" y="266486"/>
                    <a:pt x="5225033" y="266486"/>
                  </a:cubicBezTo>
                  <a:lnTo>
                    <a:pt x="38737" y="266486"/>
                  </a:lnTo>
                  <a:cubicBezTo>
                    <a:pt x="17343" y="266486"/>
                    <a:pt x="0" y="249143"/>
                    <a:pt x="0" y="22774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63769" cy="304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-581537" y="0"/>
            <a:ext cx="3220475" cy="3739303"/>
          </a:xfrm>
          <a:custGeom>
            <a:avLst/>
            <a:gdLst/>
            <a:ahLst/>
            <a:cxnLst/>
            <a:rect l="l" t="t" r="r" b="b"/>
            <a:pathLst>
              <a:path w="3220475" h="3739303">
                <a:moveTo>
                  <a:pt x="0" y="0"/>
                </a:moveTo>
                <a:lnTo>
                  <a:pt x="3220474" y="0"/>
                </a:lnTo>
                <a:lnTo>
                  <a:pt x="3220474" y="3739303"/>
                </a:lnTo>
                <a:lnTo>
                  <a:pt x="0" y="3739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6385" y="2909198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20602" y="3049157"/>
            <a:ext cx="16846796" cy="351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1">
                <a:solidFill>
                  <a:srgbClr val="725945"/>
                </a:solidFill>
                <a:latin typeface="Mali Bold"/>
                <a:ea typeface="Mali Bold"/>
                <a:cs typeface="Mali Bold"/>
                <a:sym typeface="Mali Bold"/>
              </a:rPr>
              <a:t>ระบบการถอดเสียงภาษาจีนมาตรฐาน (ภาษาจีนกลาง) ให้อยู่ในรูปตัวอักษรโรมัน (A-Z) เพื่อช่วยให้ชาวต่างชาติและผู้เริ่มเรียนสามารถอ่านออกเสียงได้อย่างถูกต้องโดยไม่ต้องจำตัวอักษรจีนที่ซับซ้อ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61027" y="7873705"/>
            <a:ext cx="6996151" cy="1136875"/>
          </a:xfrm>
          <a:custGeom>
            <a:avLst/>
            <a:gdLst/>
            <a:ahLst/>
            <a:cxnLst/>
            <a:rect l="l" t="t" r="r" b="b"/>
            <a:pathLst>
              <a:path w="6996151" h="1136875">
                <a:moveTo>
                  <a:pt x="0" y="0"/>
                </a:moveTo>
                <a:lnTo>
                  <a:pt x="6996152" y="0"/>
                </a:lnTo>
                <a:lnTo>
                  <a:pt x="6996152" y="1136874"/>
                </a:lnTo>
                <a:lnTo>
                  <a:pt x="0" y="1136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133834" y="9839254"/>
            <a:ext cx="19985875" cy="1011813"/>
            <a:chOff x="0" y="0"/>
            <a:chExt cx="5263769" cy="2664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263769" cy="266486"/>
            </a:xfrm>
            <a:custGeom>
              <a:avLst/>
              <a:gdLst/>
              <a:ahLst/>
              <a:cxnLst/>
              <a:rect l="l" t="t" r="r" b="b"/>
              <a:pathLst>
                <a:path w="5263769" h="26648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227749"/>
                  </a:lnTo>
                  <a:cubicBezTo>
                    <a:pt x="5263769" y="249143"/>
                    <a:pt x="5246426" y="266486"/>
                    <a:pt x="5225033" y="266486"/>
                  </a:cubicBezTo>
                  <a:lnTo>
                    <a:pt x="38737" y="266486"/>
                  </a:lnTo>
                  <a:cubicBezTo>
                    <a:pt x="17343" y="266486"/>
                    <a:pt x="0" y="249143"/>
                    <a:pt x="0" y="22774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263769" cy="304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362915" y="6375342"/>
            <a:ext cx="3220475" cy="3739303"/>
          </a:xfrm>
          <a:custGeom>
            <a:avLst/>
            <a:gdLst/>
            <a:ahLst/>
            <a:cxnLst/>
            <a:rect l="l" t="t" r="r" b="b"/>
            <a:pathLst>
              <a:path w="3220475" h="3739303">
                <a:moveTo>
                  <a:pt x="0" y="0"/>
                </a:moveTo>
                <a:lnTo>
                  <a:pt x="3220474" y="0"/>
                </a:lnTo>
                <a:lnTo>
                  <a:pt x="3220474" y="3739303"/>
                </a:lnTo>
                <a:lnTo>
                  <a:pt x="0" y="37393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796538" y="705284"/>
            <a:ext cx="8149885" cy="8876433"/>
          </a:xfrm>
          <a:custGeom>
            <a:avLst/>
            <a:gdLst/>
            <a:ahLst/>
            <a:cxnLst/>
            <a:rect l="l" t="t" r="r" b="b"/>
            <a:pathLst>
              <a:path w="8149885" h="8876433">
                <a:moveTo>
                  <a:pt x="0" y="0"/>
                </a:moveTo>
                <a:lnTo>
                  <a:pt x="8149885" y="0"/>
                </a:lnTo>
                <a:lnTo>
                  <a:pt x="8149885" y="8876432"/>
                </a:lnTo>
                <a:lnTo>
                  <a:pt x="0" y="8876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5362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042343" y="2701725"/>
            <a:ext cx="954286" cy="65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0"/>
              </a:lnSpc>
            </a:pPr>
            <a:r>
              <a:rPr lang="en-US" sz="3757" b="1">
                <a:solidFill>
                  <a:srgbClr val="FF3131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声母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529023" y="3600802"/>
            <a:ext cx="954286" cy="65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0"/>
              </a:lnSpc>
            </a:pPr>
            <a:r>
              <a:rPr lang="en-US" sz="3757" b="1">
                <a:solidFill>
                  <a:srgbClr val="FF3131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韵母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38595" y="1427501"/>
            <a:ext cx="954286" cy="65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0"/>
              </a:lnSpc>
            </a:pPr>
            <a:r>
              <a:rPr lang="en-US" sz="3757" b="1">
                <a:solidFill>
                  <a:srgbClr val="FF3131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声调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07757" y="7797505"/>
            <a:ext cx="928858" cy="631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</a:pPr>
            <a:r>
              <a:rPr lang="en-US" sz="3657" b="1">
                <a:solidFill>
                  <a:srgbClr val="FF3131"/>
                </a:solidFill>
                <a:latin typeface="字由点字典仿宋 Bold"/>
                <a:ea typeface="字由点字典仿宋 Bold"/>
                <a:cs typeface="字由点字典仿宋 Bold"/>
                <a:sym typeface="字由点字典仿宋 Bold"/>
              </a:rPr>
              <a:t>汉字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5154" y="894101"/>
            <a:ext cx="14757727" cy="5922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4800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ส่วนประกอบ </a:t>
            </a:r>
          </a:p>
          <a:p>
            <a:pPr algn="l">
              <a:lnSpc>
                <a:spcPts val="12000"/>
              </a:lnSpc>
            </a:pPr>
            <a:r>
              <a:rPr lang="en-US" sz="4800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เสียงพัญชนะ - 声母&gt;&gt; มี 23 ตัว </a:t>
            </a:r>
          </a:p>
          <a:p>
            <a:pPr algn="l">
              <a:lnSpc>
                <a:spcPts val="12000"/>
              </a:lnSpc>
            </a:pPr>
            <a:r>
              <a:rPr lang="en-US" sz="4800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เสียงสระ -韵母&gt;&gt; มี 36 ตัว สระเดี่ยว 6 สระผสม 30</a:t>
            </a:r>
          </a:p>
          <a:p>
            <a:pPr algn="l">
              <a:lnSpc>
                <a:spcPts val="12000"/>
              </a:lnSpc>
            </a:pPr>
            <a:r>
              <a:rPr lang="en-US" sz="4800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เสียงวรรณยุกต์- 声调&gt;&gt; มี เสียงเบา + เสียง 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2630032" y="2332155"/>
            <a:ext cx="12426570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3131"/>
                </a:solidFill>
                <a:latin typeface="Mali"/>
                <a:ea typeface="Mali"/>
                <a:cs typeface="Mali"/>
                <a:sym typeface="Mali"/>
              </a:rPr>
              <a:t>shēng mǔ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3355726" y="4006381"/>
            <a:ext cx="12426570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3131"/>
                </a:solidFill>
                <a:latin typeface="Mali"/>
                <a:ea typeface="Mali"/>
                <a:cs typeface="Mali"/>
                <a:sym typeface="Mali"/>
              </a:rPr>
              <a:t>yùn mǔ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2384228" y="5494524"/>
            <a:ext cx="12426570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3131"/>
                </a:solidFill>
                <a:latin typeface="Mali"/>
                <a:ea typeface="Mali"/>
                <a:cs typeface="Mali"/>
                <a:sym typeface="Mali"/>
              </a:rPr>
              <a:t>shēng diào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29533" y="572562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942356" y="4482806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699" y="0"/>
                </a:lnTo>
                <a:lnTo>
                  <a:pt x="897699" y="1949754"/>
                </a:lnTo>
                <a:lnTo>
                  <a:pt x="0" y="194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99985" y="6118377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640639" y="5105368"/>
            <a:ext cx="860658" cy="1934063"/>
          </a:xfrm>
          <a:custGeom>
            <a:avLst/>
            <a:gdLst/>
            <a:ahLst/>
            <a:cxnLst/>
            <a:rect l="l" t="t" r="r" b="b"/>
            <a:pathLst>
              <a:path w="860658" h="1934063">
                <a:moveTo>
                  <a:pt x="0" y="0"/>
                </a:moveTo>
                <a:lnTo>
                  <a:pt x="860659" y="0"/>
                </a:lnTo>
                <a:lnTo>
                  <a:pt x="860659" y="1934064"/>
                </a:lnTo>
                <a:lnTo>
                  <a:pt x="0" y="1934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618609" y="339167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5" y="0"/>
                </a:lnTo>
                <a:lnTo>
                  <a:pt x="1231175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505464">
            <a:off x="943766" y="3281033"/>
            <a:ext cx="1268407" cy="978259"/>
          </a:xfrm>
          <a:custGeom>
            <a:avLst/>
            <a:gdLst/>
            <a:ahLst/>
            <a:cxnLst/>
            <a:rect l="l" t="t" r="r" b="b"/>
            <a:pathLst>
              <a:path w="1268407" h="978259">
                <a:moveTo>
                  <a:pt x="0" y="0"/>
                </a:moveTo>
                <a:lnTo>
                  <a:pt x="1268407" y="0"/>
                </a:lnTo>
                <a:lnTo>
                  <a:pt x="1268407" y="978259"/>
                </a:lnTo>
                <a:lnTo>
                  <a:pt x="0" y="978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 rot="8505995" flipH="1">
            <a:off x="6969117" y="-1363795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 rot="-2462580">
            <a:off x="16726882" y="6203438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7"/>
                </a:lnTo>
                <a:lnTo>
                  <a:pt x="0" y="23169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1082138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904503" flipH="1">
            <a:off x="8665872" y="85309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2" name="Group 22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TextBox 26"/>
          <p:cNvSpPr txBox="1"/>
          <p:nvPr/>
        </p:nvSpPr>
        <p:spPr>
          <a:xfrm>
            <a:off x="4279395" y="5540999"/>
            <a:ext cx="2241246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145074" y="844079"/>
            <a:ext cx="1518940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b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719361" y="698775"/>
            <a:ext cx="1518817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p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272426" y="5933756"/>
            <a:ext cx="1158898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f</a:t>
            </a:r>
          </a:p>
        </p:txBody>
      </p:sp>
      <p:sp>
        <p:nvSpPr>
          <p:cNvPr id="30" name="Freeform 30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29533" y="572562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942356" y="4482806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699" y="0"/>
                </a:lnTo>
                <a:lnTo>
                  <a:pt x="897699" y="1949754"/>
                </a:lnTo>
                <a:lnTo>
                  <a:pt x="0" y="194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99985" y="6118377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640639" y="5105368"/>
            <a:ext cx="860658" cy="1934063"/>
          </a:xfrm>
          <a:custGeom>
            <a:avLst/>
            <a:gdLst/>
            <a:ahLst/>
            <a:cxnLst/>
            <a:rect l="l" t="t" r="r" b="b"/>
            <a:pathLst>
              <a:path w="860658" h="1934063">
                <a:moveTo>
                  <a:pt x="0" y="0"/>
                </a:moveTo>
                <a:lnTo>
                  <a:pt x="860659" y="0"/>
                </a:lnTo>
                <a:lnTo>
                  <a:pt x="860659" y="1934064"/>
                </a:lnTo>
                <a:lnTo>
                  <a:pt x="0" y="1934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3490063">
            <a:off x="-1204200" y="3819379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2" y="0"/>
                </a:lnTo>
                <a:lnTo>
                  <a:pt x="2789792" y="2878772"/>
                </a:lnTo>
                <a:lnTo>
                  <a:pt x="0" y="2878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 rot="8505995" flipH="1">
            <a:off x="7124051" y="-1188948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rot="-2462580">
            <a:off x="16871026" y="4100281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8"/>
                </a:lnTo>
                <a:lnTo>
                  <a:pt x="0" y="2316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 rot="-2700000">
            <a:off x="15630863" y="792063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8" y="0"/>
                </a:lnTo>
                <a:lnTo>
                  <a:pt x="3800428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904503" flipH="1">
            <a:off x="8513472" y="83785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10868206" y="767895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4" y="0"/>
                </a:lnTo>
                <a:lnTo>
                  <a:pt x="1231174" y="1091128"/>
                </a:lnTo>
                <a:lnTo>
                  <a:pt x="0" y="10911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-491351" y="9848708"/>
            <a:ext cx="19985875" cy="1307779"/>
            <a:chOff x="0" y="0"/>
            <a:chExt cx="5263769" cy="34443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10608" y="6695786"/>
            <a:ext cx="3407029" cy="3152922"/>
          </a:xfrm>
          <a:custGeom>
            <a:avLst/>
            <a:gdLst/>
            <a:ahLst/>
            <a:cxnLst/>
            <a:rect l="l" t="t" r="r" b="b"/>
            <a:pathLst>
              <a:path w="3407029" h="3152922">
                <a:moveTo>
                  <a:pt x="0" y="0"/>
                </a:moveTo>
                <a:lnTo>
                  <a:pt x="3407030" y="0"/>
                </a:lnTo>
                <a:lnTo>
                  <a:pt x="3407030" y="3152922"/>
                </a:lnTo>
                <a:lnTo>
                  <a:pt x="0" y="315292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939884" y="844079"/>
            <a:ext cx="1495845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99985" y="1190590"/>
            <a:ext cx="1245674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617638" y="5540999"/>
            <a:ext cx="1564761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177106" y="5933756"/>
            <a:ext cx="847515" cy="344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l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29973" y="2093747"/>
            <a:ext cx="912383" cy="808600"/>
          </a:xfrm>
          <a:custGeom>
            <a:avLst/>
            <a:gdLst/>
            <a:ahLst/>
            <a:cxnLst/>
            <a:rect l="l" t="t" r="r" b="b"/>
            <a:pathLst>
              <a:path w="912383" h="808600">
                <a:moveTo>
                  <a:pt x="0" y="0"/>
                </a:moveTo>
                <a:lnTo>
                  <a:pt x="912383" y="0"/>
                </a:lnTo>
                <a:lnTo>
                  <a:pt x="912383" y="808600"/>
                </a:lnTo>
                <a:lnTo>
                  <a:pt x="0" y="808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821733" y="5812055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603947" y="4610790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700" y="0"/>
                </a:lnTo>
                <a:lnTo>
                  <a:pt x="897700" y="1949755"/>
                </a:lnTo>
                <a:lnTo>
                  <a:pt x="0" y="19497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618609" y="339167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5" y="0"/>
                </a:lnTo>
                <a:lnTo>
                  <a:pt x="1231175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505464">
            <a:off x="943766" y="3281033"/>
            <a:ext cx="1268407" cy="978259"/>
          </a:xfrm>
          <a:custGeom>
            <a:avLst/>
            <a:gdLst/>
            <a:ahLst/>
            <a:cxnLst/>
            <a:rect l="l" t="t" r="r" b="b"/>
            <a:pathLst>
              <a:path w="1268407" h="978259">
                <a:moveTo>
                  <a:pt x="0" y="0"/>
                </a:moveTo>
                <a:lnTo>
                  <a:pt x="1268407" y="0"/>
                </a:lnTo>
                <a:lnTo>
                  <a:pt x="1268407" y="978259"/>
                </a:lnTo>
                <a:lnTo>
                  <a:pt x="0" y="978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 rot="8505995" flipH="1">
            <a:off x="6969117" y="-1363795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 rot="-2462580">
            <a:off x="16726882" y="6203438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7"/>
                </a:lnTo>
                <a:lnTo>
                  <a:pt x="0" y="23169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1082138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904503" flipH="1">
            <a:off x="8665872" y="85309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" name="Group 20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7840055" y="5450248"/>
            <a:ext cx="1564736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157895" y="844079"/>
            <a:ext cx="1493299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27017" y="698775"/>
            <a:ext cx="150350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k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6243" y="102870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8" y="0"/>
                </a:lnTo>
                <a:lnTo>
                  <a:pt x="5184398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6570" y="1375211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763842" y="5725620"/>
            <a:ext cx="5184399" cy="3454106"/>
          </a:xfrm>
          <a:custGeom>
            <a:avLst/>
            <a:gdLst/>
            <a:ahLst/>
            <a:cxnLst/>
            <a:rect l="l" t="t" r="r" b="b"/>
            <a:pathLst>
              <a:path w="5184399" h="3454106">
                <a:moveTo>
                  <a:pt x="0" y="0"/>
                </a:moveTo>
                <a:lnTo>
                  <a:pt x="5184399" y="0"/>
                </a:lnTo>
                <a:lnTo>
                  <a:pt x="5184399" y="3454106"/>
                </a:lnTo>
                <a:lnTo>
                  <a:pt x="0" y="3454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997389" y="-27404"/>
            <a:ext cx="824344" cy="1842109"/>
          </a:xfrm>
          <a:custGeom>
            <a:avLst/>
            <a:gdLst/>
            <a:ahLst/>
            <a:cxnLst/>
            <a:rect l="l" t="t" r="r" b="b"/>
            <a:pathLst>
              <a:path w="824344" h="1842109">
                <a:moveTo>
                  <a:pt x="0" y="0"/>
                </a:moveTo>
                <a:lnTo>
                  <a:pt x="824344" y="0"/>
                </a:lnTo>
                <a:lnTo>
                  <a:pt x="824344" y="1842109"/>
                </a:lnTo>
                <a:lnTo>
                  <a:pt x="0" y="184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47699" y="0"/>
            <a:ext cx="888970" cy="2093747"/>
          </a:xfrm>
          <a:custGeom>
            <a:avLst/>
            <a:gdLst/>
            <a:ahLst/>
            <a:cxnLst/>
            <a:rect l="l" t="t" r="r" b="b"/>
            <a:pathLst>
              <a:path w="888970" h="2093747">
                <a:moveTo>
                  <a:pt x="0" y="0"/>
                </a:moveTo>
                <a:lnTo>
                  <a:pt x="888970" y="0"/>
                </a:lnTo>
                <a:lnTo>
                  <a:pt x="888970" y="2093747"/>
                </a:lnTo>
                <a:lnTo>
                  <a:pt x="0" y="2093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69760" y="4482806"/>
            <a:ext cx="897699" cy="1949754"/>
          </a:xfrm>
          <a:custGeom>
            <a:avLst/>
            <a:gdLst/>
            <a:ahLst/>
            <a:cxnLst/>
            <a:rect l="l" t="t" r="r" b="b"/>
            <a:pathLst>
              <a:path w="897699" h="1949754">
                <a:moveTo>
                  <a:pt x="0" y="0"/>
                </a:moveTo>
                <a:lnTo>
                  <a:pt x="897699" y="0"/>
                </a:lnTo>
                <a:lnTo>
                  <a:pt x="897699" y="1949754"/>
                </a:lnTo>
                <a:lnTo>
                  <a:pt x="0" y="194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618609" y="3391677"/>
            <a:ext cx="1231175" cy="1091128"/>
          </a:xfrm>
          <a:custGeom>
            <a:avLst/>
            <a:gdLst/>
            <a:ahLst/>
            <a:cxnLst/>
            <a:rect l="l" t="t" r="r" b="b"/>
            <a:pathLst>
              <a:path w="1231175" h="1091128">
                <a:moveTo>
                  <a:pt x="0" y="0"/>
                </a:moveTo>
                <a:lnTo>
                  <a:pt x="1231175" y="0"/>
                </a:lnTo>
                <a:lnTo>
                  <a:pt x="1231175" y="1091129"/>
                </a:lnTo>
                <a:lnTo>
                  <a:pt x="0" y="1091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505464">
            <a:off x="943766" y="3281033"/>
            <a:ext cx="1268407" cy="978259"/>
          </a:xfrm>
          <a:custGeom>
            <a:avLst/>
            <a:gdLst/>
            <a:ahLst/>
            <a:cxnLst/>
            <a:rect l="l" t="t" r="r" b="b"/>
            <a:pathLst>
              <a:path w="1268407" h="978259">
                <a:moveTo>
                  <a:pt x="0" y="0"/>
                </a:moveTo>
                <a:lnTo>
                  <a:pt x="1268407" y="0"/>
                </a:lnTo>
                <a:lnTo>
                  <a:pt x="1268407" y="978259"/>
                </a:lnTo>
                <a:lnTo>
                  <a:pt x="0" y="978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-848937" y="9848708"/>
            <a:ext cx="19985875" cy="1307779"/>
            <a:chOff x="0" y="0"/>
            <a:chExt cx="5263769" cy="3444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8567727">
            <a:off x="-1104020" y="-907355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7742049">
            <a:off x="15845810" y="-512189"/>
            <a:ext cx="3800427" cy="3157810"/>
          </a:xfrm>
          <a:custGeom>
            <a:avLst/>
            <a:gdLst/>
            <a:ahLst/>
            <a:cxnLst/>
            <a:rect l="l" t="t" r="r" b="b"/>
            <a:pathLst>
              <a:path w="3800427" h="3157810">
                <a:moveTo>
                  <a:pt x="0" y="0"/>
                </a:moveTo>
                <a:lnTo>
                  <a:pt x="3800427" y="0"/>
                </a:lnTo>
                <a:lnTo>
                  <a:pt x="3800427" y="3157810"/>
                </a:lnTo>
                <a:lnTo>
                  <a:pt x="0" y="3157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 rot="8505995" flipH="1">
            <a:off x="6969117" y="-1363795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49" y="0"/>
                </a:moveTo>
                <a:lnTo>
                  <a:pt x="0" y="0"/>
                </a:lnTo>
                <a:lnTo>
                  <a:pt x="0" y="2911483"/>
                </a:lnTo>
                <a:lnTo>
                  <a:pt x="2773849" y="2911483"/>
                </a:lnTo>
                <a:lnTo>
                  <a:pt x="27738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 rot="-2462580">
            <a:off x="16726882" y="6203438"/>
            <a:ext cx="3138749" cy="2316967"/>
          </a:xfrm>
          <a:custGeom>
            <a:avLst/>
            <a:gdLst/>
            <a:ahLst/>
            <a:cxnLst/>
            <a:rect l="l" t="t" r="r" b="b"/>
            <a:pathLst>
              <a:path w="3138749" h="2316967">
                <a:moveTo>
                  <a:pt x="0" y="0"/>
                </a:moveTo>
                <a:lnTo>
                  <a:pt x="3138748" y="0"/>
                </a:lnTo>
                <a:lnTo>
                  <a:pt x="3138748" y="2316967"/>
                </a:lnTo>
                <a:lnTo>
                  <a:pt x="0" y="23169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1082138" y="6753048"/>
            <a:ext cx="2846304" cy="3533952"/>
          </a:xfrm>
          <a:custGeom>
            <a:avLst/>
            <a:gdLst/>
            <a:ahLst/>
            <a:cxnLst/>
            <a:rect l="l" t="t" r="r" b="b"/>
            <a:pathLst>
              <a:path w="2846304" h="3533952">
                <a:moveTo>
                  <a:pt x="0" y="0"/>
                </a:moveTo>
                <a:lnTo>
                  <a:pt x="2846304" y="0"/>
                </a:lnTo>
                <a:lnTo>
                  <a:pt x="2846304" y="3533952"/>
                </a:lnTo>
                <a:lnTo>
                  <a:pt x="0" y="353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904503" flipH="1">
            <a:off x="8665872" y="8530936"/>
            <a:ext cx="2773849" cy="2911483"/>
          </a:xfrm>
          <a:custGeom>
            <a:avLst/>
            <a:gdLst/>
            <a:ahLst/>
            <a:cxnLst/>
            <a:rect l="l" t="t" r="r" b="b"/>
            <a:pathLst>
              <a:path w="2773849" h="2911483">
                <a:moveTo>
                  <a:pt x="2773850" y="0"/>
                </a:moveTo>
                <a:lnTo>
                  <a:pt x="0" y="0"/>
                </a:lnTo>
                <a:lnTo>
                  <a:pt x="0" y="2911483"/>
                </a:lnTo>
                <a:lnTo>
                  <a:pt x="2773850" y="2911483"/>
                </a:lnTo>
                <a:lnTo>
                  <a:pt x="277385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" name="Group 20"/>
          <p:cNvGrpSpPr/>
          <p:nvPr/>
        </p:nvGrpSpPr>
        <p:grpSpPr>
          <a:xfrm>
            <a:off x="-848937" y="9877283"/>
            <a:ext cx="19985875" cy="1307779"/>
            <a:chOff x="0" y="0"/>
            <a:chExt cx="5263769" cy="34443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263769" cy="344436"/>
            </a:xfrm>
            <a:custGeom>
              <a:avLst/>
              <a:gdLst/>
              <a:ahLst/>
              <a:cxnLst/>
              <a:rect l="l" t="t" r="r" b="b"/>
              <a:pathLst>
                <a:path w="5263769" h="344436">
                  <a:moveTo>
                    <a:pt x="38737" y="0"/>
                  </a:moveTo>
                  <a:lnTo>
                    <a:pt x="5225033" y="0"/>
                  </a:lnTo>
                  <a:cubicBezTo>
                    <a:pt x="5235306" y="0"/>
                    <a:pt x="5245159" y="4081"/>
                    <a:pt x="5252424" y="11346"/>
                  </a:cubicBezTo>
                  <a:cubicBezTo>
                    <a:pt x="5259688" y="18610"/>
                    <a:pt x="5263769" y="28463"/>
                    <a:pt x="5263769" y="38737"/>
                  </a:cubicBezTo>
                  <a:lnTo>
                    <a:pt x="5263769" y="305699"/>
                  </a:lnTo>
                  <a:cubicBezTo>
                    <a:pt x="5263769" y="315972"/>
                    <a:pt x="5259688" y="325825"/>
                    <a:pt x="5252424" y="333090"/>
                  </a:cubicBezTo>
                  <a:cubicBezTo>
                    <a:pt x="5245159" y="340354"/>
                    <a:pt x="5235306" y="344436"/>
                    <a:pt x="5225033" y="344436"/>
                  </a:cubicBezTo>
                  <a:lnTo>
                    <a:pt x="38737" y="344436"/>
                  </a:lnTo>
                  <a:cubicBezTo>
                    <a:pt x="17343" y="344436"/>
                    <a:pt x="0" y="327093"/>
                    <a:pt x="0" y="305699"/>
                  </a:cubicBezTo>
                  <a:lnTo>
                    <a:pt x="0" y="38737"/>
                  </a:lnTo>
                  <a:cubicBezTo>
                    <a:pt x="0" y="17343"/>
                    <a:pt x="17343" y="0"/>
                    <a:pt x="38737" y="0"/>
                  </a:cubicBezTo>
                  <a:close/>
                </a:path>
              </a:pathLst>
            </a:custGeom>
            <a:solidFill>
              <a:srgbClr val="FEA8CB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5263769" cy="382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3490063">
            <a:off x="-993764" y="4791320"/>
            <a:ext cx="2789793" cy="2878773"/>
          </a:xfrm>
          <a:custGeom>
            <a:avLst/>
            <a:gdLst/>
            <a:ahLst/>
            <a:cxnLst/>
            <a:rect l="l" t="t" r="r" b="b"/>
            <a:pathLst>
              <a:path w="2789793" h="2878773">
                <a:moveTo>
                  <a:pt x="0" y="0"/>
                </a:moveTo>
                <a:lnTo>
                  <a:pt x="2789793" y="0"/>
                </a:lnTo>
                <a:lnTo>
                  <a:pt x="2789793" y="2878773"/>
                </a:lnTo>
                <a:lnTo>
                  <a:pt x="0" y="2878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TextBox 24"/>
          <p:cNvSpPr txBox="1"/>
          <p:nvPr/>
        </p:nvSpPr>
        <p:spPr>
          <a:xfrm>
            <a:off x="7691769" y="5077675"/>
            <a:ext cx="1437170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x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372292" y="844079"/>
            <a:ext cx="1064504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j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19363" y="698775"/>
            <a:ext cx="1518812" cy="344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39"/>
              </a:lnSpc>
            </a:pPr>
            <a:r>
              <a:rPr lang="en-US" sz="20099" b="1">
                <a:solidFill>
                  <a:srgbClr val="EA96A2"/>
                </a:solidFill>
                <a:latin typeface="Pridi Bold"/>
                <a:ea typeface="Pridi Bold"/>
                <a:cs typeface="Pridi Bold"/>
                <a:sym typeface="Pridi Bold"/>
              </a:rPr>
              <a:t>q</a:t>
            </a:r>
          </a:p>
        </p:txBody>
      </p:sp>
      <p:sp>
        <p:nvSpPr>
          <p:cNvPr id="27" name="Freeform 27"/>
          <p:cNvSpPr/>
          <p:nvPr/>
        </p:nvSpPr>
        <p:spPr>
          <a:xfrm>
            <a:off x="6042344" y="1814705"/>
            <a:ext cx="900012" cy="797636"/>
          </a:xfrm>
          <a:custGeom>
            <a:avLst/>
            <a:gdLst/>
            <a:ahLst/>
            <a:cxnLst/>
            <a:rect l="l" t="t" r="r" b="b"/>
            <a:pathLst>
              <a:path w="900012" h="797636">
                <a:moveTo>
                  <a:pt x="0" y="0"/>
                </a:moveTo>
                <a:lnTo>
                  <a:pt x="900012" y="0"/>
                </a:lnTo>
                <a:lnTo>
                  <a:pt x="900012" y="797636"/>
                </a:lnTo>
                <a:lnTo>
                  <a:pt x="0" y="797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 dir="l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</Words>
  <Application>Microsoft Office PowerPoint</Application>
  <PresentationFormat>กำหนดเอง</PresentationFormat>
  <Paragraphs>174</Paragraphs>
  <Slides>25</Slides>
  <Notes>0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11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25</vt:i4>
      </vt:variant>
    </vt:vector>
  </HeadingPairs>
  <TitlesOfParts>
    <vt:vector size="37" baseType="lpstr">
      <vt:lpstr>Th Sarabun New</vt:lpstr>
      <vt:lpstr>Poppins</vt:lpstr>
      <vt:lpstr>Th Sarabun New Bold</vt:lpstr>
      <vt:lpstr>Calibri</vt:lpstr>
      <vt:lpstr>Mali</vt:lpstr>
      <vt:lpstr>อีฟดอวอิ้ง</vt:lpstr>
      <vt:lpstr>Mali Bold</vt:lpstr>
      <vt:lpstr>Arial</vt:lpstr>
      <vt:lpstr>字由点字典仿宋 Bold</vt:lpstr>
      <vt:lpstr>Pridi Bold</vt:lpstr>
      <vt:lpstr>เอฟซี เรนโบว์ Bold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汉语拼音初级</dc:title>
  <cp:lastModifiedBy>Thanakit Yuwanabon</cp:lastModifiedBy>
  <cp:revision>3</cp:revision>
  <dcterms:created xsi:type="dcterms:W3CDTF">2006-08-16T00:00:00Z</dcterms:created>
  <dcterms:modified xsi:type="dcterms:W3CDTF">2026-06-22T15:02:21Z</dcterms:modified>
  <dc:identifier>DAHKEEWdCY0</dc:identifier>
</cp:coreProperties>
</file>