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x="18288000" cy="10287000"/>
  <p:notesSz cx="6858000" cy="9144000"/>
  <p:embeddedFontLst>
    <p:embeddedFont>
      <p:font typeface="Mali Bold" charset="1" panose="00000800000000000000"/>
      <p:regular r:id="rId24"/>
    </p:embeddedFont>
    <p:embeddedFont>
      <p:font typeface="Mali" charset="1" panose="00000500000000000000"/>
      <p:regular r:id="rId25"/>
    </p:embeddedFont>
    <p:embeddedFont>
      <p:font typeface="Prompt Bold" charset="1" panose="00000800000000000000"/>
      <p:regular r:id="rId26"/>
    </p:embeddedFont>
    <p:embeddedFont>
      <p:font typeface="Prompt Light" charset="1" panose="00000400000000000000"/>
      <p:regular r:id="rId27"/>
    </p:embeddedFont>
    <p:embeddedFont>
      <p:font typeface="ITC Benguiat Bold" charset="1" panose="02030904050306020704"/>
      <p:regular r:id="rId28"/>
    </p:embeddedFont>
    <p:embeddedFont>
      <p:font typeface="ITC Benguiat Bold Italics" charset="1" panose="02030905050306090704"/>
      <p:regular r:id="rId29"/>
    </p:embeddedFont>
    <p:embeddedFont>
      <p:font typeface="Atma" charset="1" panose="00000000000000000000"/>
      <p:regular r:id="rId30"/>
    </p:embeddedFont>
    <p:embeddedFont>
      <p:font typeface="Sriracha" charset="1" panose="00000500000000000000"/>
      <p:regular r:id="rId31"/>
    </p:embeddedFont>
    <p:embeddedFont>
      <p:font typeface="ไอติม" charset="1" panose="00000500000000000000"/>
      <p:regular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28" Target="fonts/font28.fntdata" Type="http://schemas.openxmlformats.org/officeDocument/2006/relationships/font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30" Target="fonts/font30.fntdata" Type="http://schemas.openxmlformats.org/officeDocument/2006/relationships/font"/><Relationship Id="rId31" Target="fonts/font31.fntdata" Type="http://schemas.openxmlformats.org/officeDocument/2006/relationships/font"/><Relationship Id="rId32" Target="fonts/font32.fntdata" Type="http://schemas.openxmlformats.org/officeDocument/2006/relationships/font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svg" Type="http://schemas.openxmlformats.org/officeDocument/2006/relationships/image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jpe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Relationship Id="rId9" Target="../media/image8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71.png" Type="http://schemas.openxmlformats.org/officeDocument/2006/relationships/image"/><Relationship Id="rId11" Target="../media/image72.svg" Type="http://schemas.openxmlformats.org/officeDocument/2006/relationships/image"/><Relationship Id="rId2" Target="../media/image63.png" Type="http://schemas.openxmlformats.org/officeDocument/2006/relationships/image"/><Relationship Id="rId3" Target="../media/image64.svg" Type="http://schemas.openxmlformats.org/officeDocument/2006/relationships/image"/><Relationship Id="rId4" Target="../media/image65.png" Type="http://schemas.openxmlformats.org/officeDocument/2006/relationships/image"/><Relationship Id="rId5" Target="../media/image66.png" Type="http://schemas.openxmlformats.org/officeDocument/2006/relationships/image"/><Relationship Id="rId6" Target="../media/image67.svg" Type="http://schemas.openxmlformats.org/officeDocument/2006/relationships/image"/><Relationship Id="rId7" Target="../media/image68.png" Type="http://schemas.openxmlformats.org/officeDocument/2006/relationships/image"/><Relationship Id="rId8" Target="../media/image69.svg" Type="http://schemas.openxmlformats.org/officeDocument/2006/relationships/image"/><Relationship Id="rId9" Target="../media/image70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77.png" Type="http://schemas.openxmlformats.org/officeDocument/2006/relationships/image"/><Relationship Id="rId11" Target="../media/image78.png" Type="http://schemas.openxmlformats.org/officeDocument/2006/relationships/image"/><Relationship Id="rId12" Target="../media/image79.png" Type="http://schemas.openxmlformats.org/officeDocument/2006/relationships/image"/><Relationship Id="rId13" Target="../media/image80.png" Type="http://schemas.openxmlformats.org/officeDocument/2006/relationships/image"/><Relationship Id="rId2" Target="../media/image66.png" Type="http://schemas.openxmlformats.org/officeDocument/2006/relationships/image"/><Relationship Id="rId3" Target="../media/image67.svg" Type="http://schemas.openxmlformats.org/officeDocument/2006/relationships/image"/><Relationship Id="rId4" Target="../media/image73.png" Type="http://schemas.openxmlformats.org/officeDocument/2006/relationships/image"/><Relationship Id="rId5" Target="../media/image74.svg" Type="http://schemas.openxmlformats.org/officeDocument/2006/relationships/image"/><Relationship Id="rId6" Target="../media/image75.png" Type="http://schemas.openxmlformats.org/officeDocument/2006/relationships/image"/><Relationship Id="rId7" Target="../media/image76.svg" Type="http://schemas.openxmlformats.org/officeDocument/2006/relationships/image"/><Relationship Id="rId8" Target="../media/image63.png" Type="http://schemas.openxmlformats.org/officeDocument/2006/relationships/image"/><Relationship Id="rId9" Target="../media/image64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7.png" Type="http://schemas.openxmlformats.org/officeDocument/2006/relationships/image"/><Relationship Id="rId2" Target="../media/image81.png" Type="http://schemas.openxmlformats.org/officeDocument/2006/relationships/image"/><Relationship Id="rId3" Target="../media/image82.svg" Type="http://schemas.openxmlformats.org/officeDocument/2006/relationships/image"/><Relationship Id="rId4" Target="../media/image8.png" Type="http://schemas.openxmlformats.org/officeDocument/2006/relationships/image"/><Relationship Id="rId5" Target="../media/image9.svg" Type="http://schemas.openxmlformats.org/officeDocument/2006/relationships/image"/><Relationship Id="rId6" Target="../media/image83.png" Type="http://schemas.openxmlformats.org/officeDocument/2006/relationships/image"/><Relationship Id="rId7" Target="../media/image84.png" Type="http://schemas.openxmlformats.org/officeDocument/2006/relationships/image"/><Relationship Id="rId8" Target="../media/image85.svg" Type="http://schemas.openxmlformats.org/officeDocument/2006/relationships/image"/><Relationship Id="rId9" Target="../media/image86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6.png" Type="http://schemas.openxmlformats.org/officeDocument/2006/relationships/image"/><Relationship Id="rId11" Target="../media/image97.png" Type="http://schemas.openxmlformats.org/officeDocument/2006/relationships/image"/><Relationship Id="rId12" Target="../media/image98.png" Type="http://schemas.openxmlformats.org/officeDocument/2006/relationships/image"/><Relationship Id="rId13" Target="../media/image99.png" Type="http://schemas.openxmlformats.org/officeDocument/2006/relationships/image"/><Relationship Id="rId2" Target="../media/image88.png" Type="http://schemas.openxmlformats.org/officeDocument/2006/relationships/image"/><Relationship Id="rId3" Target="../media/image89.svg" Type="http://schemas.openxmlformats.org/officeDocument/2006/relationships/image"/><Relationship Id="rId4" Target="../media/image90.png" Type="http://schemas.openxmlformats.org/officeDocument/2006/relationships/image"/><Relationship Id="rId5" Target="../media/image91.svg" Type="http://schemas.openxmlformats.org/officeDocument/2006/relationships/image"/><Relationship Id="rId6" Target="../media/image92.png" Type="http://schemas.openxmlformats.org/officeDocument/2006/relationships/image"/><Relationship Id="rId7" Target="../media/image93.svg" Type="http://schemas.openxmlformats.org/officeDocument/2006/relationships/image"/><Relationship Id="rId8" Target="../media/image94.png" Type="http://schemas.openxmlformats.org/officeDocument/2006/relationships/image"/><Relationship Id="rId9" Target="../media/image95.sv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00.png" Type="http://schemas.openxmlformats.org/officeDocument/2006/relationships/image"/><Relationship Id="rId11" Target="../media/image101.png" Type="http://schemas.openxmlformats.org/officeDocument/2006/relationships/image"/><Relationship Id="rId12" Target="../media/image102.png" Type="http://schemas.openxmlformats.org/officeDocument/2006/relationships/image"/><Relationship Id="rId13" Target="../media/image103.png" Type="http://schemas.openxmlformats.org/officeDocument/2006/relationships/image"/><Relationship Id="rId2" Target="../media/image66.png" Type="http://schemas.openxmlformats.org/officeDocument/2006/relationships/image"/><Relationship Id="rId3" Target="../media/image67.svg" Type="http://schemas.openxmlformats.org/officeDocument/2006/relationships/image"/><Relationship Id="rId4" Target="../media/image73.png" Type="http://schemas.openxmlformats.org/officeDocument/2006/relationships/image"/><Relationship Id="rId5" Target="../media/image74.svg" Type="http://schemas.openxmlformats.org/officeDocument/2006/relationships/image"/><Relationship Id="rId6" Target="../media/image75.png" Type="http://schemas.openxmlformats.org/officeDocument/2006/relationships/image"/><Relationship Id="rId7" Target="../media/image76.svg" Type="http://schemas.openxmlformats.org/officeDocument/2006/relationships/image"/><Relationship Id="rId8" Target="../media/image63.png" Type="http://schemas.openxmlformats.org/officeDocument/2006/relationships/image"/><Relationship Id="rId9" Target="../media/image64.sv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0.png" Type="http://schemas.openxmlformats.org/officeDocument/2006/relationships/image"/><Relationship Id="rId11" Target="../media/image111.svg" Type="http://schemas.openxmlformats.org/officeDocument/2006/relationships/image"/><Relationship Id="rId12" Target="../media/image112.png" Type="http://schemas.openxmlformats.org/officeDocument/2006/relationships/image"/><Relationship Id="rId13" Target="../media/image113.svg" Type="http://schemas.openxmlformats.org/officeDocument/2006/relationships/image"/><Relationship Id="rId2" Target="../media/image104.png" Type="http://schemas.openxmlformats.org/officeDocument/2006/relationships/image"/><Relationship Id="rId3" Target="../media/image105.svg" Type="http://schemas.openxmlformats.org/officeDocument/2006/relationships/image"/><Relationship Id="rId4" Target="../media/image8.png" Type="http://schemas.openxmlformats.org/officeDocument/2006/relationships/image"/><Relationship Id="rId5" Target="../media/image9.svg" Type="http://schemas.openxmlformats.org/officeDocument/2006/relationships/image"/><Relationship Id="rId6" Target="../media/image106.png" Type="http://schemas.openxmlformats.org/officeDocument/2006/relationships/image"/><Relationship Id="rId7" Target="../media/image107.svg" Type="http://schemas.openxmlformats.org/officeDocument/2006/relationships/image"/><Relationship Id="rId8" Target="../media/image108.png" Type="http://schemas.openxmlformats.org/officeDocument/2006/relationships/image"/><Relationship Id="rId9" Target="../media/image109.sv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6.png" Type="http://schemas.openxmlformats.org/officeDocument/2006/relationships/image"/><Relationship Id="rId11" Target="../media/image117.png" Type="http://schemas.openxmlformats.org/officeDocument/2006/relationships/image"/><Relationship Id="rId12" Target="../media/image118.png" Type="http://schemas.openxmlformats.org/officeDocument/2006/relationships/image"/><Relationship Id="rId13" Target="../media/image119.png" Type="http://schemas.openxmlformats.org/officeDocument/2006/relationships/image"/><Relationship Id="rId2" Target="../media/image88.png" Type="http://schemas.openxmlformats.org/officeDocument/2006/relationships/image"/><Relationship Id="rId3" Target="../media/image89.svg" Type="http://schemas.openxmlformats.org/officeDocument/2006/relationships/image"/><Relationship Id="rId4" Target="../media/image90.png" Type="http://schemas.openxmlformats.org/officeDocument/2006/relationships/image"/><Relationship Id="rId5" Target="../media/image91.svg" Type="http://schemas.openxmlformats.org/officeDocument/2006/relationships/image"/><Relationship Id="rId6" Target="../media/image92.png" Type="http://schemas.openxmlformats.org/officeDocument/2006/relationships/image"/><Relationship Id="rId7" Target="../media/image93.svg" Type="http://schemas.openxmlformats.org/officeDocument/2006/relationships/image"/><Relationship Id="rId8" Target="../media/image114.png" Type="http://schemas.openxmlformats.org/officeDocument/2006/relationships/image"/><Relationship Id="rId9" Target="../media/image115.sv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0.png" Type="http://schemas.openxmlformats.org/officeDocument/2006/relationships/image"/><Relationship Id="rId3" Target="../media/image121.svg" Type="http://schemas.openxmlformats.org/officeDocument/2006/relationships/image"/><Relationship Id="rId4" Target="../media/image122.png" Type="http://schemas.openxmlformats.org/officeDocument/2006/relationships/image"/><Relationship Id="rId5" Target="../media/image123.svg" Type="http://schemas.openxmlformats.org/officeDocument/2006/relationships/image"/><Relationship Id="rId6" Target="../media/image124.png" Type="http://schemas.openxmlformats.org/officeDocument/2006/relationships/image"/><Relationship Id="rId7" Target="../media/image125.png" Type="http://schemas.openxmlformats.org/officeDocument/2006/relationships/image"/><Relationship Id="rId8" Target="../media/image126.png" Type="http://schemas.openxmlformats.org/officeDocument/2006/relationships/image"/><Relationship Id="rId9" Target="../media/image127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32.png" Type="http://schemas.openxmlformats.org/officeDocument/2006/relationships/image"/><Relationship Id="rId2" Target="../media/image90.png" Type="http://schemas.openxmlformats.org/officeDocument/2006/relationships/image"/><Relationship Id="rId3" Target="../media/image91.svg" Type="http://schemas.openxmlformats.org/officeDocument/2006/relationships/image"/><Relationship Id="rId4" Target="../media/image88.png" Type="http://schemas.openxmlformats.org/officeDocument/2006/relationships/image"/><Relationship Id="rId5" Target="../media/image89.svg" Type="http://schemas.openxmlformats.org/officeDocument/2006/relationships/image"/><Relationship Id="rId6" Target="../media/image128.png" Type="http://schemas.openxmlformats.org/officeDocument/2006/relationships/image"/><Relationship Id="rId7" Target="../media/image129.svg" Type="http://schemas.openxmlformats.org/officeDocument/2006/relationships/image"/><Relationship Id="rId8" Target="../media/image130.png" Type="http://schemas.openxmlformats.org/officeDocument/2006/relationships/image"/><Relationship Id="rId9" Target="../media/image131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Relationship Id="rId3" Target="../media/image11.png" Type="http://schemas.openxmlformats.org/officeDocument/2006/relationships/image"/><Relationship Id="rId4" Target="../media/image12.svg" Type="http://schemas.openxmlformats.org/officeDocument/2006/relationships/image"/><Relationship Id="rId5" Target="../media/image13.png" Type="http://schemas.openxmlformats.org/officeDocument/2006/relationships/image"/><Relationship Id="rId6" Target="../media/image14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7.gif" Type="http://schemas.openxmlformats.org/officeDocument/2006/relationships/image"/><Relationship Id="rId11" Target="../media/image28.png" Type="http://schemas.openxmlformats.org/officeDocument/2006/relationships/image"/><Relationship Id="rId12" Target="../media/image29.svg" Type="http://schemas.openxmlformats.org/officeDocument/2006/relationships/image"/><Relationship Id="rId13" Target="../media/image30.jpeg" Type="http://schemas.openxmlformats.org/officeDocument/2006/relationships/image"/><Relationship Id="rId14" Target="../media/image31.png" Type="http://schemas.openxmlformats.org/officeDocument/2006/relationships/image"/><Relationship Id="rId15" Target="../media/image32.svg" Type="http://schemas.openxmlformats.org/officeDocument/2006/relationships/image"/><Relationship Id="rId16" Target="../media/image33.png" Type="http://schemas.openxmlformats.org/officeDocument/2006/relationships/image"/><Relationship Id="rId17" Target="../media/image34.jpeg" Type="http://schemas.openxmlformats.org/officeDocument/2006/relationships/image"/><Relationship Id="rId18" Target="../media/image35.png" Type="http://schemas.openxmlformats.org/officeDocument/2006/relationships/image"/><Relationship Id="rId19" Target="../media/image36.svg" Type="http://schemas.openxmlformats.org/officeDocument/2006/relationships/image"/><Relationship Id="rId2" Target="../media/image19.png" Type="http://schemas.openxmlformats.org/officeDocument/2006/relationships/image"/><Relationship Id="rId20" Target="../media/image37.png" Type="http://schemas.openxmlformats.org/officeDocument/2006/relationships/image"/><Relationship Id="rId21" Target="../media/image38.png" Type="http://schemas.openxmlformats.org/officeDocument/2006/relationships/image"/><Relationship Id="rId3" Target="../media/image20.svg" Type="http://schemas.openxmlformats.org/officeDocument/2006/relationships/image"/><Relationship Id="rId4" Target="../media/image21.png" Type="http://schemas.openxmlformats.org/officeDocument/2006/relationships/image"/><Relationship Id="rId5" Target="../media/image22.svg" Type="http://schemas.openxmlformats.org/officeDocument/2006/relationships/image"/><Relationship Id="rId6" Target="../media/image23.png" Type="http://schemas.openxmlformats.org/officeDocument/2006/relationships/image"/><Relationship Id="rId7" Target="../media/image24.svg" Type="http://schemas.openxmlformats.org/officeDocument/2006/relationships/image"/><Relationship Id="rId8" Target="../media/image25.png" Type="http://schemas.openxmlformats.org/officeDocument/2006/relationships/image"/><Relationship Id="rId9" Target="../media/image26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7.gif" Type="http://schemas.openxmlformats.org/officeDocument/2006/relationships/image"/><Relationship Id="rId11" Target="../media/image39.png" Type="http://schemas.openxmlformats.org/officeDocument/2006/relationships/image"/><Relationship Id="rId12" Target="../media/image40.svg" Type="http://schemas.openxmlformats.org/officeDocument/2006/relationships/image"/><Relationship Id="rId13" Target="../media/image41.png" Type="http://schemas.openxmlformats.org/officeDocument/2006/relationships/image"/><Relationship Id="rId14" Target="../media/image42.png" Type="http://schemas.openxmlformats.org/officeDocument/2006/relationships/image"/><Relationship Id="rId15" Target="../media/image43.svg" Type="http://schemas.openxmlformats.org/officeDocument/2006/relationships/image"/><Relationship Id="rId16" Target="../media/image44.png" Type="http://schemas.openxmlformats.org/officeDocument/2006/relationships/image"/><Relationship Id="rId17" Target="../media/image45.svg" Type="http://schemas.openxmlformats.org/officeDocument/2006/relationships/image"/><Relationship Id="rId18" Target="../media/image46.png" Type="http://schemas.openxmlformats.org/officeDocument/2006/relationships/image"/><Relationship Id="rId19" Target="../media/image47.svg" Type="http://schemas.openxmlformats.org/officeDocument/2006/relationships/image"/><Relationship Id="rId2" Target="../media/image19.png" Type="http://schemas.openxmlformats.org/officeDocument/2006/relationships/image"/><Relationship Id="rId20" Target="../media/image48.jpeg" Type="http://schemas.openxmlformats.org/officeDocument/2006/relationships/image"/><Relationship Id="rId21" Target="../media/image49.png" Type="http://schemas.openxmlformats.org/officeDocument/2006/relationships/image"/><Relationship Id="rId22" Target="../media/image50.svg" Type="http://schemas.openxmlformats.org/officeDocument/2006/relationships/image"/><Relationship Id="rId23" Target="../media/image51.png" Type="http://schemas.openxmlformats.org/officeDocument/2006/relationships/image"/><Relationship Id="rId24" Target="../media/image52.svg" Type="http://schemas.openxmlformats.org/officeDocument/2006/relationships/image"/><Relationship Id="rId25" Target="../media/image53.png" Type="http://schemas.openxmlformats.org/officeDocument/2006/relationships/image"/><Relationship Id="rId26" Target="../media/image54.svg" Type="http://schemas.openxmlformats.org/officeDocument/2006/relationships/image"/><Relationship Id="rId3" Target="../media/image20.svg" Type="http://schemas.openxmlformats.org/officeDocument/2006/relationships/image"/><Relationship Id="rId4" Target="../media/image21.png" Type="http://schemas.openxmlformats.org/officeDocument/2006/relationships/image"/><Relationship Id="rId5" Target="../media/image22.svg" Type="http://schemas.openxmlformats.org/officeDocument/2006/relationships/image"/><Relationship Id="rId6" Target="../media/image23.png" Type="http://schemas.openxmlformats.org/officeDocument/2006/relationships/image"/><Relationship Id="rId7" Target="../media/image24.svg" Type="http://schemas.openxmlformats.org/officeDocument/2006/relationships/image"/><Relationship Id="rId8" Target="../media/image25.png" Type="http://schemas.openxmlformats.org/officeDocument/2006/relationships/image"/><Relationship Id="rId9" Target="../media/image26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60.png" Type="http://schemas.openxmlformats.org/officeDocument/2006/relationships/image"/><Relationship Id="rId11" Target="../media/image61.svg" Type="http://schemas.openxmlformats.org/officeDocument/2006/relationships/image"/><Relationship Id="rId12" Target="../media/image62.jpeg" Type="http://schemas.openxmlformats.org/officeDocument/2006/relationships/image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27.gif" Type="http://schemas.openxmlformats.org/officeDocument/2006/relationships/image"/><Relationship Id="rId5" Target="../media/image55.jpeg" Type="http://schemas.openxmlformats.org/officeDocument/2006/relationships/image"/><Relationship Id="rId6" Target="../media/image56.png" Type="http://schemas.openxmlformats.org/officeDocument/2006/relationships/image"/><Relationship Id="rId7" Target="../media/image57.svg" Type="http://schemas.openxmlformats.org/officeDocument/2006/relationships/image"/><Relationship Id="rId8" Target="../media/image58.png" Type="http://schemas.openxmlformats.org/officeDocument/2006/relationships/image"/><Relationship Id="rId9" Target="../media/image59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E9E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341715" y="-381000"/>
            <a:ext cx="2407632" cy="5471891"/>
          </a:xfrm>
          <a:custGeom>
            <a:avLst/>
            <a:gdLst/>
            <a:ahLst/>
            <a:cxnLst/>
            <a:rect r="r" b="b" t="t" l="l"/>
            <a:pathLst>
              <a:path h="5471891" w="2407632">
                <a:moveTo>
                  <a:pt x="0" y="0"/>
                </a:moveTo>
                <a:lnTo>
                  <a:pt x="2407632" y="0"/>
                </a:lnTo>
                <a:lnTo>
                  <a:pt x="2407632" y="5471891"/>
                </a:lnTo>
                <a:lnTo>
                  <a:pt x="0" y="547189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5400000">
            <a:off x="-380100" y="-2166903"/>
            <a:ext cx="8229600" cy="14620805"/>
          </a:xfrm>
          <a:custGeom>
            <a:avLst/>
            <a:gdLst/>
            <a:ahLst/>
            <a:cxnLst/>
            <a:rect r="r" b="b" t="t" l="l"/>
            <a:pathLst>
              <a:path h="14620805" w="8229600">
                <a:moveTo>
                  <a:pt x="0" y="0"/>
                </a:moveTo>
                <a:lnTo>
                  <a:pt x="8229600" y="0"/>
                </a:lnTo>
                <a:lnTo>
                  <a:pt x="8229600" y="14620806"/>
                </a:lnTo>
                <a:lnTo>
                  <a:pt x="0" y="146208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37000"/>
            </a:blip>
            <a:stretch>
              <a:fillRect l="-15290" t="0" r="-1529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0" y="4179087"/>
            <a:ext cx="11387132" cy="2759368"/>
            <a:chOff x="0" y="0"/>
            <a:chExt cx="15182842" cy="3679158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1768002" y="-66675"/>
              <a:ext cx="11646838" cy="82787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283"/>
                </a:lnSpc>
                <a:spcBef>
                  <a:spcPct val="0"/>
                </a:spcBef>
              </a:pPr>
              <a:r>
                <a:rPr lang="en-US" b="true" sz="3773" spc="543">
                  <a:solidFill>
                    <a:srgbClr val="213B3B"/>
                  </a:solidFill>
                  <a:latin typeface="Mali Bold"/>
                  <a:ea typeface="Mali Bold"/>
                  <a:cs typeface="Mali Bold"/>
                  <a:sym typeface="Mali Bold"/>
                </a:rPr>
                <a:t>หน่วยการเรียนรู้ที่ 4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1516109"/>
              <a:ext cx="15182842" cy="13584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7839"/>
                </a:lnSpc>
              </a:pPr>
              <a:r>
                <a:rPr lang="en-US" sz="6999" b="true">
                  <a:solidFill>
                    <a:srgbClr val="D18C03"/>
                  </a:solidFill>
                  <a:latin typeface="Mali Bold"/>
                  <a:ea typeface="Mali Bold"/>
                  <a:cs typeface="Mali Bold"/>
                  <a:sym typeface="Mali Bold"/>
                </a:rPr>
                <a:t>การปฏิบัติงานช่างในบ้าน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1781289" y="2949611"/>
              <a:ext cx="11620264" cy="72954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622"/>
                </a:lnSpc>
                <a:spcBef>
                  <a:spcPct val="0"/>
                </a:spcBef>
              </a:pPr>
              <a:r>
                <a:rPr lang="en-US" sz="3302" spc="66">
                  <a:solidFill>
                    <a:srgbClr val="213B3B"/>
                  </a:solidFill>
                  <a:latin typeface="Mali"/>
                  <a:ea typeface="Mali"/>
                  <a:cs typeface="Mali"/>
                  <a:sym typeface="Mali"/>
                </a:rPr>
                <a:t>การงานอาชีพ ม.3</a:t>
              </a: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15656526" y="8500342"/>
            <a:ext cx="3205548" cy="2019495"/>
          </a:xfrm>
          <a:custGeom>
            <a:avLst/>
            <a:gdLst/>
            <a:ahLst/>
            <a:cxnLst/>
            <a:rect r="r" b="b" t="t" l="l"/>
            <a:pathLst>
              <a:path h="2019495" w="3205548">
                <a:moveTo>
                  <a:pt x="0" y="0"/>
                </a:moveTo>
                <a:lnTo>
                  <a:pt x="3205548" y="0"/>
                </a:lnTo>
                <a:lnTo>
                  <a:pt x="3205548" y="2019495"/>
                </a:lnTo>
                <a:lnTo>
                  <a:pt x="0" y="20194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9" id="9"/>
          <p:cNvSpPr/>
          <p:nvPr/>
        </p:nvSpPr>
        <p:spPr>
          <a:xfrm rot="0">
            <a:off x="11789515" y="843634"/>
            <a:ext cx="5813309" cy="8513049"/>
          </a:xfrm>
          <a:prstGeom prst="rect">
            <a:avLst/>
          </a:prstGeom>
          <a:solidFill>
            <a:srgbClr val="213B3B"/>
          </a:solidFill>
        </p:spPr>
      </p:sp>
      <p:sp>
        <p:nvSpPr>
          <p:cNvPr name="Freeform 10" id="10"/>
          <p:cNvSpPr/>
          <p:nvPr/>
        </p:nvSpPr>
        <p:spPr>
          <a:xfrm flipH="false" flipV="false" rot="0">
            <a:off x="12072932" y="1105328"/>
            <a:ext cx="5313125" cy="7989661"/>
          </a:xfrm>
          <a:custGeom>
            <a:avLst/>
            <a:gdLst/>
            <a:ahLst/>
            <a:cxnLst/>
            <a:rect r="r" b="b" t="t" l="l"/>
            <a:pathLst>
              <a:path h="7989661" w="5313125">
                <a:moveTo>
                  <a:pt x="0" y="0"/>
                </a:moveTo>
                <a:lnTo>
                  <a:pt x="5313124" y="0"/>
                </a:lnTo>
                <a:lnTo>
                  <a:pt x="5313124" y="7989661"/>
                </a:lnTo>
                <a:lnTo>
                  <a:pt x="0" y="798966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67941" t="0" r="-67941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5665544" y="-280461"/>
            <a:ext cx="5244911" cy="1861944"/>
          </a:xfrm>
          <a:custGeom>
            <a:avLst/>
            <a:gdLst/>
            <a:ahLst/>
            <a:cxnLst/>
            <a:rect r="r" b="b" t="t" l="l"/>
            <a:pathLst>
              <a:path h="1861944" w="5244911">
                <a:moveTo>
                  <a:pt x="0" y="0"/>
                </a:moveTo>
                <a:lnTo>
                  <a:pt x="5244912" y="0"/>
                </a:lnTo>
                <a:lnTo>
                  <a:pt x="5244912" y="1861943"/>
                </a:lnTo>
                <a:lnTo>
                  <a:pt x="0" y="186194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9857652" y="8172985"/>
            <a:ext cx="3125055" cy="2968802"/>
          </a:xfrm>
          <a:custGeom>
            <a:avLst/>
            <a:gdLst/>
            <a:ahLst/>
            <a:cxnLst/>
            <a:rect r="r" b="b" t="t" l="l"/>
            <a:pathLst>
              <a:path h="2968802" w="3125055">
                <a:moveTo>
                  <a:pt x="0" y="0"/>
                </a:moveTo>
                <a:lnTo>
                  <a:pt x="3125055" y="0"/>
                </a:lnTo>
                <a:lnTo>
                  <a:pt x="3125055" y="2968802"/>
                </a:lnTo>
                <a:lnTo>
                  <a:pt x="0" y="296880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18C0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7282048">
            <a:off x="5328488" y="6541761"/>
            <a:ext cx="2967657" cy="2997634"/>
          </a:xfrm>
          <a:custGeom>
            <a:avLst/>
            <a:gdLst/>
            <a:ahLst/>
            <a:cxnLst/>
            <a:rect r="r" b="b" t="t" l="l"/>
            <a:pathLst>
              <a:path h="2997634" w="2967657">
                <a:moveTo>
                  <a:pt x="0" y="0"/>
                </a:moveTo>
                <a:lnTo>
                  <a:pt x="2967658" y="0"/>
                </a:lnTo>
                <a:lnTo>
                  <a:pt x="2967658" y="2997634"/>
                </a:lnTo>
                <a:lnTo>
                  <a:pt x="0" y="29976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1074124" y="-748256"/>
            <a:ext cx="6793765" cy="8545616"/>
          </a:xfrm>
          <a:custGeom>
            <a:avLst/>
            <a:gdLst/>
            <a:ahLst/>
            <a:cxnLst/>
            <a:rect r="r" b="b" t="t" l="l"/>
            <a:pathLst>
              <a:path h="8545616" w="6793765">
                <a:moveTo>
                  <a:pt x="0" y="0"/>
                </a:moveTo>
                <a:lnTo>
                  <a:pt x="6793766" y="0"/>
                </a:lnTo>
                <a:lnTo>
                  <a:pt x="6793766" y="8545617"/>
                </a:lnTo>
                <a:lnTo>
                  <a:pt x="0" y="854561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2000"/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5209884" y="2004204"/>
            <a:ext cx="3591421" cy="1652054"/>
          </a:xfrm>
          <a:custGeom>
            <a:avLst/>
            <a:gdLst/>
            <a:ahLst/>
            <a:cxnLst/>
            <a:rect r="r" b="b" t="t" l="l"/>
            <a:pathLst>
              <a:path h="1652054" w="3591421">
                <a:moveTo>
                  <a:pt x="0" y="0"/>
                </a:moveTo>
                <a:lnTo>
                  <a:pt x="3591421" y="0"/>
                </a:lnTo>
                <a:lnTo>
                  <a:pt x="3591421" y="1652054"/>
                </a:lnTo>
                <a:lnTo>
                  <a:pt x="0" y="165205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5" id="5"/>
          <p:cNvSpPr/>
          <p:nvPr/>
        </p:nvSpPr>
        <p:spPr>
          <a:xfrm rot="0">
            <a:off x="1821915" y="1028700"/>
            <a:ext cx="5183680" cy="7498668"/>
          </a:xfrm>
          <a:prstGeom prst="rect">
            <a:avLst/>
          </a:prstGeom>
          <a:solidFill>
            <a:srgbClr val="213B3B"/>
          </a:solidFill>
        </p:spPr>
      </p:sp>
      <p:sp>
        <p:nvSpPr>
          <p:cNvPr name="Freeform 6" id="6"/>
          <p:cNvSpPr/>
          <p:nvPr/>
        </p:nvSpPr>
        <p:spPr>
          <a:xfrm flipH="false" flipV="false" rot="0">
            <a:off x="-1407767" y="4244211"/>
            <a:ext cx="6882748" cy="2443376"/>
          </a:xfrm>
          <a:custGeom>
            <a:avLst/>
            <a:gdLst/>
            <a:ahLst/>
            <a:cxnLst/>
            <a:rect r="r" b="b" t="t" l="l"/>
            <a:pathLst>
              <a:path h="2443376" w="6882748">
                <a:moveTo>
                  <a:pt x="0" y="0"/>
                </a:moveTo>
                <a:lnTo>
                  <a:pt x="6882748" y="0"/>
                </a:lnTo>
                <a:lnTo>
                  <a:pt x="6882748" y="2443375"/>
                </a:lnTo>
                <a:lnTo>
                  <a:pt x="0" y="244337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2015192" y="1260336"/>
            <a:ext cx="4797125" cy="7035395"/>
          </a:xfrm>
          <a:custGeom>
            <a:avLst/>
            <a:gdLst/>
            <a:ahLst/>
            <a:cxnLst/>
            <a:rect r="r" b="b" t="t" l="l"/>
            <a:pathLst>
              <a:path h="7035395" w="4797125">
                <a:moveTo>
                  <a:pt x="0" y="0"/>
                </a:moveTo>
                <a:lnTo>
                  <a:pt x="4797125" y="0"/>
                </a:lnTo>
                <a:lnTo>
                  <a:pt x="4797125" y="7035395"/>
                </a:lnTo>
                <a:lnTo>
                  <a:pt x="0" y="703539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59993" t="0" r="-59993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5400000">
            <a:off x="-87638" y="6000148"/>
            <a:ext cx="3819105" cy="1374878"/>
          </a:xfrm>
          <a:custGeom>
            <a:avLst/>
            <a:gdLst/>
            <a:ahLst/>
            <a:cxnLst/>
            <a:rect r="r" b="b" t="t" l="l"/>
            <a:pathLst>
              <a:path h="1374878" w="3819105">
                <a:moveTo>
                  <a:pt x="0" y="0"/>
                </a:moveTo>
                <a:lnTo>
                  <a:pt x="3819105" y="0"/>
                </a:lnTo>
                <a:lnTo>
                  <a:pt x="3819105" y="1374877"/>
                </a:lnTo>
                <a:lnTo>
                  <a:pt x="0" y="137487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9144000" y="2323611"/>
            <a:ext cx="8404779" cy="47945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565"/>
              </a:lnSpc>
            </a:pPr>
            <a:r>
              <a:rPr lang="en-US" sz="6931" spc="138">
                <a:solidFill>
                  <a:srgbClr val="FFFFFF"/>
                </a:solidFill>
                <a:latin typeface="Sriracha"/>
                <a:ea typeface="Sriracha"/>
                <a:cs typeface="Sriracha"/>
                <a:sym typeface="Sriracha"/>
              </a:rPr>
              <a:t>เครื่องมือ เครื่องใช้</a:t>
            </a:r>
          </a:p>
          <a:p>
            <a:pPr algn="l">
              <a:lnSpc>
                <a:spcPts val="9565"/>
              </a:lnSpc>
            </a:pPr>
            <a:r>
              <a:rPr lang="en-US" sz="6931" spc="138">
                <a:solidFill>
                  <a:srgbClr val="FFFFFF"/>
                </a:solidFill>
                <a:latin typeface="Sriracha"/>
                <a:ea typeface="Sriracha"/>
                <a:cs typeface="Sriracha"/>
                <a:sym typeface="Sriracha"/>
              </a:rPr>
              <a:t>ในการซ่อมแซมและ</a:t>
            </a:r>
          </a:p>
          <a:p>
            <a:pPr algn="l">
              <a:lnSpc>
                <a:spcPts val="9565"/>
              </a:lnSpc>
            </a:pPr>
            <a:r>
              <a:rPr lang="en-US" sz="6931" spc="138">
                <a:solidFill>
                  <a:srgbClr val="FFFFFF"/>
                </a:solidFill>
                <a:latin typeface="Sriracha"/>
                <a:ea typeface="Sriracha"/>
                <a:cs typeface="Sriracha"/>
                <a:sym typeface="Sriracha"/>
              </a:rPr>
              <a:t>ติดตั้งอุปกรณ์ เครื่องใช้ภายในบ้าน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2AB8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226146" y="772398"/>
            <a:ext cx="5091793" cy="2342225"/>
          </a:xfrm>
          <a:custGeom>
            <a:avLst/>
            <a:gdLst/>
            <a:ahLst/>
            <a:cxnLst/>
            <a:rect r="r" b="b" t="t" l="l"/>
            <a:pathLst>
              <a:path h="2342225" w="5091793">
                <a:moveTo>
                  <a:pt x="0" y="0"/>
                </a:moveTo>
                <a:lnTo>
                  <a:pt x="5091793" y="0"/>
                </a:lnTo>
                <a:lnTo>
                  <a:pt x="5091793" y="2342225"/>
                </a:lnTo>
                <a:lnTo>
                  <a:pt x="0" y="234222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2491454" y="-1409954"/>
            <a:ext cx="3529962" cy="3353464"/>
          </a:xfrm>
          <a:custGeom>
            <a:avLst/>
            <a:gdLst/>
            <a:ahLst/>
            <a:cxnLst/>
            <a:rect r="r" b="b" t="t" l="l"/>
            <a:pathLst>
              <a:path h="3353464" w="3529962">
                <a:moveTo>
                  <a:pt x="0" y="0"/>
                </a:moveTo>
                <a:lnTo>
                  <a:pt x="3529962" y="0"/>
                </a:lnTo>
                <a:lnTo>
                  <a:pt x="3529962" y="3353464"/>
                </a:lnTo>
                <a:lnTo>
                  <a:pt x="0" y="33534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089317" y="1628048"/>
            <a:ext cx="4167118" cy="2104395"/>
          </a:xfrm>
          <a:custGeom>
            <a:avLst/>
            <a:gdLst/>
            <a:ahLst/>
            <a:cxnLst/>
            <a:rect r="r" b="b" t="t" l="l"/>
            <a:pathLst>
              <a:path h="2104395" w="4167118">
                <a:moveTo>
                  <a:pt x="0" y="0"/>
                </a:moveTo>
                <a:lnTo>
                  <a:pt x="4167118" y="0"/>
                </a:lnTo>
                <a:lnTo>
                  <a:pt x="4167118" y="2104394"/>
                </a:lnTo>
                <a:lnTo>
                  <a:pt x="0" y="210439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5384187" y="554693"/>
            <a:ext cx="7773494" cy="1605669"/>
            <a:chOff x="0" y="0"/>
            <a:chExt cx="10364659" cy="2140892"/>
          </a:xfrm>
        </p:grpSpPr>
        <p:sp>
          <p:nvSpPr>
            <p:cNvPr name="AutoShape 6" id="6"/>
            <p:cNvSpPr/>
            <p:nvPr/>
          </p:nvSpPr>
          <p:spPr>
            <a:xfrm rot="0">
              <a:off x="0" y="0"/>
              <a:ext cx="10364659" cy="2140892"/>
            </a:xfrm>
            <a:prstGeom prst="rect">
              <a:avLst/>
            </a:prstGeom>
            <a:solidFill>
              <a:srgbClr val="213B3B"/>
            </a:solidFill>
          </p:spPr>
        </p:sp>
        <p:sp>
          <p:nvSpPr>
            <p:cNvPr name="TextBox 7" id="7"/>
            <p:cNvSpPr txBox="true"/>
            <p:nvPr/>
          </p:nvSpPr>
          <p:spPr>
            <a:xfrm rot="0">
              <a:off x="369255" y="650453"/>
              <a:ext cx="9626148" cy="124997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7152"/>
                </a:lnSpc>
              </a:pPr>
              <a:r>
                <a:rPr lang="en-US" sz="6385" spc="127">
                  <a:solidFill>
                    <a:srgbClr val="D18C03"/>
                  </a:solidFill>
                  <a:latin typeface="Sriracha"/>
                  <a:ea typeface="Sriracha"/>
                  <a:cs typeface="Sriracha"/>
                  <a:sym typeface="Sriracha"/>
                </a:rPr>
                <a:t>เครื่องมือสำหรับวัด</a:t>
              </a: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-2185229">
            <a:off x="740052" y="3223873"/>
            <a:ext cx="3660135" cy="3697106"/>
          </a:xfrm>
          <a:custGeom>
            <a:avLst/>
            <a:gdLst/>
            <a:ahLst/>
            <a:cxnLst/>
            <a:rect r="r" b="b" t="t" l="l"/>
            <a:pathLst>
              <a:path h="3697106" w="3660135">
                <a:moveTo>
                  <a:pt x="0" y="0"/>
                </a:moveTo>
                <a:lnTo>
                  <a:pt x="3660136" y="0"/>
                </a:lnTo>
                <a:lnTo>
                  <a:pt x="3660136" y="3697107"/>
                </a:lnTo>
                <a:lnTo>
                  <a:pt x="0" y="369710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37687" y="7339118"/>
            <a:ext cx="5237989" cy="7789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56"/>
              </a:lnSpc>
            </a:pPr>
            <a:r>
              <a:rPr lang="en-US" sz="4304" spc="43">
                <a:solidFill>
                  <a:srgbClr val="213B3B"/>
                </a:solidFill>
                <a:latin typeface="Sriracha"/>
                <a:ea typeface="Sriracha"/>
                <a:cs typeface="Sriracha"/>
                <a:sym typeface="Sriracha"/>
              </a:rPr>
              <a:t>ฉากเหล็ก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673385" y="3327002"/>
            <a:ext cx="3663997" cy="3663997"/>
          </a:xfrm>
          <a:custGeom>
            <a:avLst/>
            <a:gdLst/>
            <a:ahLst/>
            <a:cxnLst/>
            <a:rect r="r" b="b" t="t" l="l"/>
            <a:pathLst>
              <a:path h="3663997" w="3663997">
                <a:moveTo>
                  <a:pt x="0" y="0"/>
                </a:moveTo>
                <a:lnTo>
                  <a:pt x="3663996" y="0"/>
                </a:lnTo>
                <a:lnTo>
                  <a:pt x="3663996" y="3663996"/>
                </a:lnTo>
                <a:lnTo>
                  <a:pt x="0" y="366399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-2185229">
            <a:off x="5077434" y="3223873"/>
            <a:ext cx="3660135" cy="3697106"/>
          </a:xfrm>
          <a:custGeom>
            <a:avLst/>
            <a:gdLst/>
            <a:ahLst/>
            <a:cxnLst/>
            <a:rect r="r" b="b" t="t" l="l"/>
            <a:pathLst>
              <a:path h="3697106" w="3660135">
                <a:moveTo>
                  <a:pt x="0" y="0"/>
                </a:moveTo>
                <a:lnTo>
                  <a:pt x="3660135" y="0"/>
                </a:lnTo>
                <a:lnTo>
                  <a:pt x="3660135" y="3697107"/>
                </a:lnTo>
                <a:lnTo>
                  <a:pt x="0" y="369710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4375069" y="7339118"/>
            <a:ext cx="5237989" cy="7789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56"/>
              </a:lnSpc>
            </a:pPr>
            <a:r>
              <a:rPr lang="en-US" sz="4304" spc="43">
                <a:solidFill>
                  <a:srgbClr val="213B3B"/>
                </a:solidFill>
                <a:latin typeface="Sriracha"/>
                <a:ea typeface="Sriracha"/>
                <a:cs typeface="Sriracha"/>
                <a:sym typeface="Sriracha"/>
              </a:rPr>
              <a:t>ฉากรวม</a:t>
            </a:r>
          </a:p>
        </p:txBody>
      </p:sp>
      <p:sp>
        <p:nvSpPr>
          <p:cNvPr name="Freeform 13" id="13"/>
          <p:cNvSpPr/>
          <p:nvPr/>
        </p:nvSpPr>
        <p:spPr>
          <a:xfrm flipH="false" flipV="false" rot="-2185229">
            <a:off x="9382850" y="3074626"/>
            <a:ext cx="3660135" cy="3697106"/>
          </a:xfrm>
          <a:custGeom>
            <a:avLst/>
            <a:gdLst/>
            <a:ahLst/>
            <a:cxnLst/>
            <a:rect r="r" b="b" t="t" l="l"/>
            <a:pathLst>
              <a:path h="3697106" w="3660135">
                <a:moveTo>
                  <a:pt x="0" y="0"/>
                </a:moveTo>
                <a:lnTo>
                  <a:pt x="3660135" y="0"/>
                </a:lnTo>
                <a:lnTo>
                  <a:pt x="3660135" y="3697106"/>
                </a:lnTo>
                <a:lnTo>
                  <a:pt x="0" y="36971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8680485" y="7189871"/>
            <a:ext cx="5237989" cy="7789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56"/>
              </a:lnSpc>
            </a:pPr>
            <a:r>
              <a:rPr lang="en-US" sz="4304" spc="43">
                <a:solidFill>
                  <a:srgbClr val="213B3B"/>
                </a:solidFill>
                <a:latin typeface="Sriracha"/>
                <a:ea typeface="Sriracha"/>
                <a:cs typeface="Sriracha"/>
                <a:sym typeface="Sriracha"/>
              </a:rPr>
              <a:t>ตลับเมตร</a:t>
            </a:r>
          </a:p>
        </p:txBody>
      </p:sp>
      <p:sp>
        <p:nvSpPr>
          <p:cNvPr name="Freeform 15" id="15"/>
          <p:cNvSpPr/>
          <p:nvPr/>
        </p:nvSpPr>
        <p:spPr>
          <a:xfrm flipH="false" flipV="false" rot="0">
            <a:off x="9856747" y="3884842"/>
            <a:ext cx="2798112" cy="2128314"/>
          </a:xfrm>
          <a:custGeom>
            <a:avLst/>
            <a:gdLst/>
            <a:ahLst/>
            <a:cxnLst/>
            <a:rect r="r" b="b" t="t" l="l"/>
            <a:pathLst>
              <a:path h="2128314" w="2798112">
                <a:moveTo>
                  <a:pt x="0" y="0"/>
                </a:moveTo>
                <a:lnTo>
                  <a:pt x="2798112" y="0"/>
                </a:lnTo>
                <a:lnTo>
                  <a:pt x="2798112" y="2128314"/>
                </a:lnTo>
                <a:lnTo>
                  <a:pt x="0" y="212831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-2185229">
            <a:off x="13752376" y="3074626"/>
            <a:ext cx="3660135" cy="3697106"/>
          </a:xfrm>
          <a:custGeom>
            <a:avLst/>
            <a:gdLst/>
            <a:ahLst/>
            <a:cxnLst/>
            <a:rect r="r" b="b" t="t" l="l"/>
            <a:pathLst>
              <a:path h="3697106" w="3660135">
                <a:moveTo>
                  <a:pt x="0" y="0"/>
                </a:moveTo>
                <a:lnTo>
                  <a:pt x="3660135" y="0"/>
                </a:lnTo>
                <a:lnTo>
                  <a:pt x="3660135" y="3697106"/>
                </a:lnTo>
                <a:lnTo>
                  <a:pt x="0" y="36971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0">
            <a:off x="13050011" y="7189871"/>
            <a:ext cx="5237989" cy="7789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56"/>
              </a:lnSpc>
            </a:pPr>
            <a:r>
              <a:rPr lang="en-US" sz="4304" spc="43">
                <a:solidFill>
                  <a:srgbClr val="213B3B"/>
                </a:solidFill>
                <a:latin typeface="Sriracha"/>
                <a:ea typeface="Sriracha"/>
                <a:cs typeface="Sriracha"/>
                <a:sym typeface="Sriracha"/>
              </a:rPr>
              <a:t>ไม้บรรทัดเหล็ก</a:t>
            </a:r>
          </a:p>
        </p:txBody>
      </p:sp>
      <p:sp>
        <p:nvSpPr>
          <p:cNvPr name="Freeform 18" id="18"/>
          <p:cNvSpPr/>
          <p:nvPr/>
        </p:nvSpPr>
        <p:spPr>
          <a:xfrm flipH="false" flipV="false" rot="0">
            <a:off x="5205696" y="3174665"/>
            <a:ext cx="3437102" cy="3437102"/>
          </a:xfrm>
          <a:custGeom>
            <a:avLst/>
            <a:gdLst/>
            <a:ahLst/>
            <a:cxnLst/>
            <a:rect r="r" b="b" t="t" l="l"/>
            <a:pathLst>
              <a:path h="3437102" w="3437102">
                <a:moveTo>
                  <a:pt x="0" y="0"/>
                </a:moveTo>
                <a:lnTo>
                  <a:pt x="3437101" y="0"/>
                </a:lnTo>
                <a:lnTo>
                  <a:pt x="3437101" y="3437102"/>
                </a:lnTo>
                <a:lnTo>
                  <a:pt x="0" y="343710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4166124" y="3884842"/>
            <a:ext cx="2947030" cy="2016748"/>
          </a:xfrm>
          <a:custGeom>
            <a:avLst/>
            <a:gdLst/>
            <a:ahLst/>
            <a:cxnLst/>
            <a:rect r="r" b="b" t="t" l="l"/>
            <a:pathLst>
              <a:path h="2016748" w="2947030">
                <a:moveTo>
                  <a:pt x="0" y="0"/>
                </a:moveTo>
                <a:lnTo>
                  <a:pt x="2947030" y="0"/>
                </a:lnTo>
                <a:lnTo>
                  <a:pt x="2947030" y="2016748"/>
                </a:lnTo>
                <a:lnTo>
                  <a:pt x="0" y="2016748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-3295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583291" y="8060938"/>
            <a:ext cx="3754091" cy="14173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79"/>
              </a:lnSpc>
            </a:pPr>
            <a:r>
              <a:rPr lang="en-US" sz="2699">
                <a:solidFill>
                  <a:srgbClr val="000000"/>
                </a:solidFill>
                <a:latin typeface="Sriracha"/>
                <a:ea typeface="Sriracha"/>
                <a:cs typeface="Sriracha"/>
                <a:sym typeface="Sriracha"/>
              </a:rPr>
              <a:t>ใช้วัดขนาดการสร้างมุมฉาก</a:t>
            </a:r>
          </a:p>
          <a:p>
            <a:pPr algn="ctr">
              <a:lnSpc>
                <a:spcPts val="3779"/>
              </a:lnSpc>
            </a:pPr>
            <a:r>
              <a:rPr lang="en-US" sz="2699">
                <a:solidFill>
                  <a:srgbClr val="000000"/>
                </a:solidFill>
                <a:latin typeface="Sriracha"/>
                <a:ea typeface="Sriracha"/>
                <a:cs typeface="Sriracha"/>
                <a:sym typeface="Sriracha"/>
              </a:rPr>
              <a:t>วัดความกว้าง ยาว และลึกของชิ้นงาน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5098174" y="8060938"/>
            <a:ext cx="3754091" cy="14173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79"/>
              </a:lnSpc>
            </a:pPr>
            <a:r>
              <a:rPr lang="en-US" sz="2699">
                <a:solidFill>
                  <a:srgbClr val="000000"/>
                </a:solidFill>
                <a:latin typeface="Sriracha"/>
                <a:ea typeface="Sriracha"/>
                <a:cs typeface="Sriracha"/>
                <a:sym typeface="Sriracha"/>
              </a:rPr>
              <a:t>ใช้วัด หรือตรวจสอบมุม 45,90 องศา วัดแนวดิ่ง แนวนอนของชิ้นงาน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3773117" y="8060938"/>
            <a:ext cx="3754091" cy="4648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79"/>
              </a:lnSpc>
            </a:pPr>
            <a:r>
              <a:rPr lang="en-US" sz="2699">
                <a:solidFill>
                  <a:srgbClr val="000000"/>
                </a:solidFill>
                <a:latin typeface="Sriracha"/>
                <a:ea typeface="Sriracha"/>
                <a:cs typeface="Sriracha"/>
                <a:sym typeface="Sriracha"/>
              </a:rPr>
              <a:t>ใช้วัดระยะสั้น ใช้ขีดเส้น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9403590" y="8060938"/>
            <a:ext cx="3754091" cy="14173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79"/>
              </a:lnSpc>
            </a:pPr>
            <a:r>
              <a:rPr lang="en-US" sz="2700">
                <a:solidFill>
                  <a:srgbClr val="000000"/>
                </a:solidFill>
                <a:latin typeface="Sriracha"/>
                <a:ea typeface="Sriracha"/>
                <a:cs typeface="Sriracha"/>
                <a:sym typeface="Sriracha"/>
              </a:rPr>
              <a:t>ใช้วัดภายในและภายนอก</a:t>
            </a:r>
          </a:p>
          <a:p>
            <a:pPr algn="ctr">
              <a:lnSpc>
                <a:spcPts val="3779"/>
              </a:lnSpc>
            </a:pPr>
            <a:r>
              <a:rPr lang="en-US" sz="2700">
                <a:solidFill>
                  <a:srgbClr val="000000"/>
                </a:solidFill>
                <a:latin typeface="Sriracha"/>
                <a:ea typeface="Sriracha"/>
                <a:cs typeface="Sriracha"/>
                <a:sym typeface="Sriracha"/>
              </a:rPr>
              <a:t>ชิ้นงาน มีขนาดเล็ก </a:t>
            </a:r>
          </a:p>
          <a:p>
            <a:pPr algn="ctr">
              <a:lnSpc>
                <a:spcPts val="3779"/>
              </a:lnSpc>
            </a:pPr>
            <a:r>
              <a:rPr lang="en-US" sz="2699">
                <a:solidFill>
                  <a:srgbClr val="000000"/>
                </a:solidFill>
                <a:latin typeface="Sriracha"/>
                <a:ea typeface="Sriracha"/>
                <a:cs typeface="Sriracha"/>
                <a:sym typeface="Sriracha"/>
              </a:rPr>
              <a:t>พกพาสะดวก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0CBB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306181" y="-118058"/>
            <a:ext cx="4022063" cy="2031142"/>
          </a:xfrm>
          <a:custGeom>
            <a:avLst/>
            <a:gdLst/>
            <a:ahLst/>
            <a:cxnLst/>
            <a:rect r="r" b="b" t="t" l="l"/>
            <a:pathLst>
              <a:path h="2031142" w="4022063">
                <a:moveTo>
                  <a:pt x="0" y="0"/>
                </a:moveTo>
                <a:lnTo>
                  <a:pt x="4022062" y="0"/>
                </a:lnTo>
                <a:lnTo>
                  <a:pt x="4022062" y="2031142"/>
                </a:lnTo>
                <a:lnTo>
                  <a:pt x="0" y="20311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409634" y="1216109"/>
            <a:ext cx="12424191" cy="10074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025"/>
              </a:lnSpc>
            </a:pPr>
            <a:r>
              <a:rPr lang="en-US" sz="6173" spc="123">
                <a:solidFill>
                  <a:srgbClr val="000000"/>
                </a:solidFill>
                <a:latin typeface="Sriracha"/>
                <a:ea typeface="Sriracha"/>
                <a:cs typeface="Sriracha"/>
                <a:sym typeface="Sriracha"/>
              </a:rPr>
              <a:t>เครื่องมือสำหรับขัน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-226713" y="2064148"/>
            <a:ext cx="20667767" cy="7437692"/>
            <a:chOff x="0" y="0"/>
            <a:chExt cx="27557023" cy="991692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21815544" y="0"/>
              <a:ext cx="5741479" cy="5454405"/>
            </a:xfrm>
            <a:custGeom>
              <a:avLst/>
              <a:gdLst/>
              <a:ahLst/>
              <a:cxnLst/>
              <a:rect r="r" b="b" t="t" l="l"/>
              <a:pathLst>
                <a:path h="5454405" w="5741479">
                  <a:moveTo>
                    <a:pt x="0" y="0"/>
                  </a:moveTo>
                  <a:lnTo>
                    <a:pt x="5741479" y="0"/>
                  </a:lnTo>
                  <a:lnTo>
                    <a:pt x="5741479" y="5454405"/>
                  </a:lnTo>
                  <a:lnTo>
                    <a:pt x="0" y="54544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AutoShape 6" id="6"/>
            <p:cNvSpPr/>
            <p:nvPr/>
          </p:nvSpPr>
          <p:spPr>
            <a:xfrm rot="0">
              <a:off x="0" y="1445325"/>
              <a:ext cx="24686283" cy="8471598"/>
            </a:xfrm>
            <a:prstGeom prst="rect">
              <a:avLst/>
            </a:prstGeom>
            <a:solidFill>
              <a:srgbClr val="213B3B"/>
            </a:solidFill>
          </p:spPr>
        </p:sp>
        <p:grpSp>
          <p:nvGrpSpPr>
            <p:cNvPr name="Group 7" id="7"/>
            <p:cNvGrpSpPr/>
            <p:nvPr/>
          </p:nvGrpSpPr>
          <p:grpSpPr>
            <a:xfrm rot="0">
              <a:off x="892287" y="1246355"/>
              <a:ext cx="5245684" cy="5245684"/>
              <a:chOff x="0" y="0"/>
              <a:chExt cx="6350000" cy="6350000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F6E9E1"/>
              </a:solidFill>
            </p:spPr>
          </p:sp>
        </p:grpSp>
        <p:sp>
          <p:nvSpPr>
            <p:cNvPr name="Freeform 9" id="9"/>
            <p:cNvSpPr/>
            <p:nvPr/>
          </p:nvSpPr>
          <p:spPr>
            <a:xfrm flipH="false" flipV="false" rot="0">
              <a:off x="1508783" y="1643157"/>
              <a:ext cx="4452079" cy="4452079"/>
            </a:xfrm>
            <a:custGeom>
              <a:avLst/>
              <a:gdLst/>
              <a:ahLst/>
              <a:cxnLst/>
              <a:rect r="r" b="b" t="t" l="l"/>
              <a:pathLst>
                <a:path h="4452079" w="4452079">
                  <a:moveTo>
                    <a:pt x="0" y="0"/>
                  </a:moveTo>
                  <a:lnTo>
                    <a:pt x="4452080" y="0"/>
                  </a:lnTo>
                  <a:lnTo>
                    <a:pt x="4452080" y="4452079"/>
                  </a:lnTo>
                  <a:lnTo>
                    <a:pt x="0" y="44520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  <p:grpSp>
          <p:nvGrpSpPr>
            <p:cNvPr name="Group 10" id="10"/>
            <p:cNvGrpSpPr/>
            <p:nvPr/>
          </p:nvGrpSpPr>
          <p:grpSpPr>
            <a:xfrm rot="0">
              <a:off x="7002263" y="1246355"/>
              <a:ext cx="5245684" cy="5245684"/>
              <a:chOff x="0" y="0"/>
              <a:chExt cx="6350000" cy="6350000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F6E9E1"/>
              </a:solidFill>
            </p:spPr>
          </p:sp>
        </p:grpSp>
        <p:sp>
          <p:nvSpPr>
            <p:cNvPr name="Freeform 12" id="12"/>
            <p:cNvSpPr/>
            <p:nvPr/>
          </p:nvSpPr>
          <p:spPr>
            <a:xfrm flipH="false" flipV="false" rot="2912736">
              <a:off x="9167288" y="1604039"/>
              <a:ext cx="945578" cy="4849117"/>
            </a:xfrm>
            <a:custGeom>
              <a:avLst/>
              <a:gdLst/>
              <a:ahLst/>
              <a:cxnLst/>
              <a:rect r="r" b="b" t="t" l="l"/>
              <a:pathLst>
                <a:path h="4849117" w="945578">
                  <a:moveTo>
                    <a:pt x="0" y="0"/>
                  </a:moveTo>
                  <a:lnTo>
                    <a:pt x="945577" y="0"/>
                  </a:lnTo>
                  <a:lnTo>
                    <a:pt x="945577" y="4849117"/>
                  </a:lnTo>
                  <a:lnTo>
                    <a:pt x="0" y="48491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13" id="13"/>
            <p:cNvGrpSpPr/>
            <p:nvPr/>
          </p:nvGrpSpPr>
          <p:grpSpPr>
            <a:xfrm rot="0">
              <a:off x="13084287" y="1246355"/>
              <a:ext cx="5245684" cy="5245684"/>
              <a:chOff x="0" y="0"/>
              <a:chExt cx="6350000" cy="6350000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F6E9E1"/>
              </a:solidFill>
            </p:spPr>
          </p:sp>
        </p:grpSp>
        <p:grpSp>
          <p:nvGrpSpPr>
            <p:cNvPr name="Group 15" id="15"/>
            <p:cNvGrpSpPr/>
            <p:nvPr/>
          </p:nvGrpSpPr>
          <p:grpSpPr>
            <a:xfrm rot="0">
              <a:off x="18919974" y="1246355"/>
              <a:ext cx="5245684" cy="5245684"/>
              <a:chOff x="0" y="0"/>
              <a:chExt cx="6350000" cy="6350000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F6E9E1"/>
              </a:solidFill>
            </p:spPr>
          </p:sp>
        </p:grpSp>
        <p:sp>
          <p:nvSpPr>
            <p:cNvPr name="Freeform 17" id="17"/>
            <p:cNvSpPr/>
            <p:nvPr/>
          </p:nvSpPr>
          <p:spPr>
            <a:xfrm flipH="false" flipV="false" rot="8438432">
              <a:off x="13400259" y="3421996"/>
              <a:ext cx="4639138" cy="1153986"/>
            </a:xfrm>
            <a:custGeom>
              <a:avLst/>
              <a:gdLst/>
              <a:ahLst/>
              <a:cxnLst/>
              <a:rect r="r" b="b" t="t" l="l"/>
              <a:pathLst>
                <a:path h="1153986" w="4639138">
                  <a:moveTo>
                    <a:pt x="0" y="0"/>
                  </a:moveTo>
                  <a:lnTo>
                    <a:pt x="4639139" y="0"/>
                  </a:lnTo>
                  <a:lnTo>
                    <a:pt x="4639139" y="1153985"/>
                  </a:lnTo>
                  <a:lnTo>
                    <a:pt x="0" y="11539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0" t="0" r="0" b="0"/>
              </a:stretch>
            </a:blip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19459394" y="1945176"/>
              <a:ext cx="4166843" cy="4166843"/>
            </a:xfrm>
            <a:custGeom>
              <a:avLst/>
              <a:gdLst/>
              <a:ahLst/>
              <a:cxnLst/>
              <a:rect r="r" b="b" t="t" l="l"/>
              <a:pathLst>
                <a:path h="4166843" w="4166843">
                  <a:moveTo>
                    <a:pt x="0" y="0"/>
                  </a:moveTo>
                  <a:lnTo>
                    <a:pt x="4166843" y="0"/>
                  </a:lnTo>
                  <a:lnTo>
                    <a:pt x="4166843" y="4166843"/>
                  </a:lnTo>
                  <a:lnTo>
                    <a:pt x="0" y="41668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0" t="0" r="0" b="0"/>
              </a:stretch>
            </a:blipFill>
          </p:spPr>
        </p:sp>
        <p:sp>
          <p:nvSpPr>
            <p:cNvPr name="TextBox 19" id="19"/>
            <p:cNvSpPr txBox="true"/>
            <p:nvPr/>
          </p:nvSpPr>
          <p:spPr>
            <a:xfrm rot="0">
              <a:off x="302283" y="6665246"/>
              <a:ext cx="6425690" cy="8051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039"/>
                </a:lnSpc>
                <a:spcBef>
                  <a:spcPct val="0"/>
                </a:spcBef>
              </a:pPr>
              <a:r>
                <a:rPr lang="en-US" sz="3599" spc="359">
                  <a:solidFill>
                    <a:srgbClr val="D18C03"/>
                  </a:solidFill>
                  <a:latin typeface="Sriracha"/>
                  <a:ea typeface="Sriracha"/>
                  <a:cs typeface="Sriracha"/>
                  <a:sym typeface="Sriracha"/>
                </a:rPr>
                <a:t>ประแจเลื่อน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302283" y="9034874"/>
              <a:ext cx="6425690" cy="56944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749"/>
                </a:lnSpc>
              </a:pP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302283" y="7525575"/>
              <a:ext cx="6425690" cy="14446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499"/>
                </a:lnSpc>
              </a:pPr>
              <a:r>
                <a:rPr lang="en-US" sz="2999" spc="29">
                  <a:solidFill>
                    <a:srgbClr val="F6E9E1"/>
                  </a:solidFill>
                  <a:latin typeface="Sriracha"/>
                  <a:ea typeface="Sriracha"/>
                  <a:cs typeface="Sriracha"/>
                  <a:sym typeface="Sriracha"/>
                </a:rPr>
                <a:t>ใช้ขัน หรือคลายเกลียวน็อต</a:t>
              </a:r>
            </a:p>
            <a:p>
              <a:pPr algn="ctr">
                <a:lnSpc>
                  <a:spcPts val="4499"/>
                </a:lnSpc>
              </a:pPr>
              <a:r>
                <a:rPr lang="en-US" sz="2999" spc="29">
                  <a:solidFill>
                    <a:srgbClr val="F6E9E1"/>
                  </a:solidFill>
                  <a:latin typeface="Sriracha"/>
                  <a:ea typeface="Sriracha"/>
                  <a:cs typeface="Sriracha"/>
                  <a:sym typeface="Sriracha"/>
                </a:rPr>
                <a:t>หรือล็อกอุปกรณ์ชนิดต่างๆ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6412259" y="6665246"/>
              <a:ext cx="6425690" cy="8051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039"/>
                </a:lnSpc>
                <a:spcBef>
                  <a:spcPct val="0"/>
                </a:spcBef>
              </a:pPr>
              <a:r>
                <a:rPr lang="en-US" sz="3599" spc="359">
                  <a:solidFill>
                    <a:srgbClr val="D18C03"/>
                  </a:solidFill>
                  <a:latin typeface="Sriracha"/>
                  <a:ea typeface="Sriracha"/>
                  <a:cs typeface="Sriracha"/>
                  <a:sym typeface="Sriracha"/>
                </a:rPr>
                <a:t>ประแจปากตาย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6412259" y="9047574"/>
              <a:ext cx="6425690" cy="56944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749"/>
                </a:lnSpc>
              </a:pP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6412259" y="7516050"/>
              <a:ext cx="6425690" cy="14668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500"/>
                </a:lnSpc>
              </a:pPr>
              <a:r>
                <a:rPr lang="en-US" sz="3000" spc="30">
                  <a:solidFill>
                    <a:srgbClr val="F6E9E1"/>
                  </a:solidFill>
                  <a:latin typeface="Sriracha"/>
                  <a:ea typeface="Sriracha"/>
                  <a:cs typeface="Sriracha"/>
                  <a:sym typeface="Sriracha"/>
                </a:rPr>
                <a:t>ใช้ขัน หรือคลายเกลียวทั่วไป</a:t>
              </a:r>
            </a:p>
            <a:p>
              <a:pPr algn="ctr">
                <a:lnSpc>
                  <a:spcPts val="4499"/>
                </a:lnSpc>
              </a:pPr>
              <a:r>
                <a:rPr lang="en-US" sz="2999" spc="29">
                  <a:solidFill>
                    <a:srgbClr val="F6E9E1"/>
                  </a:solidFill>
                  <a:latin typeface="Sriracha"/>
                  <a:ea typeface="Sriracha"/>
                  <a:cs typeface="Sriracha"/>
                  <a:sym typeface="Sriracha"/>
                </a:rPr>
                <a:t>ที่มีขนาดมาตรฐาน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0">
              <a:off x="12494283" y="6665246"/>
              <a:ext cx="6425690" cy="8051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039"/>
                </a:lnSpc>
                <a:spcBef>
                  <a:spcPct val="0"/>
                </a:spcBef>
              </a:pPr>
              <a:r>
                <a:rPr lang="en-US" sz="3599" spc="359">
                  <a:solidFill>
                    <a:srgbClr val="D18C03"/>
                  </a:solidFill>
                  <a:latin typeface="Sriracha"/>
                  <a:ea typeface="Sriracha"/>
                  <a:cs typeface="Sriracha"/>
                  <a:sym typeface="Sriracha"/>
                </a:rPr>
                <a:t>ประแจแหวน</a:t>
              </a:r>
            </a:p>
          </p:txBody>
        </p:sp>
        <p:sp>
          <p:nvSpPr>
            <p:cNvPr name="TextBox 26" id="26"/>
            <p:cNvSpPr txBox="true"/>
            <p:nvPr/>
          </p:nvSpPr>
          <p:spPr>
            <a:xfrm rot="0">
              <a:off x="12494283" y="9047574"/>
              <a:ext cx="6425690" cy="56944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749"/>
                </a:lnSpc>
              </a:pPr>
            </a:p>
          </p:txBody>
        </p:sp>
        <p:sp>
          <p:nvSpPr>
            <p:cNvPr name="TextBox 27" id="27"/>
            <p:cNvSpPr txBox="true"/>
            <p:nvPr/>
          </p:nvSpPr>
          <p:spPr>
            <a:xfrm rot="0">
              <a:off x="12494283" y="7516050"/>
              <a:ext cx="6425690" cy="14668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500"/>
                </a:lnSpc>
              </a:pPr>
              <a:r>
                <a:rPr lang="en-US" sz="3000" spc="30">
                  <a:solidFill>
                    <a:srgbClr val="F6E9E1"/>
                  </a:solidFill>
                  <a:latin typeface="Sriracha"/>
                  <a:ea typeface="Sriracha"/>
                  <a:cs typeface="Sriracha"/>
                  <a:sym typeface="Sriracha"/>
                </a:rPr>
                <a:t>ใช้ขัน หรือคลายสลักเกลียว</a:t>
              </a:r>
            </a:p>
            <a:p>
              <a:pPr algn="ctr">
                <a:lnSpc>
                  <a:spcPts val="4499"/>
                </a:lnSpc>
              </a:pPr>
              <a:r>
                <a:rPr lang="en-US" sz="2999" spc="29">
                  <a:solidFill>
                    <a:srgbClr val="F6E9E1"/>
                  </a:solidFill>
                  <a:latin typeface="Sriracha"/>
                  <a:ea typeface="Sriracha"/>
                  <a:cs typeface="Sriracha"/>
                  <a:sym typeface="Sriracha"/>
                </a:rPr>
                <a:t>ในที่ที่เป็นซอก หรือหลุมตื้น</a:t>
              </a:r>
            </a:p>
          </p:txBody>
        </p:sp>
        <p:sp>
          <p:nvSpPr>
            <p:cNvPr name="TextBox 28" id="28"/>
            <p:cNvSpPr txBox="true"/>
            <p:nvPr/>
          </p:nvSpPr>
          <p:spPr>
            <a:xfrm rot="0">
              <a:off x="18329970" y="6665246"/>
              <a:ext cx="6425690" cy="8051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039"/>
                </a:lnSpc>
                <a:spcBef>
                  <a:spcPct val="0"/>
                </a:spcBef>
              </a:pPr>
              <a:r>
                <a:rPr lang="en-US" sz="3599" spc="359">
                  <a:solidFill>
                    <a:srgbClr val="D18C03"/>
                  </a:solidFill>
                  <a:latin typeface="Sriracha"/>
                  <a:ea typeface="Sriracha"/>
                  <a:cs typeface="Sriracha"/>
                  <a:sym typeface="Sriracha"/>
                </a:rPr>
                <a:t>ประแจคอม้า</a:t>
              </a:r>
            </a:p>
          </p:txBody>
        </p:sp>
        <p:sp>
          <p:nvSpPr>
            <p:cNvPr name="TextBox 29" id="29"/>
            <p:cNvSpPr txBox="true"/>
            <p:nvPr/>
          </p:nvSpPr>
          <p:spPr>
            <a:xfrm rot="0">
              <a:off x="18329970" y="9047574"/>
              <a:ext cx="6425690" cy="56944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749"/>
                </a:lnSpc>
              </a:pPr>
            </a:p>
          </p:txBody>
        </p:sp>
        <p:sp>
          <p:nvSpPr>
            <p:cNvPr name="TextBox 30" id="30"/>
            <p:cNvSpPr txBox="true"/>
            <p:nvPr/>
          </p:nvSpPr>
          <p:spPr>
            <a:xfrm rot="0">
              <a:off x="18329970" y="7516050"/>
              <a:ext cx="6425690" cy="14668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500"/>
                </a:lnSpc>
              </a:pPr>
              <a:r>
                <a:rPr lang="en-US" sz="3000" spc="30">
                  <a:solidFill>
                    <a:srgbClr val="F6E9E1"/>
                  </a:solidFill>
                  <a:latin typeface="Sriracha"/>
                  <a:ea typeface="Sriracha"/>
                  <a:cs typeface="Sriracha"/>
                  <a:sym typeface="Sriracha"/>
                </a:rPr>
                <a:t>ใช้ขันท่อโลหะ หรือขันข้อต่อ</a:t>
              </a:r>
            </a:p>
            <a:p>
              <a:pPr algn="ctr">
                <a:lnSpc>
                  <a:spcPts val="4499"/>
                </a:lnSpc>
              </a:pPr>
              <a:r>
                <a:rPr lang="en-US" sz="2999" spc="29">
                  <a:solidFill>
                    <a:srgbClr val="F6E9E1"/>
                  </a:solidFill>
                  <a:latin typeface="Sriracha"/>
                  <a:ea typeface="Sriracha"/>
                  <a:cs typeface="Sriracha"/>
                  <a:sym typeface="Sriracha"/>
                </a:rPr>
                <a:t>ที่มีผิวกลม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E9E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469278" y="-733048"/>
            <a:ext cx="3529962" cy="3353464"/>
          </a:xfrm>
          <a:custGeom>
            <a:avLst/>
            <a:gdLst/>
            <a:ahLst/>
            <a:cxnLst/>
            <a:rect r="r" b="b" t="t" l="l"/>
            <a:pathLst>
              <a:path h="3353464" w="3529962">
                <a:moveTo>
                  <a:pt x="0" y="0"/>
                </a:moveTo>
                <a:lnTo>
                  <a:pt x="3529962" y="0"/>
                </a:lnTo>
                <a:lnTo>
                  <a:pt x="3529962" y="3353463"/>
                </a:lnTo>
                <a:lnTo>
                  <a:pt x="0" y="33534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023785" y="943683"/>
            <a:ext cx="5091793" cy="2342225"/>
          </a:xfrm>
          <a:custGeom>
            <a:avLst/>
            <a:gdLst/>
            <a:ahLst/>
            <a:cxnLst/>
            <a:rect r="r" b="b" t="t" l="l"/>
            <a:pathLst>
              <a:path h="2342225" w="5091793">
                <a:moveTo>
                  <a:pt x="0" y="0"/>
                </a:moveTo>
                <a:lnTo>
                  <a:pt x="5091793" y="0"/>
                </a:lnTo>
                <a:lnTo>
                  <a:pt x="5091793" y="2342225"/>
                </a:lnTo>
                <a:lnTo>
                  <a:pt x="0" y="234222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8607362" y="1677361"/>
            <a:ext cx="4167118" cy="2104395"/>
          </a:xfrm>
          <a:custGeom>
            <a:avLst/>
            <a:gdLst/>
            <a:ahLst/>
            <a:cxnLst/>
            <a:rect r="r" b="b" t="t" l="l"/>
            <a:pathLst>
              <a:path h="2104395" w="4167118">
                <a:moveTo>
                  <a:pt x="0" y="0"/>
                </a:moveTo>
                <a:lnTo>
                  <a:pt x="4167118" y="0"/>
                </a:lnTo>
                <a:lnTo>
                  <a:pt x="4167118" y="2104395"/>
                </a:lnTo>
                <a:lnTo>
                  <a:pt x="0" y="210439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5315135" y="749337"/>
            <a:ext cx="8040909" cy="1660905"/>
            <a:chOff x="0" y="0"/>
            <a:chExt cx="10721212" cy="2214540"/>
          </a:xfrm>
        </p:grpSpPr>
        <p:sp>
          <p:nvSpPr>
            <p:cNvPr name="AutoShape 6" id="6"/>
            <p:cNvSpPr/>
            <p:nvPr/>
          </p:nvSpPr>
          <p:spPr>
            <a:xfrm rot="0">
              <a:off x="0" y="0"/>
              <a:ext cx="10721212" cy="2214540"/>
            </a:xfrm>
            <a:prstGeom prst="rect">
              <a:avLst/>
            </a:prstGeom>
            <a:solidFill>
              <a:srgbClr val="D18C03"/>
            </a:solidFill>
          </p:spPr>
        </p:sp>
        <p:sp>
          <p:nvSpPr>
            <p:cNvPr name="TextBox 7" id="7"/>
            <p:cNvSpPr txBox="true"/>
            <p:nvPr/>
          </p:nvSpPr>
          <p:spPr>
            <a:xfrm rot="0">
              <a:off x="381958" y="717008"/>
              <a:ext cx="9957296" cy="128508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7398"/>
                </a:lnSpc>
              </a:pPr>
              <a:r>
                <a:rPr lang="en-US" sz="6605">
                  <a:solidFill>
                    <a:srgbClr val="F6E9E1"/>
                  </a:solidFill>
                  <a:latin typeface="Sriracha"/>
                  <a:ea typeface="Sriracha"/>
                  <a:cs typeface="Sriracha"/>
                  <a:sym typeface="Sriracha"/>
                </a:rPr>
                <a:t>เครื่องมือสำหรับไข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0" y="2620415"/>
            <a:ext cx="18288000" cy="6817428"/>
            <a:chOff x="0" y="0"/>
            <a:chExt cx="24384000" cy="9089904"/>
          </a:xfrm>
        </p:grpSpPr>
        <p:sp>
          <p:nvSpPr>
            <p:cNvPr name="Freeform 9" id="9"/>
            <p:cNvSpPr/>
            <p:nvPr/>
          </p:nvSpPr>
          <p:spPr>
            <a:xfrm flipH="false" flipV="false" rot="-2185229">
              <a:off x="986736" y="967289"/>
              <a:ext cx="4880180" cy="4929475"/>
            </a:xfrm>
            <a:custGeom>
              <a:avLst/>
              <a:gdLst/>
              <a:ahLst/>
              <a:cxnLst/>
              <a:rect r="r" b="b" t="t" l="l"/>
              <a:pathLst>
                <a:path h="4929475" w="4880180">
                  <a:moveTo>
                    <a:pt x="0" y="0"/>
                  </a:moveTo>
                  <a:lnTo>
                    <a:pt x="4880181" y="0"/>
                  </a:lnTo>
                  <a:lnTo>
                    <a:pt x="4880181" y="4929475"/>
                  </a:lnTo>
                  <a:lnTo>
                    <a:pt x="0" y="49294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0" id="10"/>
            <p:cNvSpPr txBox="true"/>
            <p:nvPr/>
          </p:nvSpPr>
          <p:spPr>
            <a:xfrm rot="0">
              <a:off x="50250" y="6495557"/>
              <a:ext cx="6983986" cy="9973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6456"/>
                </a:lnSpc>
              </a:pPr>
              <a:r>
                <a:rPr lang="en-US" sz="4304" spc="43">
                  <a:solidFill>
                    <a:srgbClr val="213B3B"/>
                  </a:solidFill>
                  <a:latin typeface="Sriracha"/>
                  <a:ea typeface="Sriracha"/>
                  <a:cs typeface="Sriracha"/>
                  <a:sym typeface="Sriracha"/>
                </a:rPr>
                <a:t>ไขควงปากแบน</a:t>
              </a:r>
            </a:p>
          </p:txBody>
        </p:sp>
        <p:sp>
          <p:nvSpPr>
            <p:cNvPr name="Freeform 11" id="11"/>
            <p:cNvSpPr/>
            <p:nvPr/>
          </p:nvSpPr>
          <p:spPr>
            <a:xfrm flipH="false" flipV="false" rot="0">
              <a:off x="1371600" y="1176658"/>
              <a:ext cx="3748011" cy="4508446"/>
            </a:xfrm>
            <a:custGeom>
              <a:avLst/>
              <a:gdLst/>
              <a:ahLst/>
              <a:cxnLst/>
              <a:rect r="r" b="b" t="t" l="l"/>
              <a:pathLst>
                <a:path h="4508446" w="3748011">
                  <a:moveTo>
                    <a:pt x="0" y="0"/>
                  </a:moveTo>
                  <a:lnTo>
                    <a:pt x="3748011" y="0"/>
                  </a:lnTo>
                  <a:lnTo>
                    <a:pt x="3748011" y="4508446"/>
                  </a:lnTo>
                  <a:lnTo>
                    <a:pt x="0" y="45084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0" t="-19483" r="-7794" b="0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-2185229">
              <a:off x="6779448" y="967289"/>
              <a:ext cx="4880180" cy="4929475"/>
            </a:xfrm>
            <a:custGeom>
              <a:avLst/>
              <a:gdLst/>
              <a:ahLst/>
              <a:cxnLst/>
              <a:rect r="r" b="b" t="t" l="l"/>
              <a:pathLst>
                <a:path h="4929475" w="4880180">
                  <a:moveTo>
                    <a:pt x="0" y="0"/>
                  </a:moveTo>
                  <a:lnTo>
                    <a:pt x="4880180" y="0"/>
                  </a:lnTo>
                  <a:lnTo>
                    <a:pt x="4880180" y="4929475"/>
                  </a:lnTo>
                  <a:lnTo>
                    <a:pt x="0" y="49294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3" id="13"/>
            <p:cNvSpPr txBox="true"/>
            <p:nvPr/>
          </p:nvSpPr>
          <p:spPr>
            <a:xfrm rot="0">
              <a:off x="5842961" y="6495557"/>
              <a:ext cx="6983986" cy="9973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6456"/>
                </a:lnSpc>
              </a:pPr>
              <a:r>
                <a:rPr lang="en-US" sz="4304" spc="43">
                  <a:solidFill>
                    <a:srgbClr val="213B3B"/>
                  </a:solidFill>
                  <a:latin typeface="Sriracha"/>
                  <a:ea typeface="Sriracha"/>
                  <a:cs typeface="Sriracha"/>
                  <a:sym typeface="Sriracha"/>
                </a:rPr>
                <a:t>ไขควงปากแฉก</a:t>
              </a:r>
            </a:p>
          </p:txBody>
        </p:sp>
        <p:sp>
          <p:nvSpPr>
            <p:cNvPr name="Freeform 14" id="14"/>
            <p:cNvSpPr/>
            <p:nvPr/>
          </p:nvSpPr>
          <p:spPr>
            <a:xfrm flipH="false" flipV="false" rot="-2185229">
              <a:off x="12565108" y="967289"/>
              <a:ext cx="4880180" cy="4929475"/>
            </a:xfrm>
            <a:custGeom>
              <a:avLst/>
              <a:gdLst/>
              <a:ahLst/>
              <a:cxnLst/>
              <a:rect r="r" b="b" t="t" l="l"/>
              <a:pathLst>
                <a:path h="4929475" w="4880180">
                  <a:moveTo>
                    <a:pt x="0" y="0"/>
                  </a:moveTo>
                  <a:lnTo>
                    <a:pt x="4880180" y="0"/>
                  </a:lnTo>
                  <a:lnTo>
                    <a:pt x="4880180" y="4929475"/>
                  </a:lnTo>
                  <a:lnTo>
                    <a:pt x="0" y="49294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5" id="15"/>
            <p:cNvSpPr txBox="true"/>
            <p:nvPr/>
          </p:nvSpPr>
          <p:spPr>
            <a:xfrm rot="0">
              <a:off x="11628621" y="6495557"/>
              <a:ext cx="6983986" cy="9973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6456"/>
                </a:lnSpc>
              </a:pPr>
              <a:r>
                <a:rPr lang="en-US" sz="4304" spc="43">
                  <a:solidFill>
                    <a:srgbClr val="213B3B"/>
                  </a:solidFill>
                  <a:latin typeface="Sriracha"/>
                  <a:ea typeface="Sriracha"/>
                  <a:cs typeface="Sriracha"/>
                  <a:sym typeface="Sriracha"/>
                </a:rPr>
                <a:t>ไขควงบล็อก</a:t>
              </a:r>
            </a:p>
          </p:txBody>
        </p:sp>
        <p:sp>
          <p:nvSpPr>
            <p:cNvPr name="Freeform 16" id="16"/>
            <p:cNvSpPr/>
            <p:nvPr/>
          </p:nvSpPr>
          <p:spPr>
            <a:xfrm flipH="false" flipV="false" rot="-2185229">
              <a:off x="18336501" y="967289"/>
              <a:ext cx="4880180" cy="4929475"/>
            </a:xfrm>
            <a:custGeom>
              <a:avLst/>
              <a:gdLst/>
              <a:ahLst/>
              <a:cxnLst/>
              <a:rect r="r" b="b" t="t" l="l"/>
              <a:pathLst>
                <a:path h="4929475" w="4880180">
                  <a:moveTo>
                    <a:pt x="0" y="0"/>
                  </a:moveTo>
                  <a:lnTo>
                    <a:pt x="4880181" y="0"/>
                  </a:lnTo>
                  <a:lnTo>
                    <a:pt x="4880181" y="4929475"/>
                  </a:lnTo>
                  <a:lnTo>
                    <a:pt x="0" y="49294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7" id="17"/>
            <p:cNvSpPr txBox="true"/>
            <p:nvPr/>
          </p:nvSpPr>
          <p:spPr>
            <a:xfrm rot="0">
              <a:off x="17400014" y="6495557"/>
              <a:ext cx="6983986" cy="9973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6456"/>
                </a:lnSpc>
              </a:pPr>
              <a:r>
                <a:rPr lang="en-US" sz="4304" spc="43">
                  <a:solidFill>
                    <a:srgbClr val="213B3B"/>
                  </a:solidFill>
                  <a:latin typeface="Sriracha"/>
                  <a:ea typeface="Sriracha"/>
                  <a:cs typeface="Sriracha"/>
                  <a:sym typeface="Sriracha"/>
                </a:rPr>
                <a:t>ไขควงออฟเซต</a:t>
              </a:r>
            </a:p>
          </p:txBody>
        </p:sp>
        <p:sp>
          <p:nvSpPr>
            <p:cNvPr name="Freeform 18" id="18"/>
            <p:cNvSpPr/>
            <p:nvPr/>
          </p:nvSpPr>
          <p:spPr>
            <a:xfrm flipH="false" flipV="false" rot="8405329">
              <a:off x="6616934" y="2773037"/>
              <a:ext cx="4892388" cy="1674022"/>
            </a:xfrm>
            <a:custGeom>
              <a:avLst/>
              <a:gdLst/>
              <a:ahLst/>
              <a:cxnLst/>
              <a:rect r="r" b="b" t="t" l="l"/>
              <a:pathLst>
                <a:path h="1674022" w="4892388">
                  <a:moveTo>
                    <a:pt x="0" y="0"/>
                  </a:moveTo>
                  <a:lnTo>
                    <a:pt x="4892388" y="0"/>
                  </a:lnTo>
                  <a:lnTo>
                    <a:pt x="4892388" y="1674022"/>
                  </a:lnTo>
                  <a:lnTo>
                    <a:pt x="0" y="16740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0" t="0" r="0" b="0"/>
              </a:stretch>
            </a:blipFill>
          </p:spPr>
        </p:sp>
        <p:sp>
          <p:nvSpPr>
            <p:cNvPr name="Freeform 19" id="19"/>
            <p:cNvSpPr/>
            <p:nvPr/>
          </p:nvSpPr>
          <p:spPr>
            <a:xfrm flipH="false" flipV="false" rot="-2061147">
              <a:off x="11937697" y="2123325"/>
              <a:ext cx="5647827" cy="2534462"/>
            </a:xfrm>
            <a:custGeom>
              <a:avLst/>
              <a:gdLst/>
              <a:ahLst/>
              <a:cxnLst/>
              <a:rect r="r" b="b" t="t" l="l"/>
              <a:pathLst>
                <a:path h="2534462" w="5647827">
                  <a:moveTo>
                    <a:pt x="0" y="0"/>
                  </a:moveTo>
                  <a:lnTo>
                    <a:pt x="5647827" y="0"/>
                  </a:lnTo>
                  <a:lnTo>
                    <a:pt x="5647827" y="2534462"/>
                  </a:lnTo>
                  <a:lnTo>
                    <a:pt x="0" y="25344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l="0" t="0" r="0" b="0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18375563" y="750869"/>
              <a:ext cx="4748924" cy="4748924"/>
            </a:xfrm>
            <a:custGeom>
              <a:avLst/>
              <a:gdLst/>
              <a:ahLst/>
              <a:cxnLst/>
              <a:rect r="r" b="b" t="t" l="l"/>
              <a:pathLst>
                <a:path h="4748924" w="4748924">
                  <a:moveTo>
                    <a:pt x="0" y="0"/>
                  </a:moveTo>
                  <a:lnTo>
                    <a:pt x="4748923" y="0"/>
                  </a:lnTo>
                  <a:lnTo>
                    <a:pt x="4748923" y="4748924"/>
                  </a:lnTo>
                  <a:lnTo>
                    <a:pt x="0" y="47489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l="0" t="0" r="0" b="0"/>
              </a:stretch>
            </a:blipFill>
          </p:spPr>
        </p:sp>
        <p:sp>
          <p:nvSpPr>
            <p:cNvPr name="TextBox 21" id="21"/>
            <p:cNvSpPr txBox="true"/>
            <p:nvPr/>
          </p:nvSpPr>
          <p:spPr>
            <a:xfrm rot="0">
              <a:off x="626157" y="7854194"/>
              <a:ext cx="5781922" cy="123571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779"/>
                </a:lnSpc>
              </a:pPr>
              <a:r>
                <a:rPr lang="en-US" sz="2699">
                  <a:solidFill>
                    <a:srgbClr val="000000"/>
                  </a:solidFill>
                  <a:latin typeface="Sriracha"/>
                  <a:ea typeface="Sriracha"/>
                  <a:cs typeface="Sriracha"/>
                  <a:sym typeface="Sriracha"/>
                </a:rPr>
                <a:t>ใช้หมุน หรือขันสกรูที่มีช่องผ่า เพื่อยึดชิ้นงานให้แน่น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6418868" y="7854194"/>
              <a:ext cx="5781922" cy="123571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779"/>
                </a:lnSpc>
              </a:pPr>
              <a:r>
                <a:rPr lang="en-US" sz="2700">
                  <a:solidFill>
                    <a:srgbClr val="000000"/>
                  </a:solidFill>
                  <a:latin typeface="Sriracha"/>
                  <a:ea typeface="Sriracha"/>
                  <a:cs typeface="Sriracha"/>
                  <a:sym typeface="Sriracha"/>
                </a:rPr>
                <a:t>ใช้ขันสกรูที่มีช่องผ่าสี่แฉก</a:t>
              </a:r>
            </a:p>
            <a:p>
              <a:pPr algn="ctr">
                <a:lnSpc>
                  <a:spcPts val="3779"/>
                </a:lnSpc>
              </a:pP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12204528" y="7854194"/>
              <a:ext cx="5781922" cy="123571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779"/>
                </a:lnSpc>
              </a:pPr>
              <a:r>
                <a:rPr lang="en-US" sz="2700">
                  <a:solidFill>
                    <a:srgbClr val="000000"/>
                  </a:solidFill>
                  <a:latin typeface="Sriracha"/>
                  <a:ea typeface="Sriracha"/>
                  <a:cs typeface="Sriracha"/>
                  <a:sym typeface="Sriracha"/>
                </a:rPr>
                <a:t>ใช้หมุน หรือขันสกรูที่มี</a:t>
              </a:r>
            </a:p>
            <a:p>
              <a:pPr algn="ctr">
                <a:lnSpc>
                  <a:spcPts val="3779"/>
                </a:lnSpc>
              </a:pPr>
              <a:r>
                <a:rPr lang="en-US" sz="2699">
                  <a:solidFill>
                    <a:srgbClr val="000000"/>
                  </a:solidFill>
                  <a:latin typeface="Sriracha"/>
                  <a:ea typeface="Sriracha"/>
                  <a:cs typeface="Sriracha"/>
                  <a:sym typeface="Sriracha"/>
                </a:rPr>
                <a:t>ร่องเป็นหกเหลี่ยม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17975922" y="7854194"/>
              <a:ext cx="5781922" cy="60071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779"/>
                </a:lnSpc>
              </a:pPr>
              <a:r>
                <a:rPr lang="en-US" sz="2699">
                  <a:solidFill>
                    <a:srgbClr val="000000"/>
                  </a:solidFill>
                  <a:latin typeface="Sriracha"/>
                  <a:ea typeface="Sriracha"/>
                  <a:cs typeface="Sriracha"/>
                  <a:sym typeface="Sriracha"/>
                </a:rPr>
                <a:t>ใช้หมุน หรือขันสกรูในที่แคบๆ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ED8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637838" y="1028700"/>
            <a:ext cx="5091793" cy="2342225"/>
          </a:xfrm>
          <a:custGeom>
            <a:avLst/>
            <a:gdLst/>
            <a:ahLst/>
            <a:cxnLst/>
            <a:rect r="r" b="b" t="t" l="l"/>
            <a:pathLst>
              <a:path h="2342225" w="5091793">
                <a:moveTo>
                  <a:pt x="0" y="0"/>
                </a:moveTo>
                <a:lnTo>
                  <a:pt x="5091793" y="0"/>
                </a:lnTo>
                <a:lnTo>
                  <a:pt x="5091793" y="2342225"/>
                </a:lnTo>
                <a:lnTo>
                  <a:pt x="0" y="234222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483040" y="-1386768"/>
            <a:ext cx="3529962" cy="3353464"/>
          </a:xfrm>
          <a:custGeom>
            <a:avLst/>
            <a:gdLst/>
            <a:ahLst/>
            <a:cxnLst/>
            <a:rect r="r" b="b" t="t" l="l"/>
            <a:pathLst>
              <a:path h="3353464" w="3529962">
                <a:moveTo>
                  <a:pt x="0" y="0"/>
                </a:moveTo>
                <a:lnTo>
                  <a:pt x="3529962" y="0"/>
                </a:lnTo>
                <a:lnTo>
                  <a:pt x="3529962" y="3353464"/>
                </a:lnTo>
                <a:lnTo>
                  <a:pt x="0" y="33534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5140240" y="817796"/>
            <a:ext cx="7942715" cy="1547797"/>
            <a:chOff x="0" y="0"/>
            <a:chExt cx="10590287" cy="2063729"/>
          </a:xfrm>
        </p:grpSpPr>
        <p:sp>
          <p:nvSpPr>
            <p:cNvPr name="AutoShape 5" id="5"/>
            <p:cNvSpPr/>
            <p:nvPr/>
          </p:nvSpPr>
          <p:spPr>
            <a:xfrm rot="0">
              <a:off x="0" y="0"/>
              <a:ext cx="10590287" cy="2063729"/>
            </a:xfrm>
            <a:prstGeom prst="rect">
              <a:avLst/>
            </a:prstGeom>
            <a:solidFill>
              <a:srgbClr val="000000"/>
            </a:solidFill>
          </p:spPr>
        </p:sp>
        <p:sp>
          <p:nvSpPr>
            <p:cNvPr name="TextBox 6" id="6"/>
            <p:cNvSpPr txBox="true"/>
            <p:nvPr/>
          </p:nvSpPr>
          <p:spPr>
            <a:xfrm rot="0">
              <a:off x="377294" y="628726"/>
              <a:ext cx="9835699" cy="120320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6894"/>
                </a:lnSpc>
              </a:pPr>
              <a:r>
                <a:rPr lang="en-US" sz="6155" spc="123">
                  <a:solidFill>
                    <a:srgbClr val="D18C03"/>
                  </a:solidFill>
                  <a:latin typeface="Sriracha"/>
                  <a:ea typeface="Sriracha"/>
                  <a:cs typeface="Sriracha"/>
                  <a:sym typeface="Sriracha"/>
                </a:rPr>
                <a:t>เครื่องมือประเภทจับยึด</a:t>
              </a: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10089317" y="2595411"/>
            <a:ext cx="4167118" cy="2104395"/>
          </a:xfrm>
          <a:custGeom>
            <a:avLst/>
            <a:gdLst/>
            <a:ahLst/>
            <a:cxnLst/>
            <a:rect r="r" b="b" t="t" l="l"/>
            <a:pathLst>
              <a:path h="2104395" w="4167118">
                <a:moveTo>
                  <a:pt x="0" y="0"/>
                </a:moveTo>
                <a:lnTo>
                  <a:pt x="4167118" y="0"/>
                </a:lnTo>
                <a:lnTo>
                  <a:pt x="4167118" y="2104395"/>
                </a:lnTo>
                <a:lnTo>
                  <a:pt x="0" y="210439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2185229">
            <a:off x="740052" y="3240307"/>
            <a:ext cx="3660135" cy="3697106"/>
          </a:xfrm>
          <a:custGeom>
            <a:avLst/>
            <a:gdLst/>
            <a:ahLst/>
            <a:cxnLst/>
            <a:rect r="r" b="b" t="t" l="l"/>
            <a:pathLst>
              <a:path h="3697106" w="3660135">
                <a:moveTo>
                  <a:pt x="0" y="0"/>
                </a:moveTo>
                <a:lnTo>
                  <a:pt x="3660136" y="0"/>
                </a:lnTo>
                <a:lnTo>
                  <a:pt x="3660136" y="3697106"/>
                </a:lnTo>
                <a:lnTo>
                  <a:pt x="0" y="36971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31851" y="7241164"/>
            <a:ext cx="5237989" cy="7789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56"/>
              </a:lnSpc>
            </a:pPr>
            <a:r>
              <a:rPr lang="en-US" sz="4304" spc="43">
                <a:solidFill>
                  <a:srgbClr val="213B3B"/>
                </a:solidFill>
                <a:latin typeface="Sriracha"/>
                <a:ea typeface="Sriracha"/>
                <a:cs typeface="Sriracha"/>
                <a:sym typeface="Sriracha"/>
              </a:rPr>
              <a:t>คีมตัด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-2185229">
            <a:off x="5077434" y="3240307"/>
            <a:ext cx="3660135" cy="3697106"/>
          </a:xfrm>
          <a:custGeom>
            <a:avLst/>
            <a:gdLst/>
            <a:ahLst/>
            <a:cxnLst/>
            <a:rect r="r" b="b" t="t" l="l"/>
            <a:pathLst>
              <a:path h="3697106" w="3660135">
                <a:moveTo>
                  <a:pt x="0" y="0"/>
                </a:moveTo>
                <a:lnTo>
                  <a:pt x="3660135" y="0"/>
                </a:lnTo>
                <a:lnTo>
                  <a:pt x="3660135" y="3697106"/>
                </a:lnTo>
                <a:lnTo>
                  <a:pt x="0" y="36971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4337381" y="7206874"/>
            <a:ext cx="5237989" cy="7789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56"/>
              </a:lnSpc>
            </a:pPr>
            <a:r>
              <a:rPr lang="en-US" sz="4304" spc="43">
                <a:solidFill>
                  <a:srgbClr val="213B3B"/>
                </a:solidFill>
                <a:latin typeface="Sriracha"/>
                <a:ea typeface="Sriracha"/>
                <a:cs typeface="Sriracha"/>
                <a:sym typeface="Sriracha"/>
              </a:rPr>
              <a:t>คีมปากแบน</a:t>
            </a:r>
          </a:p>
        </p:txBody>
      </p:sp>
      <p:sp>
        <p:nvSpPr>
          <p:cNvPr name="Freeform 12" id="12"/>
          <p:cNvSpPr/>
          <p:nvPr/>
        </p:nvSpPr>
        <p:spPr>
          <a:xfrm flipH="false" flipV="false" rot="-2185229">
            <a:off x="9382850" y="3091059"/>
            <a:ext cx="3660135" cy="3697106"/>
          </a:xfrm>
          <a:custGeom>
            <a:avLst/>
            <a:gdLst/>
            <a:ahLst/>
            <a:cxnLst/>
            <a:rect r="r" b="b" t="t" l="l"/>
            <a:pathLst>
              <a:path h="3697106" w="3660135">
                <a:moveTo>
                  <a:pt x="0" y="0"/>
                </a:moveTo>
                <a:lnTo>
                  <a:pt x="3660135" y="0"/>
                </a:lnTo>
                <a:lnTo>
                  <a:pt x="3660135" y="3697107"/>
                </a:lnTo>
                <a:lnTo>
                  <a:pt x="0" y="369710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8680485" y="7206304"/>
            <a:ext cx="5237989" cy="7789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56"/>
              </a:lnSpc>
            </a:pPr>
            <a:r>
              <a:rPr lang="en-US" sz="4304" spc="43">
                <a:solidFill>
                  <a:srgbClr val="213B3B"/>
                </a:solidFill>
                <a:latin typeface="Sriracha"/>
                <a:ea typeface="Sriracha"/>
                <a:cs typeface="Sriracha"/>
                <a:sym typeface="Sriracha"/>
              </a:rPr>
              <a:t>คีมปากนกแก้ว</a:t>
            </a:r>
          </a:p>
        </p:txBody>
      </p:sp>
      <p:sp>
        <p:nvSpPr>
          <p:cNvPr name="Freeform 14" id="14"/>
          <p:cNvSpPr/>
          <p:nvPr/>
        </p:nvSpPr>
        <p:spPr>
          <a:xfrm flipH="false" flipV="false" rot="-2185229">
            <a:off x="13752376" y="3091059"/>
            <a:ext cx="3660135" cy="3697106"/>
          </a:xfrm>
          <a:custGeom>
            <a:avLst/>
            <a:gdLst/>
            <a:ahLst/>
            <a:cxnLst/>
            <a:rect r="r" b="b" t="t" l="l"/>
            <a:pathLst>
              <a:path h="3697106" w="3660135">
                <a:moveTo>
                  <a:pt x="0" y="0"/>
                </a:moveTo>
                <a:lnTo>
                  <a:pt x="3660135" y="0"/>
                </a:lnTo>
                <a:lnTo>
                  <a:pt x="3660135" y="3697107"/>
                </a:lnTo>
                <a:lnTo>
                  <a:pt x="0" y="369710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13050011" y="7206304"/>
            <a:ext cx="5237989" cy="7789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56"/>
              </a:lnSpc>
            </a:pPr>
            <a:r>
              <a:rPr lang="en-US" sz="4304" spc="43">
                <a:solidFill>
                  <a:srgbClr val="213B3B"/>
                </a:solidFill>
                <a:latin typeface="Sriracha"/>
                <a:ea typeface="Sriracha"/>
                <a:cs typeface="Sriracha"/>
                <a:sym typeface="Sriracha"/>
              </a:rPr>
              <a:t>คีมล็อก</a:t>
            </a:r>
          </a:p>
        </p:txBody>
      </p:sp>
      <p:sp>
        <p:nvSpPr>
          <p:cNvPr name="Freeform 16" id="16"/>
          <p:cNvSpPr/>
          <p:nvPr/>
        </p:nvSpPr>
        <p:spPr>
          <a:xfrm flipH="false" flipV="false" rot="998192">
            <a:off x="1912763" y="3303552"/>
            <a:ext cx="1127528" cy="3215393"/>
          </a:xfrm>
          <a:custGeom>
            <a:avLst/>
            <a:gdLst/>
            <a:ahLst/>
            <a:cxnLst/>
            <a:rect r="r" b="b" t="t" l="l"/>
            <a:pathLst>
              <a:path h="3215393" w="1127528">
                <a:moveTo>
                  <a:pt x="0" y="0"/>
                </a:moveTo>
                <a:lnTo>
                  <a:pt x="1127528" y="0"/>
                </a:lnTo>
                <a:lnTo>
                  <a:pt x="1127528" y="3215393"/>
                </a:lnTo>
                <a:lnTo>
                  <a:pt x="0" y="321539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-3517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6531957">
            <a:off x="5319598" y="3780964"/>
            <a:ext cx="3009827" cy="2257371"/>
          </a:xfrm>
          <a:custGeom>
            <a:avLst/>
            <a:gdLst/>
            <a:ahLst/>
            <a:cxnLst/>
            <a:rect r="r" b="b" t="t" l="l"/>
            <a:pathLst>
              <a:path h="2257371" w="3009827">
                <a:moveTo>
                  <a:pt x="0" y="0"/>
                </a:moveTo>
                <a:lnTo>
                  <a:pt x="3009827" y="0"/>
                </a:lnTo>
                <a:lnTo>
                  <a:pt x="3009827" y="2257371"/>
                </a:lnTo>
                <a:lnTo>
                  <a:pt x="0" y="2257371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1315342">
            <a:off x="9388010" y="3050585"/>
            <a:ext cx="3559285" cy="3559285"/>
          </a:xfrm>
          <a:custGeom>
            <a:avLst/>
            <a:gdLst/>
            <a:ahLst/>
            <a:cxnLst/>
            <a:rect r="r" b="b" t="t" l="l"/>
            <a:pathLst>
              <a:path h="3559285" w="3559285">
                <a:moveTo>
                  <a:pt x="0" y="0"/>
                </a:moveTo>
                <a:lnTo>
                  <a:pt x="3559285" y="0"/>
                </a:lnTo>
                <a:lnTo>
                  <a:pt x="3559285" y="3559285"/>
                </a:lnTo>
                <a:lnTo>
                  <a:pt x="0" y="355928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7208149">
            <a:off x="14010096" y="4426855"/>
            <a:ext cx="3280132" cy="965589"/>
          </a:xfrm>
          <a:custGeom>
            <a:avLst/>
            <a:gdLst/>
            <a:ahLst/>
            <a:cxnLst/>
            <a:rect r="r" b="b" t="t" l="l"/>
            <a:pathLst>
              <a:path h="965589" w="3280132">
                <a:moveTo>
                  <a:pt x="0" y="0"/>
                </a:moveTo>
                <a:lnTo>
                  <a:pt x="3280132" y="0"/>
                </a:lnTo>
                <a:lnTo>
                  <a:pt x="3280132" y="965589"/>
                </a:lnTo>
                <a:lnTo>
                  <a:pt x="0" y="965589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577455" y="7962983"/>
            <a:ext cx="3754091" cy="9410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79"/>
              </a:lnSpc>
            </a:pPr>
            <a:r>
              <a:rPr lang="en-US" sz="2700">
                <a:solidFill>
                  <a:srgbClr val="000000"/>
                </a:solidFill>
                <a:latin typeface="Sriracha"/>
                <a:ea typeface="Sriracha"/>
                <a:cs typeface="Sriracha"/>
                <a:sym typeface="Sriracha"/>
              </a:rPr>
              <a:t>ใช้ตัดลวด หรือสายไฟ</a:t>
            </a:r>
          </a:p>
          <a:p>
            <a:pPr algn="ctr">
              <a:lnSpc>
                <a:spcPts val="3779"/>
              </a:lnSpc>
            </a:pPr>
            <a:r>
              <a:rPr lang="en-US" sz="2699">
                <a:solidFill>
                  <a:srgbClr val="000000"/>
                </a:solidFill>
                <a:latin typeface="Sriracha"/>
                <a:ea typeface="Sriracha"/>
                <a:cs typeface="Sriracha"/>
                <a:sym typeface="Sriracha"/>
              </a:rPr>
              <a:t>มีร่องฟันเพื่อจับชิ้นงาน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5060487" y="7928693"/>
            <a:ext cx="3754091" cy="14173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79"/>
              </a:lnSpc>
            </a:pPr>
            <a:r>
              <a:rPr lang="en-US" sz="2700">
                <a:solidFill>
                  <a:srgbClr val="000000"/>
                </a:solidFill>
                <a:latin typeface="Sriracha"/>
                <a:ea typeface="Sriracha"/>
                <a:cs typeface="Sriracha"/>
                <a:sym typeface="Sriracha"/>
              </a:rPr>
              <a:t>ใช้จับชิ้นงานโลหะ</a:t>
            </a:r>
          </a:p>
          <a:p>
            <a:pPr algn="ctr">
              <a:lnSpc>
                <a:spcPts val="3779"/>
              </a:lnSpc>
            </a:pPr>
            <a:r>
              <a:rPr lang="en-US" sz="2700">
                <a:solidFill>
                  <a:srgbClr val="000000"/>
                </a:solidFill>
                <a:latin typeface="Sriracha"/>
                <a:ea typeface="Sriracha"/>
                <a:cs typeface="Sriracha"/>
                <a:sym typeface="Sriracha"/>
              </a:rPr>
              <a:t>หรือสายไฟ เหมาะกับงาน</a:t>
            </a:r>
          </a:p>
          <a:p>
            <a:pPr algn="ctr">
              <a:lnSpc>
                <a:spcPts val="3779"/>
              </a:lnSpc>
            </a:pPr>
            <a:r>
              <a:rPr lang="en-US" sz="2699">
                <a:solidFill>
                  <a:srgbClr val="000000"/>
                </a:solidFill>
                <a:latin typeface="Sriracha"/>
                <a:ea typeface="Sriracha"/>
                <a:cs typeface="Sriracha"/>
                <a:sym typeface="Sriracha"/>
              </a:rPr>
              <a:t>ในที่แคบ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3483040" y="8077371"/>
            <a:ext cx="4514883" cy="14173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80"/>
              </a:lnSpc>
            </a:pPr>
            <a:r>
              <a:rPr lang="en-US" sz="2700">
                <a:solidFill>
                  <a:srgbClr val="000000"/>
                </a:solidFill>
                <a:latin typeface="Sriracha"/>
                <a:ea typeface="Sriracha"/>
                <a:cs typeface="Sriracha"/>
                <a:sym typeface="Sriracha"/>
              </a:rPr>
              <a:t>ใช้จับชิ้นงาน ป้องกัน</a:t>
            </a:r>
          </a:p>
          <a:p>
            <a:pPr algn="ctr">
              <a:lnSpc>
                <a:spcPts val="3779"/>
              </a:lnSpc>
            </a:pPr>
            <a:r>
              <a:rPr lang="en-US" sz="2699">
                <a:solidFill>
                  <a:srgbClr val="000000"/>
                </a:solidFill>
                <a:latin typeface="Sriracha"/>
                <a:ea typeface="Sriracha"/>
                <a:cs typeface="Sriracha"/>
                <a:sym typeface="Sriracha"/>
              </a:rPr>
              <a:t>การหมุนหรือเลื่อน ปรับเลื่อนขยายความกว้างของปากคีมได้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9403590" y="8077371"/>
            <a:ext cx="3754091" cy="4648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79"/>
              </a:lnSpc>
            </a:pPr>
            <a:r>
              <a:rPr lang="en-US" sz="2699">
                <a:solidFill>
                  <a:srgbClr val="000000"/>
                </a:solidFill>
                <a:latin typeface="Sriracha"/>
                <a:ea typeface="Sriracha"/>
                <a:cs typeface="Sriracha"/>
                <a:sym typeface="Sriracha"/>
              </a:rPr>
              <a:t>ใช้ตัดเหล็กและเส้นลวด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DE5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306181" y="-118058"/>
            <a:ext cx="4022063" cy="2031142"/>
          </a:xfrm>
          <a:custGeom>
            <a:avLst/>
            <a:gdLst/>
            <a:ahLst/>
            <a:cxnLst/>
            <a:rect r="r" b="b" t="t" l="l"/>
            <a:pathLst>
              <a:path h="2031142" w="4022063">
                <a:moveTo>
                  <a:pt x="0" y="0"/>
                </a:moveTo>
                <a:lnTo>
                  <a:pt x="4022062" y="0"/>
                </a:lnTo>
                <a:lnTo>
                  <a:pt x="4022062" y="2031142"/>
                </a:lnTo>
                <a:lnTo>
                  <a:pt x="0" y="20311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106434" y="1166779"/>
            <a:ext cx="12075131" cy="981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00"/>
              </a:lnSpc>
            </a:pPr>
            <a:r>
              <a:rPr lang="en-US" sz="6000" spc="120">
                <a:solidFill>
                  <a:srgbClr val="000000"/>
                </a:solidFill>
                <a:latin typeface="Sriracha"/>
                <a:ea typeface="Sriracha"/>
                <a:cs typeface="Sriracha"/>
                <a:sym typeface="Sriracha"/>
              </a:rPr>
              <a:t>เครื่องมือสำหรับตอก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-193846" y="1913084"/>
            <a:ext cx="20667767" cy="7784266"/>
            <a:chOff x="0" y="0"/>
            <a:chExt cx="27557023" cy="10379022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21815544" y="0"/>
              <a:ext cx="5741479" cy="5454405"/>
            </a:xfrm>
            <a:custGeom>
              <a:avLst/>
              <a:gdLst/>
              <a:ahLst/>
              <a:cxnLst/>
              <a:rect r="r" b="b" t="t" l="l"/>
              <a:pathLst>
                <a:path h="5454405" w="5741479">
                  <a:moveTo>
                    <a:pt x="0" y="0"/>
                  </a:moveTo>
                  <a:lnTo>
                    <a:pt x="5741479" y="0"/>
                  </a:lnTo>
                  <a:lnTo>
                    <a:pt x="5741479" y="5454405"/>
                  </a:lnTo>
                  <a:lnTo>
                    <a:pt x="0" y="54544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AutoShape 6" id="6"/>
            <p:cNvSpPr/>
            <p:nvPr/>
          </p:nvSpPr>
          <p:spPr>
            <a:xfrm rot="0">
              <a:off x="0" y="1445325"/>
              <a:ext cx="24686283" cy="8471598"/>
            </a:xfrm>
            <a:prstGeom prst="rect">
              <a:avLst/>
            </a:prstGeom>
            <a:solidFill>
              <a:srgbClr val="3D4E62"/>
            </a:solidFill>
          </p:spPr>
        </p:sp>
        <p:grpSp>
          <p:nvGrpSpPr>
            <p:cNvPr name="Group 7" id="7"/>
            <p:cNvGrpSpPr/>
            <p:nvPr/>
          </p:nvGrpSpPr>
          <p:grpSpPr>
            <a:xfrm rot="0">
              <a:off x="892287" y="1246355"/>
              <a:ext cx="5245684" cy="5245684"/>
              <a:chOff x="0" y="0"/>
              <a:chExt cx="6350000" cy="6350000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F6E9E1"/>
              </a:solidFill>
            </p:spPr>
          </p:sp>
        </p:grpSp>
        <p:grpSp>
          <p:nvGrpSpPr>
            <p:cNvPr name="Group 9" id="9"/>
            <p:cNvGrpSpPr/>
            <p:nvPr/>
          </p:nvGrpSpPr>
          <p:grpSpPr>
            <a:xfrm rot="0">
              <a:off x="7002263" y="1246355"/>
              <a:ext cx="5245684" cy="5245684"/>
              <a:chOff x="0" y="0"/>
              <a:chExt cx="6350000" cy="6350000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F6E9E1"/>
              </a:solidFill>
            </p:spPr>
          </p:sp>
        </p:grpSp>
        <p:grpSp>
          <p:nvGrpSpPr>
            <p:cNvPr name="Group 11" id="11"/>
            <p:cNvGrpSpPr/>
            <p:nvPr/>
          </p:nvGrpSpPr>
          <p:grpSpPr>
            <a:xfrm rot="0">
              <a:off x="13084287" y="1246355"/>
              <a:ext cx="5245684" cy="5245684"/>
              <a:chOff x="0" y="0"/>
              <a:chExt cx="6350000" cy="63500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F6E9E1"/>
              </a:solidFill>
            </p:spPr>
          </p:sp>
        </p:grpSp>
        <p:grpSp>
          <p:nvGrpSpPr>
            <p:cNvPr name="Group 13" id="13"/>
            <p:cNvGrpSpPr/>
            <p:nvPr/>
          </p:nvGrpSpPr>
          <p:grpSpPr>
            <a:xfrm rot="0">
              <a:off x="18919974" y="1246355"/>
              <a:ext cx="5245684" cy="5245684"/>
              <a:chOff x="0" y="0"/>
              <a:chExt cx="6350000" cy="6350000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F6E9E1"/>
              </a:solidFill>
            </p:spPr>
          </p:sp>
        </p:grpSp>
        <p:sp>
          <p:nvSpPr>
            <p:cNvPr name="Freeform 15" id="15"/>
            <p:cNvSpPr/>
            <p:nvPr/>
          </p:nvSpPr>
          <p:spPr>
            <a:xfrm flipH="false" flipV="false" rot="0">
              <a:off x="1673883" y="1670216"/>
              <a:ext cx="4321553" cy="4245926"/>
            </a:xfrm>
            <a:custGeom>
              <a:avLst/>
              <a:gdLst/>
              <a:ahLst/>
              <a:cxnLst/>
              <a:rect r="r" b="b" t="t" l="l"/>
              <a:pathLst>
                <a:path h="4245926" w="4321553">
                  <a:moveTo>
                    <a:pt x="0" y="0"/>
                  </a:moveTo>
                  <a:lnTo>
                    <a:pt x="4321553" y="0"/>
                  </a:lnTo>
                  <a:lnTo>
                    <a:pt x="4321553" y="4245926"/>
                  </a:lnTo>
                  <a:lnTo>
                    <a:pt x="0" y="42459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7493645" y="1708091"/>
              <a:ext cx="3724125" cy="4208051"/>
            </a:xfrm>
            <a:custGeom>
              <a:avLst/>
              <a:gdLst/>
              <a:ahLst/>
              <a:cxnLst/>
              <a:rect r="r" b="b" t="t" l="l"/>
              <a:pathLst>
                <a:path h="4208051" w="3724125">
                  <a:moveTo>
                    <a:pt x="0" y="0"/>
                  </a:moveTo>
                  <a:lnTo>
                    <a:pt x="3724125" y="0"/>
                  </a:lnTo>
                  <a:lnTo>
                    <a:pt x="3724125" y="4208051"/>
                  </a:lnTo>
                  <a:lnTo>
                    <a:pt x="0" y="42080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false" flipV="false" rot="-3730586">
              <a:off x="19177517" y="3151757"/>
              <a:ext cx="4730597" cy="1738495"/>
            </a:xfrm>
            <a:custGeom>
              <a:avLst/>
              <a:gdLst/>
              <a:ahLst/>
              <a:cxnLst/>
              <a:rect r="r" b="b" t="t" l="l"/>
              <a:pathLst>
                <a:path h="1738495" w="4730597">
                  <a:moveTo>
                    <a:pt x="0" y="0"/>
                  </a:moveTo>
                  <a:lnTo>
                    <a:pt x="4730597" y="0"/>
                  </a:lnTo>
                  <a:lnTo>
                    <a:pt x="4730597" y="1738495"/>
                  </a:lnTo>
                  <a:lnTo>
                    <a:pt x="0" y="17384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8" id="18"/>
            <p:cNvSpPr/>
            <p:nvPr/>
          </p:nvSpPr>
          <p:spPr>
            <a:xfrm flipH="false" flipV="false" rot="1664357">
              <a:off x="14665260" y="1673132"/>
              <a:ext cx="2083737" cy="4695746"/>
            </a:xfrm>
            <a:custGeom>
              <a:avLst/>
              <a:gdLst/>
              <a:ahLst/>
              <a:cxnLst/>
              <a:rect r="r" b="b" t="t" l="l"/>
              <a:pathLst>
                <a:path h="4695746" w="2083737">
                  <a:moveTo>
                    <a:pt x="0" y="0"/>
                  </a:moveTo>
                  <a:lnTo>
                    <a:pt x="2083737" y="0"/>
                  </a:lnTo>
                  <a:lnTo>
                    <a:pt x="2083737" y="4695746"/>
                  </a:lnTo>
                  <a:lnTo>
                    <a:pt x="0" y="46957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9" id="19"/>
            <p:cNvSpPr txBox="true"/>
            <p:nvPr/>
          </p:nvSpPr>
          <p:spPr>
            <a:xfrm rot="0">
              <a:off x="576572" y="6665246"/>
              <a:ext cx="6425690" cy="8051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039"/>
                </a:lnSpc>
                <a:spcBef>
                  <a:spcPct val="0"/>
                </a:spcBef>
              </a:pPr>
              <a:r>
                <a:rPr lang="en-US" sz="3599" spc="359">
                  <a:solidFill>
                    <a:srgbClr val="D18C03"/>
                  </a:solidFill>
                  <a:latin typeface="Sriracha"/>
                  <a:ea typeface="Sriracha"/>
                  <a:cs typeface="Sriracha"/>
                  <a:sym typeface="Sriracha"/>
                </a:rPr>
                <a:t>ค้อนหงอน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576572" y="9809574"/>
              <a:ext cx="6425690" cy="56944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749"/>
                </a:lnSpc>
              </a:pP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576572" y="7516050"/>
              <a:ext cx="6425690" cy="22288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500"/>
                </a:lnSpc>
              </a:pPr>
              <a:r>
                <a:rPr lang="en-US" sz="3000" spc="30">
                  <a:solidFill>
                    <a:srgbClr val="F6E9E1"/>
                  </a:solidFill>
                  <a:latin typeface="Sriracha"/>
                  <a:ea typeface="Sriracha"/>
                  <a:cs typeface="Sriracha"/>
                  <a:sym typeface="Sriracha"/>
                </a:rPr>
                <a:t>ใช้เคาะ ตี ตอก ทุบ งัด</a:t>
              </a:r>
            </a:p>
            <a:p>
              <a:pPr algn="ctr">
                <a:lnSpc>
                  <a:spcPts val="4499"/>
                </a:lnSpc>
              </a:pPr>
              <a:r>
                <a:rPr lang="en-US" sz="2999" spc="29">
                  <a:solidFill>
                    <a:srgbClr val="F6E9E1"/>
                  </a:solidFill>
                  <a:latin typeface="Sriracha"/>
                  <a:ea typeface="Sriracha"/>
                  <a:cs typeface="Sriracha"/>
                  <a:sym typeface="Sriracha"/>
                </a:rPr>
                <a:t>ปลายบาง มีรอยแยกตรงกลางเป็นมุมแหลมที่ปลายไว้ถอนตะปู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6412259" y="6665246"/>
              <a:ext cx="6425690" cy="8051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039"/>
                </a:lnSpc>
                <a:spcBef>
                  <a:spcPct val="0"/>
                </a:spcBef>
              </a:pPr>
              <a:r>
                <a:rPr lang="en-US" sz="3599" spc="359">
                  <a:solidFill>
                    <a:srgbClr val="D18C03"/>
                  </a:solidFill>
                  <a:latin typeface="Sriracha"/>
                  <a:ea typeface="Sriracha"/>
                  <a:cs typeface="Sriracha"/>
                  <a:sym typeface="Sriracha"/>
                </a:rPr>
                <a:t>ค้อนเดินสายไฟ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6412259" y="9047574"/>
              <a:ext cx="6425690" cy="56944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749"/>
                </a:lnSpc>
              </a:pP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6412259" y="7516050"/>
              <a:ext cx="6425690" cy="14668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500"/>
                </a:lnSpc>
              </a:pPr>
              <a:r>
                <a:rPr lang="en-US" sz="3000" spc="30">
                  <a:solidFill>
                    <a:srgbClr val="F6E9E1"/>
                  </a:solidFill>
                  <a:latin typeface="Sriracha"/>
                  <a:ea typeface="Sriracha"/>
                  <a:cs typeface="Sriracha"/>
                  <a:sym typeface="Sriracha"/>
                </a:rPr>
                <a:t>ใช้ตอกตะปูตัวเล็กๆ </a:t>
              </a:r>
            </a:p>
            <a:p>
              <a:pPr algn="ctr">
                <a:lnSpc>
                  <a:spcPts val="4499"/>
                </a:lnSpc>
              </a:pPr>
              <a:r>
                <a:rPr lang="en-US" sz="2999" spc="29">
                  <a:solidFill>
                    <a:srgbClr val="F6E9E1"/>
                  </a:solidFill>
                  <a:latin typeface="Sriracha"/>
                  <a:ea typeface="Sriracha"/>
                  <a:cs typeface="Sriracha"/>
                  <a:sym typeface="Sriracha"/>
                </a:rPr>
                <a:t>ในการเดินสายไฟ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0">
              <a:off x="12494283" y="6665246"/>
              <a:ext cx="6425690" cy="8051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039"/>
                </a:lnSpc>
                <a:spcBef>
                  <a:spcPct val="0"/>
                </a:spcBef>
              </a:pPr>
              <a:r>
                <a:rPr lang="en-US" sz="3599" spc="359">
                  <a:solidFill>
                    <a:srgbClr val="D18C03"/>
                  </a:solidFill>
                  <a:latin typeface="Sriracha"/>
                  <a:ea typeface="Sriracha"/>
                  <a:cs typeface="Sriracha"/>
                  <a:sym typeface="Sriracha"/>
                </a:rPr>
                <a:t>ค้อนหัวกลม</a:t>
              </a:r>
            </a:p>
          </p:txBody>
        </p:sp>
        <p:sp>
          <p:nvSpPr>
            <p:cNvPr name="TextBox 26" id="26"/>
            <p:cNvSpPr txBox="true"/>
            <p:nvPr/>
          </p:nvSpPr>
          <p:spPr>
            <a:xfrm rot="0">
              <a:off x="12494283" y="9047574"/>
              <a:ext cx="6425690" cy="56944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749"/>
                </a:lnSpc>
              </a:pPr>
            </a:p>
          </p:txBody>
        </p:sp>
        <p:sp>
          <p:nvSpPr>
            <p:cNvPr name="TextBox 27" id="27"/>
            <p:cNvSpPr txBox="true"/>
            <p:nvPr/>
          </p:nvSpPr>
          <p:spPr>
            <a:xfrm rot="0">
              <a:off x="12494283" y="7516050"/>
              <a:ext cx="6425690" cy="14668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500"/>
                </a:lnSpc>
              </a:pPr>
              <a:r>
                <a:rPr lang="en-US" sz="3000" spc="30">
                  <a:solidFill>
                    <a:srgbClr val="F6E9E1"/>
                  </a:solidFill>
                  <a:latin typeface="Sriracha"/>
                  <a:ea typeface="Sriracha"/>
                  <a:cs typeface="Sriracha"/>
                  <a:sym typeface="Sriracha"/>
                </a:rPr>
                <a:t>ใช้ตอกหมุดเหล็ก ตีขึ้นรูป</a:t>
              </a:r>
            </a:p>
            <a:p>
              <a:pPr algn="ctr">
                <a:lnSpc>
                  <a:spcPts val="4499"/>
                </a:lnSpc>
              </a:pPr>
              <a:r>
                <a:rPr lang="en-US" sz="2999" spc="29">
                  <a:solidFill>
                    <a:srgbClr val="F6E9E1"/>
                  </a:solidFill>
                  <a:latin typeface="Sriracha"/>
                  <a:ea typeface="Sriracha"/>
                  <a:cs typeface="Sriracha"/>
                  <a:sym typeface="Sriracha"/>
                </a:rPr>
                <a:t>งานตีเหล็ก</a:t>
              </a:r>
            </a:p>
          </p:txBody>
        </p:sp>
        <p:sp>
          <p:nvSpPr>
            <p:cNvPr name="TextBox 28" id="28"/>
            <p:cNvSpPr txBox="true"/>
            <p:nvPr/>
          </p:nvSpPr>
          <p:spPr>
            <a:xfrm rot="0">
              <a:off x="18329970" y="6665246"/>
              <a:ext cx="6425690" cy="8051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039"/>
                </a:lnSpc>
                <a:spcBef>
                  <a:spcPct val="0"/>
                </a:spcBef>
              </a:pPr>
              <a:r>
                <a:rPr lang="en-US" sz="3599" spc="359">
                  <a:solidFill>
                    <a:srgbClr val="D18C03"/>
                  </a:solidFill>
                  <a:latin typeface="Sriracha"/>
                  <a:ea typeface="Sriracha"/>
                  <a:cs typeface="Sriracha"/>
                  <a:sym typeface="Sriracha"/>
                </a:rPr>
                <a:t>ค้อนปอนด์</a:t>
              </a:r>
            </a:p>
          </p:txBody>
        </p:sp>
        <p:sp>
          <p:nvSpPr>
            <p:cNvPr name="TextBox 29" id="29"/>
            <p:cNvSpPr txBox="true"/>
            <p:nvPr/>
          </p:nvSpPr>
          <p:spPr>
            <a:xfrm rot="0">
              <a:off x="18329970" y="9047574"/>
              <a:ext cx="6425690" cy="56944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749"/>
                </a:lnSpc>
              </a:pPr>
            </a:p>
          </p:txBody>
        </p:sp>
        <p:sp>
          <p:nvSpPr>
            <p:cNvPr name="TextBox 30" id="30"/>
            <p:cNvSpPr txBox="true"/>
            <p:nvPr/>
          </p:nvSpPr>
          <p:spPr>
            <a:xfrm rot="0">
              <a:off x="18329970" y="7516050"/>
              <a:ext cx="6425690" cy="14668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500"/>
                </a:lnSpc>
              </a:pPr>
              <a:r>
                <a:rPr lang="en-US" sz="3000" spc="30">
                  <a:solidFill>
                    <a:srgbClr val="F6E9E1"/>
                  </a:solidFill>
                  <a:latin typeface="Sriracha"/>
                  <a:ea typeface="Sriracha"/>
                  <a:cs typeface="Sriracha"/>
                  <a:sym typeface="Sriracha"/>
                </a:rPr>
                <a:t>ใช้ตีเหล็ก ตอกหมุด</a:t>
              </a:r>
            </a:p>
            <a:p>
              <a:pPr algn="ctr">
                <a:lnSpc>
                  <a:spcPts val="4499"/>
                </a:lnSpc>
              </a:pPr>
              <a:r>
                <a:rPr lang="en-US" sz="2999" spc="29">
                  <a:solidFill>
                    <a:srgbClr val="F6E9E1"/>
                  </a:solidFill>
                  <a:latin typeface="Sriracha"/>
                  <a:ea typeface="Sriracha"/>
                  <a:cs typeface="Sriracha"/>
                  <a:sym typeface="Sriracha"/>
                </a:rPr>
                <a:t>สกัดหิน ทุบกำแพง</a:t>
              </a:r>
            </a:p>
          </p:txBody>
        </p:sp>
      </p:grp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BD5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137363" y="-134859"/>
            <a:ext cx="3529962" cy="3353464"/>
          </a:xfrm>
          <a:custGeom>
            <a:avLst/>
            <a:gdLst/>
            <a:ahLst/>
            <a:cxnLst/>
            <a:rect r="r" b="b" t="t" l="l"/>
            <a:pathLst>
              <a:path h="3353464" w="3529962">
                <a:moveTo>
                  <a:pt x="0" y="0"/>
                </a:moveTo>
                <a:lnTo>
                  <a:pt x="3529962" y="0"/>
                </a:lnTo>
                <a:lnTo>
                  <a:pt x="3529962" y="3353463"/>
                </a:lnTo>
                <a:lnTo>
                  <a:pt x="0" y="33534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953029" y="-633895"/>
            <a:ext cx="5091793" cy="2342225"/>
          </a:xfrm>
          <a:custGeom>
            <a:avLst/>
            <a:gdLst/>
            <a:ahLst/>
            <a:cxnLst/>
            <a:rect r="r" b="b" t="t" l="l"/>
            <a:pathLst>
              <a:path h="2342225" w="5091793">
                <a:moveTo>
                  <a:pt x="0" y="0"/>
                </a:moveTo>
                <a:lnTo>
                  <a:pt x="5091793" y="0"/>
                </a:lnTo>
                <a:lnTo>
                  <a:pt x="5091793" y="2342225"/>
                </a:lnTo>
                <a:lnTo>
                  <a:pt x="0" y="234222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7264959" y="1541873"/>
            <a:ext cx="4167118" cy="2104395"/>
          </a:xfrm>
          <a:custGeom>
            <a:avLst/>
            <a:gdLst/>
            <a:ahLst/>
            <a:cxnLst/>
            <a:rect r="r" b="b" t="t" l="l"/>
            <a:pathLst>
              <a:path h="2104395" w="4167118">
                <a:moveTo>
                  <a:pt x="0" y="0"/>
                </a:moveTo>
                <a:lnTo>
                  <a:pt x="4167119" y="0"/>
                </a:lnTo>
                <a:lnTo>
                  <a:pt x="4167119" y="2104394"/>
                </a:lnTo>
                <a:lnTo>
                  <a:pt x="0" y="210439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5466085" y="783232"/>
            <a:ext cx="7355829" cy="1517280"/>
            <a:chOff x="0" y="0"/>
            <a:chExt cx="9807773" cy="2023040"/>
          </a:xfrm>
        </p:grpSpPr>
        <p:sp>
          <p:nvSpPr>
            <p:cNvPr name="AutoShape 6" id="6"/>
            <p:cNvSpPr/>
            <p:nvPr/>
          </p:nvSpPr>
          <p:spPr>
            <a:xfrm rot="0">
              <a:off x="0" y="0"/>
              <a:ext cx="9807773" cy="2023040"/>
            </a:xfrm>
            <a:prstGeom prst="rect">
              <a:avLst/>
            </a:pr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 rot="0">
              <a:off x="349415" y="651263"/>
              <a:ext cx="9108942" cy="117743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6767"/>
                </a:lnSpc>
              </a:pPr>
              <a:r>
                <a:rPr lang="en-US" sz="6042">
                  <a:solidFill>
                    <a:srgbClr val="4788C7"/>
                  </a:solidFill>
                  <a:latin typeface="Sriracha"/>
                  <a:ea typeface="Sriracha"/>
                  <a:cs typeface="Sriracha"/>
                  <a:sym typeface="Sriracha"/>
                </a:rPr>
                <a:t>เครื่องมือสำหรับตัด</a:t>
              </a: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-2185229">
            <a:off x="740052" y="3270314"/>
            <a:ext cx="3660135" cy="3697106"/>
          </a:xfrm>
          <a:custGeom>
            <a:avLst/>
            <a:gdLst/>
            <a:ahLst/>
            <a:cxnLst/>
            <a:rect r="r" b="b" t="t" l="l"/>
            <a:pathLst>
              <a:path h="3697106" w="3660135">
                <a:moveTo>
                  <a:pt x="0" y="0"/>
                </a:moveTo>
                <a:lnTo>
                  <a:pt x="3660136" y="0"/>
                </a:lnTo>
                <a:lnTo>
                  <a:pt x="3660136" y="3697106"/>
                </a:lnTo>
                <a:lnTo>
                  <a:pt x="0" y="36971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37687" y="7385559"/>
            <a:ext cx="5237989" cy="7789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56"/>
              </a:lnSpc>
            </a:pPr>
            <a:r>
              <a:rPr lang="en-US" sz="4304" spc="43">
                <a:solidFill>
                  <a:srgbClr val="213B3B"/>
                </a:solidFill>
                <a:latin typeface="Sriracha"/>
                <a:ea typeface="Sriracha"/>
                <a:cs typeface="Sriracha"/>
                <a:sym typeface="Sriracha"/>
              </a:rPr>
              <a:t>เลื่อยลันดา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-2185229">
            <a:off x="5084586" y="3270314"/>
            <a:ext cx="3660135" cy="3697106"/>
          </a:xfrm>
          <a:custGeom>
            <a:avLst/>
            <a:gdLst/>
            <a:ahLst/>
            <a:cxnLst/>
            <a:rect r="r" b="b" t="t" l="l"/>
            <a:pathLst>
              <a:path h="3697106" w="3660135">
                <a:moveTo>
                  <a:pt x="0" y="0"/>
                </a:moveTo>
                <a:lnTo>
                  <a:pt x="3660135" y="0"/>
                </a:lnTo>
                <a:lnTo>
                  <a:pt x="3660135" y="3697106"/>
                </a:lnTo>
                <a:lnTo>
                  <a:pt x="0" y="36971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4382221" y="7385559"/>
            <a:ext cx="5237989" cy="7789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56"/>
              </a:lnSpc>
            </a:pPr>
            <a:r>
              <a:rPr lang="en-US" sz="4304" spc="43">
                <a:solidFill>
                  <a:srgbClr val="213B3B"/>
                </a:solidFill>
                <a:latin typeface="Sriracha"/>
                <a:ea typeface="Sriracha"/>
                <a:cs typeface="Sriracha"/>
                <a:sym typeface="Sriracha"/>
              </a:rPr>
              <a:t>เลื่อยหางหนู</a:t>
            </a:r>
          </a:p>
        </p:txBody>
      </p:sp>
      <p:sp>
        <p:nvSpPr>
          <p:cNvPr name="Freeform 12" id="12"/>
          <p:cNvSpPr/>
          <p:nvPr/>
        </p:nvSpPr>
        <p:spPr>
          <a:xfrm flipH="false" flipV="false" rot="-2185229">
            <a:off x="9423831" y="3270314"/>
            <a:ext cx="3660135" cy="3697106"/>
          </a:xfrm>
          <a:custGeom>
            <a:avLst/>
            <a:gdLst/>
            <a:ahLst/>
            <a:cxnLst/>
            <a:rect r="r" b="b" t="t" l="l"/>
            <a:pathLst>
              <a:path h="3697106" w="3660135">
                <a:moveTo>
                  <a:pt x="0" y="0"/>
                </a:moveTo>
                <a:lnTo>
                  <a:pt x="3660135" y="0"/>
                </a:lnTo>
                <a:lnTo>
                  <a:pt x="3660135" y="3697106"/>
                </a:lnTo>
                <a:lnTo>
                  <a:pt x="0" y="36971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8721466" y="7385559"/>
            <a:ext cx="5237989" cy="7789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56"/>
              </a:lnSpc>
            </a:pPr>
            <a:r>
              <a:rPr lang="en-US" sz="4304" spc="43">
                <a:solidFill>
                  <a:srgbClr val="213B3B"/>
                </a:solidFill>
                <a:latin typeface="Sriracha"/>
                <a:ea typeface="Sriracha"/>
                <a:cs typeface="Sriracha"/>
                <a:sym typeface="Sriracha"/>
              </a:rPr>
              <a:t>เลื่อยตัดเหล็ก</a:t>
            </a:r>
          </a:p>
        </p:txBody>
      </p:sp>
      <p:sp>
        <p:nvSpPr>
          <p:cNvPr name="Freeform 14" id="14"/>
          <p:cNvSpPr/>
          <p:nvPr/>
        </p:nvSpPr>
        <p:spPr>
          <a:xfrm flipH="false" flipV="false" rot="-2185229">
            <a:off x="13752376" y="3270314"/>
            <a:ext cx="3660135" cy="3697106"/>
          </a:xfrm>
          <a:custGeom>
            <a:avLst/>
            <a:gdLst/>
            <a:ahLst/>
            <a:cxnLst/>
            <a:rect r="r" b="b" t="t" l="l"/>
            <a:pathLst>
              <a:path h="3697106" w="3660135">
                <a:moveTo>
                  <a:pt x="0" y="0"/>
                </a:moveTo>
                <a:lnTo>
                  <a:pt x="3660135" y="0"/>
                </a:lnTo>
                <a:lnTo>
                  <a:pt x="3660135" y="3697106"/>
                </a:lnTo>
                <a:lnTo>
                  <a:pt x="0" y="36971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13050011" y="7385559"/>
            <a:ext cx="5237989" cy="7789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56"/>
              </a:lnSpc>
            </a:pPr>
            <a:r>
              <a:rPr lang="en-US" sz="4304" spc="43">
                <a:solidFill>
                  <a:srgbClr val="213B3B"/>
                </a:solidFill>
                <a:latin typeface="Sriracha"/>
                <a:ea typeface="Sriracha"/>
                <a:cs typeface="Sriracha"/>
                <a:sym typeface="Sriracha"/>
              </a:rPr>
              <a:t>เลื่อยรอ</a:t>
            </a:r>
          </a:p>
        </p:txBody>
      </p:sp>
      <p:sp>
        <p:nvSpPr>
          <p:cNvPr name="Freeform 16" id="16"/>
          <p:cNvSpPr/>
          <p:nvPr/>
        </p:nvSpPr>
        <p:spPr>
          <a:xfrm flipH="false" flipV="false" rot="-2857060">
            <a:off x="4995595" y="3369174"/>
            <a:ext cx="3790586" cy="3333793"/>
          </a:xfrm>
          <a:custGeom>
            <a:avLst/>
            <a:gdLst/>
            <a:ahLst/>
            <a:cxnLst/>
            <a:rect r="r" b="b" t="t" l="l"/>
            <a:pathLst>
              <a:path h="3333793" w="3790586">
                <a:moveTo>
                  <a:pt x="0" y="0"/>
                </a:moveTo>
                <a:lnTo>
                  <a:pt x="3790586" y="0"/>
                </a:lnTo>
                <a:lnTo>
                  <a:pt x="3790586" y="3333794"/>
                </a:lnTo>
                <a:lnTo>
                  <a:pt x="0" y="333379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-13701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-1976970">
            <a:off x="9419952" y="4282405"/>
            <a:ext cx="3536939" cy="1308667"/>
          </a:xfrm>
          <a:custGeom>
            <a:avLst/>
            <a:gdLst/>
            <a:ahLst/>
            <a:cxnLst/>
            <a:rect r="r" b="b" t="t" l="l"/>
            <a:pathLst>
              <a:path h="1308667" w="3536939">
                <a:moveTo>
                  <a:pt x="0" y="0"/>
                </a:moveTo>
                <a:lnTo>
                  <a:pt x="3536939" y="0"/>
                </a:lnTo>
                <a:lnTo>
                  <a:pt x="3536939" y="1308667"/>
                </a:lnTo>
                <a:lnTo>
                  <a:pt x="0" y="130866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-834596">
            <a:off x="881543" y="4059346"/>
            <a:ext cx="3276227" cy="1953451"/>
          </a:xfrm>
          <a:custGeom>
            <a:avLst/>
            <a:gdLst/>
            <a:ahLst/>
            <a:cxnLst/>
            <a:rect r="r" b="b" t="t" l="l"/>
            <a:pathLst>
              <a:path h="1953451" w="3276227">
                <a:moveTo>
                  <a:pt x="0" y="0"/>
                </a:moveTo>
                <a:lnTo>
                  <a:pt x="3276227" y="0"/>
                </a:lnTo>
                <a:lnTo>
                  <a:pt x="3276227" y="1953450"/>
                </a:lnTo>
                <a:lnTo>
                  <a:pt x="0" y="195345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-1780322">
            <a:off x="13713219" y="4101579"/>
            <a:ext cx="3908212" cy="1937711"/>
          </a:xfrm>
          <a:custGeom>
            <a:avLst/>
            <a:gdLst/>
            <a:ahLst/>
            <a:cxnLst/>
            <a:rect r="r" b="b" t="t" l="l"/>
            <a:pathLst>
              <a:path h="1937711" w="3908212">
                <a:moveTo>
                  <a:pt x="0" y="0"/>
                </a:moveTo>
                <a:lnTo>
                  <a:pt x="3908212" y="0"/>
                </a:lnTo>
                <a:lnTo>
                  <a:pt x="3908212" y="1937711"/>
                </a:lnTo>
                <a:lnTo>
                  <a:pt x="0" y="1937711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-1444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469618" y="8421205"/>
            <a:ext cx="4336441" cy="4648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79"/>
              </a:lnSpc>
            </a:pPr>
            <a:r>
              <a:rPr lang="en-US" sz="2699">
                <a:solidFill>
                  <a:srgbClr val="000000"/>
                </a:solidFill>
                <a:latin typeface="Sriracha"/>
                <a:ea typeface="Sriracha"/>
                <a:cs typeface="Sriracha"/>
                <a:sym typeface="Sriracha"/>
              </a:rPr>
              <a:t>ใช้ตัดไม้และโกรกไม้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4814151" y="8421205"/>
            <a:ext cx="4336441" cy="14173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79"/>
              </a:lnSpc>
            </a:pPr>
            <a:r>
              <a:rPr lang="en-US" sz="2700">
                <a:solidFill>
                  <a:srgbClr val="000000"/>
                </a:solidFill>
                <a:latin typeface="Sriracha"/>
                <a:ea typeface="Sriracha"/>
                <a:cs typeface="Sriracha"/>
                <a:sym typeface="Sriracha"/>
              </a:rPr>
              <a:t>ใช้ตัดไม้ หรือตัดชิ้นงานแนวโค้ง</a:t>
            </a:r>
          </a:p>
          <a:p>
            <a:pPr algn="ctr">
              <a:lnSpc>
                <a:spcPts val="3779"/>
              </a:lnSpc>
            </a:pPr>
            <a:r>
              <a:rPr lang="en-US" sz="2700">
                <a:solidFill>
                  <a:srgbClr val="000000"/>
                </a:solidFill>
                <a:latin typeface="Sriracha"/>
                <a:ea typeface="Sriracha"/>
                <a:cs typeface="Sriracha"/>
                <a:sym typeface="Sriracha"/>
              </a:rPr>
              <a:t>เจาะฝ้า หรือผนังยิปซัมได้</a:t>
            </a:r>
          </a:p>
          <a:p>
            <a:pPr algn="ctr">
              <a:lnSpc>
                <a:spcPts val="3779"/>
              </a:lnSpc>
            </a:pPr>
          </a:p>
        </p:txBody>
      </p:sp>
      <p:sp>
        <p:nvSpPr>
          <p:cNvPr name="TextBox 22" id="22"/>
          <p:cNvSpPr txBox="true"/>
          <p:nvPr/>
        </p:nvSpPr>
        <p:spPr>
          <a:xfrm rot="0">
            <a:off x="9153396" y="8421205"/>
            <a:ext cx="4336441" cy="4648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79"/>
              </a:lnSpc>
            </a:pPr>
            <a:r>
              <a:rPr lang="en-US" sz="2699">
                <a:solidFill>
                  <a:srgbClr val="000000"/>
                </a:solidFill>
                <a:latin typeface="Sriracha"/>
                <a:ea typeface="Sriracha"/>
                <a:cs typeface="Sriracha"/>
                <a:sym typeface="Sriracha"/>
              </a:rPr>
              <a:t>ใช้ตัดโลหะ เช่น ตะปู สกรู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3481941" y="8421205"/>
            <a:ext cx="4336441" cy="9410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79"/>
              </a:lnSpc>
            </a:pPr>
            <a:r>
              <a:rPr lang="en-US" sz="2699">
                <a:solidFill>
                  <a:srgbClr val="000000"/>
                </a:solidFill>
                <a:latin typeface="Sriracha"/>
                <a:ea typeface="Sriracha"/>
                <a:cs typeface="Sriracha"/>
                <a:sym typeface="Sriracha"/>
              </a:rPr>
              <a:t>ใช้ตัดแต่งปากไม้ที่ผิวหน้าไม่เรียบ หรือหน้าผิวรอยต่อของไม้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B6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306181" y="-118058"/>
            <a:ext cx="4022063" cy="2031142"/>
          </a:xfrm>
          <a:custGeom>
            <a:avLst/>
            <a:gdLst/>
            <a:ahLst/>
            <a:cxnLst/>
            <a:rect r="r" b="b" t="t" l="l"/>
            <a:pathLst>
              <a:path h="2031142" w="4022063">
                <a:moveTo>
                  <a:pt x="0" y="0"/>
                </a:moveTo>
                <a:lnTo>
                  <a:pt x="4022062" y="0"/>
                </a:lnTo>
                <a:lnTo>
                  <a:pt x="4022062" y="2031142"/>
                </a:lnTo>
                <a:lnTo>
                  <a:pt x="0" y="20311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106434" y="1166779"/>
            <a:ext cx="12075131" cy="981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00"/>
              </a:lnSpc>
            </a:pPr>
            <a:r>
              <a:rPr lang="en-US" sz="6000" spc="120">
                <a:solidFill>
                  <a:srgbClr val="000000"/>
                </a:solidFill>
                <a:latin typeface="Sriracha"/>
                <a:ea typeface="Sriracha"/>
                <a:cs typeface="Sriracha"/>
                <a:sym typeface="Sriracha"/>
              </a:rPr>
              <a:t>เครื่องมือประเภทเจาะ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-193846" y="1391931"/>
            <a:ext cx="20667767" cy="8226420"/>
            <a:chOff x="0" y="0"/>
            <a:chExt cx="27557023" cy="1096856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21815544" y="0"/>
              <a:ext cx="5741479" cy="5454405"/>
            </a:xfrm>
            <a:custGeom>
              <a:avLst/>
              <a:gdLst/>
              <a:ahLst/>
              <a:cxnLst/>
              <a:rect r="r" b="b" t="t" l="l"/>
              <a:pathLst>
                <a:path h="5454405" w="5741479">
                  <a:moveTo>
                    <a:pt x="0" y="0"/>
                  </a:moveTo>
                  <a:lnTo>
                    <a:pt x="5741479" y="0"/>
                  </a:lnTo>
                  <a:lnTo>
                    <a:pt x="5741479" y="5454405"/>
                  </a:lnTo>
                  <a:lnTo>
                    <a:pt x="0" y="54544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AutoShape 6" id="6"/>
            <p:cNvSpPr/>
            <p:nvPr/>
          </p:nvSpPr>
          <p:spPr>
            <a:xfrm rot="0">
              <a:off x="0" y="2034864"/>
              <a:ext cx="24686283" cy="8471598"/>
            </a:xfrm>
            <a:prstGeom prst="rect">
              <a:avLst/>
            </a:prstGeom>
            <a:solidFill>
              <a:srgbClr val="3A3B3F"/>
            </a:solidFill>
          </p:spPr>
        </p:sp>
        <p:grpSp>
          <p:nvGrpSpPr>
            <p:cNvPr name="Group 7" id="7"/>
            <p:cNvGrpSpPr/>
            <p:nvPr/>
          </p:nvGrpSpPr>
          <p:grpSpPr>
            <a:xfrm rot="0">
              <a:off x="892287" y="1835893"/>
              <a:ext cx="5245684" cy="5245684"/>
              <a:chOff x="0" y="0"/>
              <a:chExt cx="6350000" cy="6350000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F6E9E1"/>
              </a:solidFill>
            </p:spPr>
          </p:sp>
        </p:grpSp>
        <p:grpSp>
          <p:nvGrpSpPr>
            <p:cNvPr name="Group 9" id="9"/>
            <p:cNvGrpSpPr/>
            <p:nvPr/>
          </p:nvGrpSpPr>
          <p:grpSpPr>
            <a:xfrm rot="0">
              <a:off x="7002263" y="1835893"/>
              <a:ext cx="5245684" cy="5245684"/>
              <a:chOff x="0" y="0"/>
              <a:chExt cx="6350000" cy="6350000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F6E9E1"/>
              </a:solidFill>
            </p:spPr>
          </p:sp>
        </p:grpSp>
        <p:grpSp>
          <p:nvGrpSpPr>
            <p:cNvPr name="Group 11" id="11"/>
            <p:cNvGrpSpPr/>
            <p:nvPr/>
          </p:nvGrpSpPr>
          <p:grpSpPr>
            <a:xfrm rot="0">
              <a:off x="13084287" y="1835893"/>
              <a:ext cx="5245684" cy="5245684"/>
              <a:chOff x="0" y="0"/>
              <a:chExt cx="6350000" cy="6350000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F6E9E1"/>
              </a:solidFill>
            </p:spPr>
          </p:sp>
        </p:grpSp>
        <p:grpSp>
          <p:nvGrpSpPr>
            <p:cNvPr name="Group 13" id="13"/>
            <p:cNvGrpSpPr/>
            <p:nvPr/>
          </p:nvGrpSpPr>
          <p:grpSpPr>
            <a:xfrm rot="0">
              <a:off x="18919974" y="1835893"/>
              <a:ext cx="5245684" cy="5245684"/>
              <a:chOff x="0" y="0"/>
              <a:chExt cx="6350000" cy="6350000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F6E9E1"/>
              </a:solidFill>
            </p:spPr>
          </p:sp>
        </p:grpSp>
        <p:sp>
          <p:nvSpPr>
            <p:cNvPr name="Freeform 15" id="15"/>
            <p:cNvSpPr/>
            <p:nvPr/>
          </p:nvSpPr>
          <p:spPr>
            <a:xfrm flipH="false" flipV="false" rot="0">
              <a:off x="1508783" y="2826593"/>
              <a:ext cx="3380354" cy="3775301"/>
            </a:xfrm>
            <a:custGeom>
              <a:avLst/>
              <a:gdLst/>
              <a:ahLst/>
              <a:cxnLst/>
              <a:rect r="r" b="b" t="t" l="l"/>
              <a:pathLst>
                <a:path h="3775301" w="3380354">
                  <a:moveTo>
                    <a:pt x="0" y="0"/>
                  </a:moveTo>
                  <a:lnTo>
                    <a:pt x="3380354" y="0"/>
                  </a:lnTo>
                  <a:lnTo>
                    <a:pt x="3380354" y="3775301"/>
                  </a:lnTo>
                  <a:lnTo>
                    <a:pt x="0" y="37753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-1003" b="0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-2263890">
              <a:off x="6572343" y="3003454"/>
              <a:ext cx="5679995" cy="2237668"/>
            </a:xfrm>
            <a:custGeom>
              <a:avLst/>
              <a:gdLst/>
              <a:ahLst/>
              <a:cxnLst/>
              <a:rect r="r" b="b" t="t" l="l"/>
              <a:pathLst>
                <a:path h="2237668" w="5679995">
                  <a:moveTo>
                    <a:pt x="0" y="0"/>
                  </a:moveTo>
                  <a:lnTo>
                    <a:pt x="5679995" y="0"/>
                  </a:lnTo>
                  <a:lnTo>
                    <a:pt x="5679995" y="2237668"/>
                  </a:lnTo>
                  <a:lnTo>
                    <a:pt x="0" y="2237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-8726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13699564" y="2757108"/>
              <a:ext cx="4015129" cy="3756655"/>
            </a:xfrm>
            <a:custGeom>
              <a:avLst/>
              <a:gdLst/>
              <a:ahLst/>
              <a:cxnLst/>
              <a:rect r="r" b="b" t="t" l="l"/>
              <a:pathLst>
                <a:path h="3756655" w="4015129">
                  <a:moveTo>
                    <a:pt x="0" y="0"/>
                  </a:moveTo>
                  <a:lnTo>
                    <a:pt x="4015129" y="0"/>
                  </a:lnTo>
                  <a:lnTo>
                    <a:pt x="4015129" y="3756656"/>
                  </a:lnTo>
                  <a:lnTo>
                    <a:pt x="0" y="37566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0" r="0" b="0"/>
              </a:stretch>
            </a:blip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19618040" y="2672561"/>
              <a:ext cx="3849551" cy="3849551"/>
            </a:xfrm>
            <a:custGeom>
              <a:avLst/>
              <a:gdLst/>
              <a:ahLst/>
              <a:cxnLst/>
              <a:rect r="r" b="b" t="t" l="l"/>
              <a:pathLst>
                <a:path h="3849551" w="3849551">
                  <a:moveTo>
                    <a:pt x="0" y="0"/>
                  </a:moveTo>
                  <a:lnTo>
                    <a:pt x="3849551" y="0"/>
                  </a:lnTo>
                  <a:lnTo>
                    <a:pt x="3849551" y="3849551"/>
                  </a:lnTo>
                  <a:lnTo>
                    <a:pt x="0" y="38495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0" t="0" r="0" b="0"/>
              </a:stretch>
            </a:blipFill>
          </p:spPr>
        </p:sp>
        <p:sp>
          <p:nvSpPr>
            <p:cNvPr name="TextBox 19" id="19"/>
            <p:cNvSpPr txBox="true"/>
            <p:nvPr/>
          </p:nvSpPr>
          <p:spPr>
            <a:xfrm rot="0">
              <a:off x="302283" y="7254784"/>
              <a:ext cx="6425690" cy="8051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039"/>
                </a:lnSpc>
                <a:spcBef>
                  <a:spcPct val="0"/>
                </a:spcBef>
              </a:pPr>
              <a:r>
                <a:rPr lang="en-US" sz="3599" spc="359">
                  <a:solidFill>
                    <a:srgbClr val="D18C03"/>
                  </a:solidFill>
                  <a:latin typeface="Sriracha"/>
                  <a:ea typeface="Sriracha"/>
                  <a:cs typeface="Sriracha"/>
                  <a:sym typeface="Sriracha"/>
                </a:rPr>
                <a:t>สว่านไฟฟ้า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302283" y="9637113"/>
              <a:ext cx="6425690" cy="56944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749"/>
                </a:lnSpc>
              </a:pP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302283" y="8105589"/>
              <a:ext cx="6425690" cy="14668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500"/>
                </a:lnSpc>
              </a:pPr>
              <a:r>
                <a:rPr lang="en-US" sz="3000" spc="30">
                  <a:solidFill>
                    <a:srgbClr val="F6E9E1"/>
                  </a:solidFill>
                  <a:latin typeface="Sriracha"/>
                  <a:ea typeface="Sriracha"/>
                  <a:cs typeface="Sriracha"/>
                  <a:sym typeface="Sriracha"/>
                </a:rPr>
                <a:t>ใช้เจาะวัสดุต่างๆ เช่น</a:t>
              </a:r>
            </a:p>
            <a:p>
              <a:pPr algn="ctr">
                <a:lnSpc>
                  <a:spcPts val="4499"/>
                </a:lnSpc>
              </a:pPr>
              <a:r>
                <a:rPr lang="en-US" sz="2999" spc="29">
                  <a:solidFill>
                    <a:srgbClr val="F6E9E1"/>
                  </a:solidFill>
                  <a:latin typeface="Sriracha"/>
                  <a:ea typeface="Sriracha"/>
                  <a:cs typeface="Sriracha"/>
                  <a:sym typeface="Sriracha"/>
                </a:rPr>
                <a:t>คอนกรีต ปูน โลหะ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6412259" y="7254784"/>
              <a:ext cx="6425690" cy="8051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039"/>
                </a:lnSpc>
                <a:spcBef>
                  <a:spcPct val="0"/>
                </a:spcBef>
              </a:pPr>
              <a:r>
                <a:rPr lang="en-US" sz="3599" spc="359">
                  <a:solidFill>
                    <a:srgbClr val="D18C03"/>
                  </a:solidFill>
                  <a:latin typeface="Sriracha"/>
                  <a:ea typeface="Sriracha"/>
                  <a:cs typeface="Sriracha"/>
                  <a:sym typeface="Sriracha"/>
                </a:rPr>
                <a:t>สว่านมือ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6412259" y="9637113"/>
              <a:ext cx="6425690" cy="56944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749"/>
                </a:lnSpc>
              </a:pP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6412259" y="8105589"/>
              <a:ext cx="6425690" cy="14668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500"/>
                </a:lnSpc>
              </a:pPr>
              <a:r>
                <a:rPr lang="en-US" sz="3000" spc="30">
                  <a:solidFill>
                    <a:srgbClr val="F6E9E1"/>
                  </a:solidFill>
                  <a:latin typeface="Sriracha"/>
                  <a:ea typeface="Sriracha"/>
                  <a:cs typeface="Sriracha"/>
                  <a:sym typeface="Sriracha"/>
                </a:rPr>
                <a:t>ใช้เจาะรูที่มีขนาดเล็ก</a:t>
              </a:r>
            </a:p>
            <a:p>
              <a:pPr algn="ctr">
                <a:lnSpc>
                  <a:spcPts val="4499"/>
                </a:lnSpc>
              </a:pPr>
              <a:r>
                <a:rPr lang="en-US" sz="2999" spc="29">
                  <a:solidFill>
                    <a:srgbClr val="F6E9E1"/>
                  </a:solidFill>
                  <a:latin typeface="Sriracha"/>
                  <a:ea typeface="Sriracha"/>
                  <a:cs typeface="Sriracha"/>
                  <a:sym typeface="Sriracha"/>
                </a:rPr>
                <a:t>มีความหนามากๆ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0">
              <a:off x="12494283" y="7254784"/>
              <a:ext cx="6425690" cy="8051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039"/>
                </a:lnSpc>
                <a:spcBef>
                  <a:spcPct val="0"/>
                </a:spcBef>
              </a:pPr>
              <a:r>
                <a:rPr lang="en-US" sz="3599" spc="359">
                  <a:solidFill>
                    <a:srgbClr val="D18C03"/>
                  </a:solidFill>
                  <a:latin typeface="Sriracha"/>
                  <a:ea typeface="Sriracha"/>
                  <a:cs typeface="Sriracha"/>
                  <a:sym typeface="Sriracha"/>
                </a:rPr>
                <a:t>สว่านข้อเสือ</a:t>
              </a:r>
            </a:p>
          </p:txBody>
        </p:sp>
        <p:sp>
          <p:nvSpPr>
            <p:cNvPr name="TextBox 26" id="26"/>
            <p:cNvSpPr txBox="true"/>
            <p:nvPr/>
          </p:nvSpPr>
          <p:spPr>
            <a:xfrm rot="0">
              <a:off x="12494283" y="10399113"/>
              <a:ext cx="6425690" cy="56944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749"/>
                </a:lnSpc>
              </a:pPr>
            </a:p>
          </p:txBody>
        </p:sp>
        <p:sp>
          <p:nvSpPr>
            <p:cNvPr name="TextBox 27" id="27"/>
            <p:cNvSpPr txBox="true"/>
            <p:nvPr/>
          </p:nvSpPr>
          <p:spPr>
            <a:xfrm rot="0">
              <a:off x="12494283" y="8105589"/>
              <a:ext cx="6425690" cy="22288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500"/>
                </a:lnSpc>
              </a:pPr>
              <a:r>
                <a:rPr lang="en-US" sz="3000" spc="30">
                  <a:solidFill>
                    <a:srgbClr val="F6E9E1"/>
                  </a:solidFill>
                  <a:latin typeface="Sriracha"/>
                  <a:ea typeface="Sriracha"/>
                  <a:cs typeface="Sriracha"/>
                  <a:sym typeface="Sriracha"/>
                </a:rPr>
                <a:t>ใช้เจาะรูไม้ </a:t>
              </a:r>
            </a:p>
            <a:p>
              <a:pPr algn="ctr">
                <a:lnSpc>
                  <a:spcPts val="4500"/>
                </a:lnSpc>
              </a:pPr>
              <a:r>
                <a:rPr lang="en-US" sz="3000" spc="30">
                  <a:solidFill>
                    <a:srgbClr val="F6E9E1"/>
                  </a:solidFill>
                  <a:latin typeface="Sriracha"/>
                  <a:ea typeface="Sriracha"/>
                  <a:cs typeface="Sriracha"/>
                  <a:sym typeface="Sriracha"/>
                </a:rPr>
                <a:t>สามารถเพิ่มระยะ</a:t>
              </a:r>
            </a:p>
            <a:p>
              <a:pPr algn="ctr">
                <a:lnSpc>
                  <a:spcPts val="4499"/>
                </a:lnSpc>
              </a:pPr>
              <a:r>
                <a:rPr lang="en-US" sz="2999" spc="29">
                  <a:solidFill>
                    <a:srgbClr val="F6E9E1"/>
                  </a:solidFill>
                  <a:latin typeface="Sriracha"/>
                  <a:ea typeface="Sriracha"/>
                  <a:cs typeface="Sriracha"/>
                  <a:sym typeface="Sriracha"/>
                </a:rPr>
                <a:t>การหมุนได้มาก</a:t>
              </a:r>
            </a:p>
          </p:txBody>
        </p:sp>
        <p:sp>
          <p:nvSpPr>
            <p:cNvPr name="TextBox 28" id="28"/>
            <p:cNvSpPr txBox="true"/>
            <p:nvPr/>
          </p:nvSpPr>
          <p:spPr>
            <a:xfrm rot="0">
              <a:off x="18329970" y="7254784"/>
              <a:ext cx="6425690" cy="8051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039"/>
                </a:lnSpc>
                <a:spcBef>
                  <a:spcPct val="0"/>
                </a:spcBef>
              </a:pPr>
              <a:r>
                <a:rPr lang="en-US" sz="3599" spc="359">
                  <a:solidFill>
                    <a:srgbClr val="D18C03"/>
                  </a:solidFill>
                  <a:latin typeface="Sriracha"/>
                  <a:ea typeface="Sriracha"/>
                  <a:cs typeface="Sriracha"/>
                  <a:sym typeface="Sriracha"/>
                </a:rPr>
                <a:t>บิดหล่า</a:t>
              </a:r>
            </a:p>
          </p:txBody>
        </p:sp>
        <p:sp>
          <p:nvSpPr>
            <p:cNvPr name="TextBox 29" id="29"/>
            <p:cNvSpPr txBox="true"/>
            <p:nvPr/>
          </p:nvSpPr>
          <p:spPr>
            <a:xfrm rot="0">
              <a:off x="18329970" y="10399113"/>
              <a:ext cx="6425690" cy="56944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749"/>
                </a:lnSpc>
              </a:pPr>
            </a:p>
          </p:txBody>
        </p:sp>
        <p:sp>
          <p:nvSpPr>
            <p:cNvPr name="TextBox 30" id="30"/>
            <p:cNvSpPr txBox="true"/>
            <p:nvPr/>
          </p:nvSpPr>
          <p:spPr>
            <a:xfrm rot="0">
              <a:off x="18329970" y="8105589"/>
              <a:ext cx="6425690" cy="22288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500"/>
                </a:lnSpc>
              </a:pPr>
              <a:r>
                <a:rPr lang="en-US" sz="3000" spc="30">
                  <a:solidFill>
                    <a:srgbClr val="F6E9E1"/>
                  </a:solidFill>
                  <a:latin typeface="Sriracha"/>
                  <a:ea typeface="Sriracha"/>
                  <a:cs typeface="Sriracha"/>
                  <a:sym typeface="Sriracha"/>
                </a:rPr>
                <a:t>ใช้เจาะรูขนาดเล็ก</a:t>
              </a:r>
            </a:p>
            <a:p>
              <a:pPr algn="ctr">
                <a:lnSpc>
                  <a:spcPts val="4500"/>
                </a:lnSpc>
              </a:pPr>
              <a:r>
                <a:rPr lang="en-US" sz="3000" spc="30">
                  <a:solidFill>
                    <a:srgbClr val="F6E9E1"/>
                  </a:solidFill>
                  <a:latin typeface="Sriracha"/>
                  <a:ea typeface="Sriracha"/>
                  <a:cs typeface="Sriracha"/>
                  <a:sym typeface="Sriracha"/>
                </a:rPr>
                <a:t>ที่ต้องการฝังตะปู</a:t>
              </a:r>
            </a:p>
            <a:p>
              <a:pPr algn="ctr">
                <a:lnSpc>
                  <a:spcPts val="4499"/>
                </a:lnSpc>
              </a:pPr>
              <a:r>
                <a:rPr lang="en-US" sz="2999" spc="29">
                  <a:solidFill>
                    <a:srgbClr val="F6E9E1"/>
                  </a:solidFill>
                  <a:latin typeface="Sriracha"/>
                  <a:ea typeface="Sriracha"/>
                  <a:cs typeface="Sriracha"/>
                  <a:sym typeface="Sriracha"/>
                </a:rPr>
                <a:t>เข้าไปในไม้เนื้อแข็ง</a:t>
              </a:r>
            </a:p>
          </p:txBody>
        </p:sp>
      </p:grp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9EB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023785" y="943683"/>
            <a:ext cx="5091793" cy="2342225"/>
          </a:xfrm>
          <a:custGeom>
            <a:avLst/>
            <a:gdLst/>
            <a:ahLst/>
            <a:cxnLst/>
            <a:rect r="r" b="b" t="t" l="l"/>
            <a:pathLst>
              <a:path h="2342225" w="5091793">
                <a:moveTo>
                  <a:pt x="0" y="0"/>
                </a:moveTo>
                <a:lnTo>
                  <a:pt x="5091793" y="0"/>
                </a:lnTo>
                <a:lnTo>
                  <a:pt x="5091793" y="2342225"/>
                </a:lnTo>
                <a:lnTo>
                  <a:pt x="0" y="234222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1637887" y="-235694"/>
            <a:ext cx="3529962" cy="3353464"/>
          </a:xfrm>
          <a:custGeom>
            <a:avLst/>
            <a:gdLst/>
            <a:ahLst/>
            <a:cxnLst/>
            <a:rect r="r" b="b" t="t" l="l"/>
            <a:pathLst>
              <a:path h="3353464" w="3529962">
                <a:moveTo>
                  <a:pt x="0" y="0"/>
                </a:moveTo>
                <a:lnTo>
                  <a:pt x="3529962" y="0"/>
                </a:lnTo>
                <a:lnTo>
                  <a:pt x="3529962" y="3353464"/>
                </a:lnTo>
                <a:lnTo>
                  <a:pt x="0" y="33534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5025689" y="1226421"/>
            <a:ext cx="8576636" cy="1462167"/>
            <a:chOff x="0" y="0"/>
            <a:chExt cx="11435514" cy="1949557"/>
          </a:xfrm>
        </p:grpSpPr>
        <p:sp>
          <p:nvSpPr>
            <p:cNvPr name="AutoShape 5" id="5"/>
            <p:cNvSpPr/>
            <p:nvPr/>
          </p:nvSpPr>
          <p:spPr>
            <a:xfrm rot="0">
              <a:off x="0" y="0"/>
              <a:ext cx="11435514" cy="1949557"/>
            </a:xfrm>
            <a:prstGeom prst="rect">
              <a:avLst/>
            </a:prstGeom>
            <a:solidFill>
              <a:srgbClr val="004AAD"/>
            </a:solidFill>
          </p:spPr>
        </p:sp>
        <p:sp>
          <p:nvSpPr>
            <p:cNvPr name="TextBox 6" id="6"/>
            <p:cNvSpPr txBox="true"/>
            <p:nvPr/>
          </p:nvSpPr>
          <p:spPr>
            <a:xfrm rot="0">
              <a:off x="407406" y="609477"/>
              <a:ext cx="10620702" cy="115305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6512"/>
                </a:lnSpc>
              </a:pPr>
              <a:r>
                <a:rPr lang="en-US" sz="5815">
                  <a:solidFill>
                    <a:srgbClr val="FFFFFF"/>
                  </a:solidFill>
                  <a:latin typeface="Sriracha"/>
                  <a:ea typeface="Sriracha"/>
                  <a:cs typeface="Sriracha"/>
                  <a:sym typeface="Sriracha"/>
                </a:rPr>
                <a:t>เครื่องมือสำหรับงานไฟฟ้า</a:t>
              </a: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-2185229">
            <a:off x="1647041" y="3270314"/>
            <a:ext cx="3660135" cy="3697106"/>
          </a:xfrm>
          <a:custGeom>
            <a:avLst/>
            <a:gdLst/>
            <a:ahLst/>
            <a:cxnLst/>
            <a:rect r="r" b="b" t="t" l="l"/>
            <a:pathLst>
              <a:path h="3697106" w="3660135">
                <a:moveTo>
                  <a:pt x="0" y="0"/>
                </a:moveTo>
                <a:lnTo>
                  <a:pt x="3660135" y="0"/>
                </a:lnTo>
                <a:lnTo>
                  <a:pt x="3660135" y="3697106"/>
                </a:lnTo>
                <a:lnTo>
                  <a:pt x="0" y="369710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944676" y="7385559"/>
            <a:ext cx="5237989" cy="7789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56"/>
              </a:lnSpc>
            </a:pPr>
            <a:r>
              <a:rPr lang="en-US" sz="4304" spc="43">
                <a:solidFill>
                  <a:srgbClr val="213B3B"/>
                </a:solidFill>
                <a:latin typeface="Sriracha"/>
                <a:ea typeface="Sriracha"/>
                <a:cs typeface="Sriracha"/>
                <a:sym typeface="Sriracha"/>
              </a:rPr>
              <a:t>ไขควงวัดไฟฟ้า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-2185229">
            <a:off x="7571881" y="3270314"/>
            <a:ext cx="3660135" cy="3697106"/>
          </a:xfrm>
          <a:custGeom>
            <a:avLst/>
            <a:gdLst/>
            <a:ahLst/>
            <a:cxnLst/>
            <a:rect r="r" b="b" t="t" l="l"/>
            <a:pathLst>
              <a:path h="3697106" w="3660135">
                <a:moveTo>
                  <a:pt x="0" y="0"/>
                </a:moveTo>
                <a:lnTo>
                  <a:pt x="3660135" y="0"/>
                </a:lnTo>
                <a:lnTo>
                  <a:pt x="3660135" y="3697106"/>
                </a:lnTo>
                <a:lnTo>
                  <a:pt x="0" y="369710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6869516" y="7385559"/>
            <a:ext cx="5237989" cy="7789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56"/>
              </a:lnSpc>
            </a:pPr>
            <a:r>
              <a:rPr lang="en-US" sz="4304" spc="43">
                <a:solidFill>
                  <a:srgbClr val="213B3B"/>
                </a:solidFill>
                <a:latin typeface="Sriracha"/>
                <a:ea typeface="Sriracha"/>
                <a:cs typeface="Sriracha"/>
                <a:sym typeface="Sriracha"/>
              </a:rPr>
              <a:t>หลอดทดลองไฟฟ้า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-2185229">
            <a:off x="13185401" y="3232214"/>
            <a:ext cx="3660135" cy="3697106"/>
          </a:xfrm>
          <a:custGeom>
            <a:avLst/>
            <a:gdLst/>
            <a:ahLst/>
            <a:cxnLst/>
            <a:rect r="r" b="b" t="t" l="l"/>
            <a:pathLst>
              <a:path h="3697106" w="3660135">
                <a:moveTo>
                  <a:pt x="0" y="0"/>
                </a:moveTo>
                <a:lnTo>
                  <a:pt x="3660136" y="0"/>
                </a:lnTo>
                <a:lnTo>
                  <a:pt x="3660136" y="3697106"/>
                </a:lnTo>
                <a:lnTo>
                  <a:pt x="0" y="369710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12483036" y="7347459"/>
            <a:ext cx="5237989" cy="7789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56"/>
              </a:lnSpc>
            </a:pPr>
            <a:r>
              <a:rPr lang="en-US" sz="4304" spc="43">
                <a:solidFill>
                  <a:srgbClr val="213B3B"/>
                </a:solidFill>
                <a:latin typeface="Sriracha"/>
                <a:ea typeface="Sriracha"/>
                <a:cs typeface="Sriracha"/>
                <a:sym typeface="Sriracha"/>
              </a:rPr>
              <a:t>เครื่องวัดมัลติมิเตอร์</a:t>
            </a:r>
          </a:p>
        </p:txBody>
      </p:sp>
      <p:sp>
        <p:nvSpPr>
          <p:cNvPr name="Freeform 13" id="13"/>
          <p:cNvSpPr/>
          <p:nvPr/>
        </p:nvSpPr>
        <p:spPr>
          <a:xfrm flipH="false" flipV="false" rot="-1947126">
            <a:off x="2037903" y="4115658"/>
            <a:ext cx="3013847" cy="2001383"/>
          </a:xfrm>
          <a:custGeom>
            <a:avLst/>
            <a:gdLst/>
            <a:ahLst/>
            <a:cxnLst/>
            <a:rect r="r" b="b" t="t" l="l"/>
            <a:pathLst>
              <a:path h="2001383" w="3013847">
                <a:moveTo>
                  <a:pt x="0" y="0"/>
                </a:moveTo>
                <a:lnTo>
                  <a:pt x="3013847" y="0"/>
                </a:lnTo>
                <a:lnTo>
                  <a:pt x="3013847" y="2001383"/>
                </a:lnTo>
                <a:lnTo>
                  <a:pt x="0" y="200138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7761619" y="3932479"/>
            <a:ext cx="3244644" cy="2327618"/>
          </a:xfrm>
          <a:custGeom>
            <a:avLst/>
            <a:gdLst/>
            <a:ahLst/>
            <a:cxnLst/>
            <a:rect r="r" b="b" t="t" l="l"/>
            <a:pathLst>
              <a:path h="2327618" w="3244644">
                <a:moveTo>
                  <a:pt x="0" y="0"/>
                </a:moveTo>
                <a:lnTo>
                  <a:pt x="3244645" y="0"/>
                </a:lnTo>
                <a:lnTo>
                  <a:pt x="3244645" y="2327618"/>
                </a:lnTo>
                <a:lnTo>
                  <a:pt x="0" y="232761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-20126" r="0" b="-19271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3599663" y="3932479"/>
            <a:ext cx="2733100" cy="2640175"/>
          </a:xfrm>
          <a:custGeom>
            <a:avLst/>
            <a:gdLst/>
            <a:ahLst/>
            <a:cxnLst/>
            <a:rect r="r" b="b" t="t" l="l"/>
            <a:pathLst>
              <a:path h="2640175" w="2733100">
                <a:moveTo>
                  <a:pt x="0" y="0"/>
                </a:moveTo>
                <a:lnTo>
                  <a:pt x="2733100" y="0"/>
                </a:lnTo>
                <a:lnTo>
                  <a:pt x="2733100" y="2640174"/>
                </a:lnTo>
                <a:lnTo>
                  <a:pt x="0" y="264017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1376606" y="8421205"/>
            <a:ext cx="4336441" cy="9410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79"/>
              </a:lnSpc>
            </a:pPr>
            <a:r>
              <a:rPr lang="en-US" sz="2700">
                <a:solidFill>
                  <a:srgbClr val="000000"/>
                </a:solidFill>
                <a:latin typeface="Sriracha"/>
                <a:ea typeface="Sriracha"/>
                <a:cs typeface="Sriracha"/>
                <a:sym typeface="Sriracha"/>
              </a:rPr>
              <a:t>ใช้ตรวจสอบ</a:t>
            </a:r>
          </a:p>
          <a:p>
            <a:pPr algn="ctr">
              <a:lnSpc>
                <a:spcPts val="3779"/>
              </a:lnSpc>
            </a:pPr>
            <a:r>
              <a:rPr lang="en-US" sz="2699">
                <a:solidFill>
                  <a:srgbClr val="000000"/>
                </a:solidFill>
                <a:latin typeface="Sriracha"/>
                <a:ea typeface="Sriracha"/>
                <a:cs typeface="Sriracha"/>
                <a:sym typeface="Sriracha"/>
              </a:rPr>
              <a:t>กระแสไฟฟ้าในวงจร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7301446" y="8421205"/>
            <a:ext cx="4336441" cy="14173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79"/>
              </a:lnSpc>
            </a:pPr>
            <a:r>
              <a:rPr lang="en-US" sz="2700">
                <a:solidFill>
                  <a:srgbClr val="000000"/>
                </a:solidFill>
                <a:latin typeface="Sriracha"/>
                <a:ea typeface="Sriracha"/>
                <a:cs typeface="Sriracha"/>
                <a:sym typeface="Sriracha"/>
              </a:rPr>
              <a:t>ใช้ตรวจสอบกระแสไฟฟ้า</a:t>
            </a:r>
          </a:p>
          <a:p>
            <a:pPr algn="ctr">
              <a:lnSpc>
                <a:spcPts val="3779"/>
              </a:lnSpc>
            </a:pPr>
            <a:r>
              <a:rPr lang="en-US" sz="2700">
                <a:solidFill>
                  <a:srgbClr val="000000"/>
                </a:solidFill>
                <a:latin typeface="Sriracha"/>
                <a:ea typeface="Sriracha"/>
                <a:cs typeface="Sriracha"/>
                <a:sym typeface="Sriracha"/>
              </a:rPr>
              <a:t>เพื่อหาจุดบกพร่องของวงจร</a:t>
            </a:r>
          </a:p>
          <a:p>
            <a:pPr algn="ctr">
              <a:lnSpc>
                <a:spcPts val="3779"/>
              </a:lnSpc>
            </a:pPr>
          </a:p>
        </p:txBody>
      </p:sp>
      <p:sp>
        <p:nvSpPr>
          <p:cNvPr name="TextBox 18" id="18"/>
          <p:cNvSpPr txBox="true"/>
          <p:nvPr/>
        </p:nvSpPr>
        <p:spPr>
          <a:xfrm rot="0">
            <a:off x="12914967" y="8383105"/>
            <a:ext cx="4336441" cy="9410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79"/>
              </a:lnSpc>
            </a:pPr>
            <a:r>
              <a:rPr lang="en-US" sz="2700">
                <a:solidFill>
                  <a:srgbClr val="000000"/>
                </a:solidFill>
                <a:latin typeface="Sriracha"/>
                <a:ea typeface="Sriracha"/>
                <a:cs typeface="Sriracha"/>
                <a:sym typeface="Sriracha"/>
              </a:rPr>
              <a:t>ใช้วัดปริมาณทางไฟฟ้า เช่น</a:t>
            </a:r>
          </a:p>
          <a:p>
            <a:pPr algn="ctr">
              <a:lnSpc>
                <a:spcPts val="3779"/>
              </a:lnSpc>
            </a:pPr>
            <a:r>
              <a:rPr lang="en-US" sz="2699">
                <a:solidFill>
                  <a:srgbClr val="000000"/>
                </a:solidFill>
                <a:latin typeface="Sriracha"/>
                <a:ea typeface="Sriracha"/>
                <a:cs typeface="Sriracha"/>
                <a:sym typeface="Sriracha"/>
              </a:rPr>
              <a:t>วัดความต้านไฟฟ้า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EDD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871970" y="7155504"/>
            <a:ext cx="3516967" cy="2923478"/>
          </a:xfrm>
          <a:custGeom>
            <a:avLst/>
            <a:gdLst/>
            <a:ahLst/>
            <a:cxnLst/>
            <a:rect r="r" b="b" t="t" l="l"/>
            <a:pathLst>
              <a:path h="2923478" w="3516967">
                <a:moveTo>
                  <a:pt x="0" y="0"/>
                </a:moveTo>
                <a:lnTo>
                  <a:pt x="3516966" y="0"/>
                </a:lnTo>
                <a:lnTo>
                  <a:pt x="3516966" y="2923479"/>
                </a:lnTo>
                <a:lnTo>
                  <a:pt x="0" y="292347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783029" y="3481837"/>
            <a:ext cx="16721942" cy="56322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83249" indent="-291624" lvl="1">
              <a:lnSpc>
                <a:spcPts val="3782"/>
              </a:lnSpc>
              <a:buFont typeface="Arial"/>
              <a:buChar char="•"/>
            </a:pPr>
            <a:r>
              <a:rPr lang="en-US" b="true" sz="2701">
                <a:solidFill>
                  <a:srgbClr val="393939"/>
                </a:solidFill>
                <a:latin typeface="Prompt Bold"/>
                <a:ea typeface="Prompt Bold"/>
                <a:cs typeface="Prompt Bold"/>
                <a:sym typeface="Prompt Bold"/>
              </a:rPr>
              <a:t>ความรู้ ( Knowledge : K)</a:t>
            </a:r>
          </a:p>
          <a:p>
            <a:pPr algn="l">
              <a:lnSpc>
                <a:spcPts val="3782"/>
              </a:lnSpc>
            </a:pPr>
            <a:r>
              <a:rPr lang="en-US" sz="2701">
                <a:solidFill>
                  <a:srgbClr val="393939"/>
                </a:solidFill>
                <a:latin typeface="Prompt Light"/>
                <a:ea typeface="Prompt Light"/>
                <a:cs typeface="Prompt Light"/>
                <a:sym typeface="Prompt Light"/>
              </a:rPr>
              <a:t>          1. อธิบายหลักการใช้เครื่องมืองานช่างอย่างปลอดภัยได้</a:t>
            </a:r>
          </a:p>
          <a:p>
            <a:pPr algn="l">
              <a:lnSpc>
                <a:spcPts val="3782"/>
              </a:lnSpc>
            </a:pPr>
            <a:r>
              <a:rPr lang="en-US" sz="2701">
                <a:solidFill>
                  <a:srgbClr val="393939"/>
                </a:solidFill>
                <a:latin typeface="Prompt Light"/>
                <a:ea typeface="Prompt Light"/>
                <a:cs typeface="Prompt Light"/>
                <a:sym typeface="Prompt Light"/>
              </a:rPr>
              <a:t>          2. อธิบายเกี่ยวกับเครื่องมือ เครื่องใช้ในการซ่อมแซมและติดตั้งอุปกรณ์ เครื่องใช้ภายในบ้าน</a:t>
            </a:r>
          </a:p>
          <a:p>
            <a:pPr algn="l">
              <a:lnSpc>
                <a:spcPts val="3782"/>
              </a:lnSpc>
            </a:pPr>
            <a:r>
              <a:rPr lang="en-US" sz="2701">
                <a:solidFill>
                  <a:srgbClr val="393939"/>
                </a:solidFill>
                <a:latin typeface="Prompt Light"/>
                <a:ea typeface="Prompt Light"/>
                <a:cs typeface="Prompt Light"/>
                <a:sym typeface="Prompt Light"/>
              </a:rPr>
              <a:t>ได้อย่างถูกต้อง</a:t>
            </a:r>
          </a:p>
          <a:p>
            <a:pPr algn="l">
              <a:lnSpc>
                <a:spcPts val="3782"/>
              </a:lnSpc>
            </a:pPr>
          </a:p>
          <a:p>
            <a:pPr algn="l" marL="583249" indent="-291624" lvl="1">
              <a:lnSpc>
                <a:spcPts val="3782"/>
              </a:lnSpc>
              <a:buFont typeface="Arial"/>
              <a:buChar char="•"/>
            </a:pPr>
            <a:r>
              <a:rPr lang="en-US" b="true" sz="2701">
                <a:solidFill>
                  <a:srgbClr val="393939"/>
                </a:solidFill>
                <a:latin typeface="Prompt Bold"/>
                <a:ea typeface="Prompt Bold"/>
                <a:cs typeface="Prompt Bold"/>
                <a:sym typeface="Prompt Bold"/>
              </a:rPr>
              <a:t>ทักษะ/กระบวนการ (Process : P)  </a:t>
            </a:r>
            <a:r>
              <a:rPr lang="en-US" sz="2701">
                <a:solidFill>
                  <a:srgbClr val="393939"/>
                </a:solidFill>
                <a:latin typeface="Prompt Light"/>
                <a:ea typeface="Prompt Light"/>
                <a:cs typeface="Prompt Light"/>
                <a:sym typeface="Prompt Light"/>
              </a:rPr>
              <a:t>           </a:t>
            </a:r>
          </a:p>
          <a:p>
            <a:pPr algn="l">
              <a:lnSpc>
                <a:spcPts val="3782"/>
              </a:lnSpc>
            </a:pPr>
            <a:r>
              <a:rPr lang="en-US" sz="2701">
                <a:solidFill>
                  <a:srgbClr val="393939"/>
                </a:solidFill>
                <a:latin typeface="Prompt Light"/>
                <a:ea typeface="Prompt Light"/>
                <a:cs typeface="Prompt Light"/>
                <a:sym typeface="Prompt Light"/>
              </a:rPr>
              <a:t>          เลือกใช้และเก็บรักษาเครื่องมือ เครื่องใช้ในการซ่อมแซมและติดตั้งอุปกรณ์ เครื่องใช้ภายในบ้านได้อย่างถูกต้อง เหมาะสม</a:t>
            </a:r>
          </a:p>
          <a:p>
            <a:pPr algn="l">
              <a:lnSpc>
                <a:spcPts val="3782"/>
              </a:lnSpc>
            </a:pPr>
            <a:r>
              <a:rPr lang="en-US" sz="2701">
                <a:solidFill>
                  <a:srgbClr val="393939"/>
                </a:solidFill>
                <a:latin typeface="Prompt Light"/>
                <a:ea typeface="Prompt Light"/>
                <a:cs typeface="Prompt Light"/>
                <a:sym typeface="Prompt Light"/>
              </a:rPr>
              <a:t> </a:t>
            </a:r>
          </a:p>
          <a:p>
            <a:pPr algn="l" marL="583249" indent="-291624" lvl="1">
              <a:lnSpc>
                <a:spcPts val="3782"/>
              </a:lnSpc>
              <a:buFont typeface="Arial"/>
              <a:buChar char="•"/>
            </a:pPr>
            <a:r>
              <a:rPr lang="en-US" b="true" sz="2701">
                <a:solidFill>
                  <a:srgbClr val="393939"/>
                </a:solidFill>
                <a:latin typeface="Prompt Bold"/>
                <a:ea typeface="Prompt Bold"/>
                <a:cs typeface="Prompt Bold"/>
                <a:sym typeface="Prompt Bold"/>
              </a:rPr>
              <a:t>คุณลักษณะอันพึงประสงค์ (Attitude : A)</a:t>
            </a:r>
          </a:p>
          <a:p>
            <a:pPr algn="l">
              <a:lnSpc>
                <a:spcPts val="3782"/>
              </a:lnSpc>
            </a:pPr>
            <a:r>
              <a:rPr lang="en-US" sz="2701">
                <a:solidFill>
                  <a:srgbClr val="393939"/>
                </a:solidFill>
                <a:latin typeface="Prompt Light"/>
                <a:ea typeface="Prompt Light"/>
                <a:cs typeface="Prompt Light"/>
                <a:sym typeface="Prompt Light"/>
              </a:rPr>
              <a:t>          มีคุณธรรมและมีลักษณะนิสัยที่ดีในการทำงาน</a:t>
            </a:r>
          </a:p>
          <a:p>
            <a:pPr algn="l">
              <a:lnSpc>
                <a:spcPts val="3243"/>
              </a:lnSpc>
              <a:spcBef>
                <a:spcPct val="0"/>
              </a:spcBef>
            </a:pP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1931930" y="434992"/>
            <a:ext cx="2527445" cy="2579025"/>
          </a:xfrm>
          <a:custGeom>
            <a:avLst/>
            <a:gdLst/>
            <a:ahLst/>
            <a:cxnLst/>
            <a:rect r="r" b="b" t="t" l="l"/>
            <a:pathLst>
              <a:path h="2579025" w="2527445">
                <a:moveTo>
                  <a:pt x="0" y="0"/>
                </a:moveTo>
                <a:lnTo>
                  <a:pt x="2527444" y="0"/>
                </a:lnTo>
                <a:lnTo>
                  <a:pt x="2527444" y="2579025"/>
                </a:lnTo>
                <a:lnTo>
                  <a:pt x="0" y="257902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9335915" y="7838412"/>
            <a:ext cx="2124608" cy="2124608"/>
          </a:xfrm>
          <a:custGeom>
            <a:avLst/>
            <a:gdLst/>
            <a:ahLst/>
            <a:cxnLst/>
            <a:rect r="r" b="b" t="t" l="l"/>
            <a:pathLst>
              <a:path h="2124608" w="2124608">
                <a:moveTo>
                  <a:pt x="0" y="0"/>
                </a:moveTo>
                <a:lnTo>
                  <a:pt x="2124608" y="0"/>
                </a:lnTo>
                <a:lnTo>
                  <a:pt x="2124608" y="2124608"/>
                </a:lnTo>
                <a:lnTo>
                  <a:pt x="0" y="212460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6416030" y="2687627"/>
            <a:ext cx="5455940" cy="5384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b="true" sz="2799" spc="111">
                <a:solidFill>
                  <a:srgbClr val="393939"/>
                </a:solidFill>
                <a:latin typeface="ITC Benguiat Bold"/>
                <a:ea typeface="ITC Benguiat Bold"/>
                <a:cs typeface="ITC Benguiat Bold"/>
                <a:sym typeface="ITC Benguiat Bold"/>
              </a:rPr>
              <a:t>จุดประสงค์การเรียนรู้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4163578" y="1081250"/>
            <a:ext cx="11985552" cy="10674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40"/>
              </a:lnSpc>
            </a:pPr>
            <a:r>
              <a:rPr lang="en-US" b="true" sz="5600" i="true" spc="224">
                <a:solidFill>
                  <a:srgbClr val="393939"/>
                </a:solidFill>
                <a:latin typeface="ITC Benguiat Bold Italics"/>
                <a:ea typeface="ITC Benguiat Bold Italics"/>
                <a:cs typeface="ITC Benguiat Bold Italics"/>
                <a:sym typeface="ITC Benguiat Bold Italics"/>
              </a:rPr>
              <a:t>“การใช้เครื่องมือช่างอย่างปลอดภัย”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EDD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783380" y="2310830"/>
            <a:ext cx="10721240" cy="6947470"/>
          </a:xfrm>
          <a:custGeom>
            <a:avLst/>
            <a:gdLst/>
            <a:ahLst/>
            <a:cxnLst/>
            <a:rect r="r" b="b" t="t" l="l"/>
            <a:pathLst>
              <a:path h="6947470" w="10721240">
                <a:moveTo>
                  <a:pt x="0" y="0"/>
                </a:moveTo>
                <a:lnTo>
                  <a:pt x="10721240" y="0"/>
                </a:lnTo>
                <a:lnTo>
                  <a:pt x="10721240" y="6947470"/>
                </a:lnTo>
                <a:lnTo>
                  <a:pt x="0" y="69474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642869" y="1247607"/>
            <a:ext cx="5002262" cy="481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b="true" sz="2799">
                <a:solidFill>
                  <a:srgbClr val="000000"/>
                </a:solidFill>
                <a:latin typeface="Prompt Bold"/>
                <a:ea typeface="Prompt Bold"/>
                <a:cs typeface="Prompt Bold"/>
                <a:sym typeface="Prompt Bold"/>
              </a:rPr>
              <a:t>ภาพการซ่อมแซมขาเก้าอี้ (งานไม้)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EDD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771625" y="2295596"/>
            <a:ext cx="10744749" cy="6962704"/>
          </a:xfrm>
          <a:custGeom>
            <a:avLst/>
            <a:gdLst/>
            <a:ahLst/>
            <a:cxnLst/>
            <a:rect r="r" b="b" t="t" l="l"/>
            <a:pathLst>
              <a:path h="6962704" w="10744749">
                <a:moveTo>
                  <a:pt x="0" y="0"/>
                </a:moveTo>
                <a:lnTo>
                  <a:pt x="10744750" y="0"/>
                </a:lnTo>
                <a:lnTo>
                  <a:pt x="10744750" y="6962704"/>
                </a:lnTo>
                <a:lnTo>
                  <a:pt x="0" y="696270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5119464" y="1231174"/>
            <a:ext cx="8049071" cy="481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b="true" sz="2799">
                <a:solidFill>
                  <a:srgbClr val="000000"/>
                </a:solidFill>
                <a:latin typeface="Prompt Bold"/>
                <a:ea typeface="Prompt Bold"/>
                <a:cs typeface="Prompt Bold"/>
                <a:sym typeface="Prompt Bold"/>
              </a:rPr>
              <a:t>ภาพการซ่อมแซมข้อต่ออ่างล้างหน้ารั่วซึม (งานประปา)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EDD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771625" y="2268867"/>
            <a:ext cx="10744749" cy="6989433"/>
          </a:xfrm>
          <a:custGeom>
            <a:avLst/>
            <a:gdLst/>
            <a:ahLst/>
            <a:cxnLst/>
            <a:rect r="r" b="b" t="t" l="l"/>
            <a:pathLst>
              <a:path h="6989433" w="10744749">
                <a:moveTo>
                  <a:pt x="0" y="0"/>
                </a:moveTo>
                <a:lnTo>
                  <a:pt x="10744750" y="0"/>
                </a:lnTo>
                <a:lnTo>
                  <a:pt x="10744750" y="6989433"/>
                </a:lnTo>
                <a:lnTo>
                  <a:pt x="0" y="698943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5619601" y="1198308"/>
            <a:ext cx="7048798" cy="481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b="true" sz="2799">
                <a:solidFill>
                  <a:srgbClr val="000000"/>
                </a:solidFill>
                <a:latin typeface="Prompt Bold"/>
                <a:ea typeface="Prompt Bold"/>
                <a:cs typeface="Prompt Bold"/>
                <a:sym typeface="Prompt Bold"/>
              </a:rPr>
              <a:t>ภาพการล้างเครื่องปรับอากาศ (งานบำรุงรักษา)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EDD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701703" y="2164360"/>
            <a:ext cx="10884594" cy="7093940"/>
          </a:xfrm>
          <a:custGeom>
            <a:avLst/>
            <a:gdLst/>
            <a:ahLst/>
            <a:cxnLst/>
            <a:rect r="r" b="b" t="t" l="l"/>
            <a:pathLst>
              <a:path h="7093940" w="10884594">
                <a:moveTo>
                  <a:pt x="0" y="0"/>
                </a:moveTo>
                <a:lnTo>
                  <a:pt x="10884594" y="0"/>
                </a:lnTo>
                <a:lnTo>
                  <a:pt x="10884594" y="7093940"/>
                </a:lnTo>
                <a:lnTo>
                  <a:pt x="0" y="70939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4955381" y="1187730"/>
            <a:ext cx="8377238" cy="9766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 b="true">
                <a:solidFill>
                  <a:srgbClr val="000000"/>
                </a:solidFill>
                <a:latin typeface="Prompt Bold"/>
                <a:ea typeface="Prompt Bold"/>
                <a:cs typeface="Prompt Bold"/>
                <a:sym typeface="Prompt Bold"/>
              </a:rPr>
              <a:t>ภาพการประกอบชั้นวางหนังสือ (งานประกอบและติดตั้ง)</a:t>
            </a:r>
          </a:p>
          <a:p>
            <a:pPr algn="ctr">
              <a:lnSpc>
                <a:spcPts val="391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C4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5400000">
            <a:off x="-245999" y="3679063"/>
            <a:ext cx="7487994" cy="3644179"/>
          </a:xfrm>
          <a:prstGeom prst="rect">
            <a:avLst/>
          </a:prstGeom>
          <a:solidFill>
            <a:srgbClr val="CECBAB"/>
          </a:solidFill>
        </p:spPr>
      </p:sp>
      <p:sp>
        <p:nvSpPr>
          <p:cNvPr name="AutoShape 3" id="3"/>
          <p:cNvSpPr/>
          <p:nvPr/>
        </p:nvSpPr>
        <p:spPr>
          <a:xfrm rot="5400000">
            <a:off x="3521232" y="3672898"/>
            <a:ext cx="7487994" cy="3656510"/>
          </a:xfrm>
          <a:prstGeom prst="rect">
            <a:avLst/>
          </a:prstGeom>
          <a:solidFill>
            <a:srgbClr val="F5F4E9"/>
          </a:solidFill>
        </p:spPr>
      </p:sp>
      <p:sp>
        <p:nvSpPr>
          <p:cNvPr name="AutoShape 4" id="4"/>
          <p:cNvSpPr/>
          <p:nvPr/>
        </p:nvSpPr>
        <p:spPr>
          <a:xfrm rot="5400000">
            <a:off x="7280271" y="3672898"/>
            <a:ext cx="7487994" cy="3656510"/>
          </a:xfrm>
          <a:prstGeom prst="rect">
            <a:avLst/>
          </a:prstGeom>
          <a:solidFill>
            <a:srgbClr val="FCD783"/>
          </a:solidFill>
        </p:spPr>
      </p:sp>
      <p:sp>
        <p:nvSpPr>
          <p:cNvPr name="AutoShape 5" id="5"/>
          <p:cNvSpPr/>
          <p:nvPr/>
        </p:nvSpPr>
        <p:spPr>
          <a:xfrm rot="5400000">
            <a:off x="11047188" y="3672898"/>
            <a:ext cx="7487994" cy="3656510"/>
          </a:xfrm>
          <a:prstGeom prst="rect">
            <a:avLst/>
          </a:prstGeom>
          <a:solidFill>
            <a:srgbClr val="E0CBB6"/>
          </a:solidFill>
        </p:spPr>
      </p:sp>
      <p:sp>
        <p:nvSpPr>
          <p:cNvPr name="Freeform 6" id="6"/>
          <p:cNvSpPr/>
          <p:nvPr/>
        </p:nvSpPr>
        <p:spPr>
          <a:xfrm flipH="true" flipV="false" rot="-3369216">
            <a:off x="7555756" y="3496879"/>
            <a:ext cx="691187" cy="246314"/>
          </a:xfrm>
          <a:custGeom>
            <a:avLst/>
            <a:gdLst/>
            <a:ahLst/>
            <a:cxnLst/>
            <a:rect r="r" b="b" t="t" l="l"/>
            <a:pathLst>
              <a:path h="246314" w="691187">
                <a:moveTo>
                  <a:pt x="691187" y="0"/>
                </a:moveTo>
                <a:lnTo>
                  <a:pt x="0" y="0"/>
                </a:lnTo>
                <a:lnTo>
                  <a:pt x="0" y="246314"/>
                </a:lnTo>
                <a:lnTo>
                  <a:pt x="691187" y="246314"/>
                </a:lnTo>
                <a:lnTo>
                  <a:pt x="691187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6408353">
            <a:off x="10614132" y="3899884"/>
            <a:ext cx="820271" cy="581647"/>
          </a:xfrm>
          <a:custGeom>
            <a:avLst/>
            <a:gdLst/>
            <a:ahLst/>
            <a:cxnLst/>
            <a:rect r="r" b="b" t="t" l="l"/>
            <a:pathLst>
              <a:path h="581647" w="820271">
                <a:moveTo>
                  <a:pt x="0" y="0"/>
                </a:moveTo>
                <a:lnTo>
                  <a:pt x="820271" y="0"/>
                </a:lnTo>
                <a:lnTo>
                  <a:pt x="820271" y="581647"/>
                </a:lnTo>
                <a:lnTo>
                  <a:pt x="0" y="5816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2232557">
            <a:off x="3455665" y="2935254"/>
            <a:ext cx="926789" cy="237595"/>
          </a:xfrm>
          <a:custGeom>
            <a:avLst/>
            <a:gdLst/>
            <a:ahLst/>
            <a:cxnLst/>
            <a:rect r="r" b="b" t="t" l="l"/>
            <a:pathLst>
              <a:path h="237595" w="926789">
                <a:moveTo>
                  <a:pt x="0" y="0"/>
                </a:moveTo>
                <a:lnTo>
                  <a:pt x="926789" y="0"/>
                </a:lnTo>
                <a:lnTo>
                  <a:pt x="926789" y="237595"/>
                </a:lnTo>
                <a:lnTo>
                  <a:pt x="0" y="23759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3424460">
            <a:off x="13892060" y="4098544"/>
            <a:ext cx="770661" cy="257821"/>
          </a:xfrm>
          <a:custGeom>
            <a:avLst/>
            <a:gdLst/>
            <a:ahLst/>
            <a:cxnLst/>
            <a:rect r="r" b="b" t="t" l="l"/>
            <a:pathLst>
              <a:path h="257821" w="770661">
                <a:moveTo>
                  <a:pt x="0" y="0"/>
                </a:moveTo>
                <a:lnTo>
                  <a:pt x="770660" y="0"/>
                </a:lnTo>
                <a:lnTo>
                  <a:pt x="770660" y="257821"/>
                </a:lnTo>
                <a:lnTo>
                  <a:pt x="0" y="25782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pic>
        <p:nvPicPr>
          <p:cNvPr name="Picture 10" id="10"/>
          <p:cNvPicPr>
            <a:picLocks noChangeAspect="true"/>
          </p:cNvPicPr>
          <p:nvPr/>
        </p:nvPicPr>
        <p:blipFill>
          <a:blip r:embed="rId10"/>
          <a:srcRect l="0" t="130" r="0" b="130"/>
          <a:stretch>
            <a:fillRect/>
          </a:stretch>
        </p:blipFill>
        <p:spPr>
          <a:xfrm flipH="false" flipV="false" rot="0">
            <a:off x="3666526" y="-4830430"/>
            <a:ext cx="10954948" cy="6299095"/>
          </a:xfrm>
          <a:prstGeom prst="rect">
            <a:avLst/>
          </a:prstGeom>
        </p:spPr>
      </p:pic>
      <p:sp>
        <p:nvSpPr>
          <p:cNvPr name="Freeform 11" id="11"/>
          <p:cNvSpPr/>
          <p:nvPr/>
        </p:nvSpPr>
        <p:spPr>
          <a:xfrm flipH="false" flipV="false" rot="0">
            <a:off x="2085350" y="2110860"/>
            <a:ext cx="1482252" cy="1254356"/>
          </a:xfrm>
          <a:custGeom>
            <a:avLst/>
            <a:gdLst/>
            <a:ahLst/>
            <a:cxnLst/>
            <a:rect r="r" b="b" t="t" l="l"/>
            <a:pathLst>
              <a:path h="1254356" w="1482252">
                <a:moveTo>
                  <a:pt x="0" y="0"/>
                </a:moveTo>
                <a:lnTo>
                  <a:pt x="1482252" y="0"/>
                </a:lnTo>
                <a:lnTo>
                  <a:pt x="1482252" y="1254356"/>
                </a:lnTo>
                <a:lnTo>
                  <a:pt x="0" y="125435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2460" t="-4423" r="0" b="-8036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3384525" y="3620036"/>
            <a:ext cx="1626595" cy="1737387"/>
          </a:xfrm>
          <a:custGeom>
            <a:avLst/>
            <a:gdLst/>
            <a:ahLst/>
            <a:cxnLst/>
            <a:rect r="r" b="b" t="t" l="l"/>
            <a:pathLst>
              <a:path h="1737387" w="1626595">
                <a:moveTo>
                  <a:pt x="0" y="0"/>
                </a:moveTo>
                <a:lnTo>
                  <a:pt x="1626594" y="0"/>
                </a:lnTo>
                <a:lnTo>
                  <a:pt x="1626594" y="1737387"/>
                </a:lnTo>
                <a:lnTo>
                  <a:pt x="0" y="1737387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-27053" t="-10717" r="-50224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5999084" y="3777344"/>
            <a:ext cx="2336571" cy="2336571"/>
          </a:xfrm>
          <a:custGeom>
            <a:avLst/>
            <a:gdLst/>
            <a:ahLst/>
            <a:cxnLst/>
            <a:rect r="r" b="b" t="t" l="l"/>
            <a:pathLst>
              <a:path h="2336571" w="2336571">
                <a:moveTo>
                  <a:pt x="0" y="0"/>
                </a:moveTo>
                <a:lnTo>
                  <a:pt x="2336571" y="0"/>
                </a:lnTo>
                <a:lnTo>
                  <a:pt x="2336571" y="2336571"/>
                </a:lnTo>
                <a:lnTo>
                  <a:pt x="0" y="233657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1262233" y="1974418"/>
            <a:ext cx="1216114" cy="2105482"/>
          </a:xfrm>
          <a:custGeom>
            <a:avLst/>
            <a:gdLst/>
            <a:ahLst/>
            <a:cxnLst/>
            <a:rect r="r" b="b" t="t" l="l"/>
            <a:pathLst>
              <a:path h="2105482" w="1216114">
                <a:moveTo>
                  <a:pt x="0" y="0"/>
                </a:moveTo>
                <a:lnTo>
                  <a:pt x="1216114" y="0"/>
                </a:lnTo>
                <a:lnTo>
                  <a:pt x="1216114" y="2105482"/>
                </a:lnTo>
                <a:lnTo>
                  <a:pt x="0" y="2105482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0" t="-2035" r="0" b="-2035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9675145" y="4667412"/>
            <a:ext cx="1349122" cy="2025913"/>
          </a:xfrm>
          <a:custGeom>
            <a:avLst/>
            <a:gdLst/>
            <a:ahLst/>
            <a:cxnLst/>
            <a:rect r="r" b="b" t="t" l="l"/>
            <a:pathLst>
              <a:path h="2025913" w="1349122">
                <a:moveTo>
                  <a:pt x="0" y="0"/>
                </a:moveTo>
                <a:lnTo>
                  <a:pt x="1349123" y="0"/>
                </a:lnTo>
                <a:lnTo>
                  <a:pt x="1349123" y="2025913"/>
                </a:lnTo>
                <a:lnTo>
                  <a:pt x="0" y="2025913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-115436" t="0" r="-9811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3354607" y="1974418"/>
            <a:ext cx="1668928" cy="1859530"/>
          </a:xfrm>
          <a:custGeom>
            <a:avLst/>
            <a:gdLst/>
            <a:ahLst/>
            <a:cxnLst/>
            <a:rect r="r" b="b" t="t" l="l"/>
            <a:pathLst>
              <a:path h="1859530" w="1668928">
                <a:moveTo>
                  <a:pt x="0" y="0"/>
                </a:moveTo>
                <a:lnTo>
                  <a:pt x="1668928" y="0"/>
                </a:lnTo>
                <a:lnTo>
                  <a:pt x="1668928" y="1859529"/>
                </a:lnTo>
                <a:lnTo>
                  <a:pt x="0" y="1859529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4369628" y="3833947"/>
            <a:ext cx="1826168" cy="2153113"/>
          </a:xfrm>
          <a:custGeom>
            <a:avLst/>
            <a:gdLst/>
            <a:ahLst/>
            <a:cxnLst/>
            <a:rect r="r" b="b" t="t" l="l"/>
            <a:pathLst>
              <a:path h="2153113" w="1826168">
                <a:moveTo>
                  <a:pt x="0" y="0"/>
                </a:moveTo>
                <a:lnTo>
                  <a:pt x="1826168" y="0"/>
                </a:lnTo>
                <a:lnTo>
                  <a:pt x="1826168" y="2153114"/>
                </a:lnTo>
                <a:lnTo>
                  <a:pt x="0" y="2153114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 l="-8951" t="0" r="-8951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956606">
            <a:off x="6627293" y="2480927"/>
            <a:ext cx="1705316" cy="3181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72"/>
              </a:lnSpc>
            </a:pPr>
            <a:r>
              <a:rPr lang="en-US" sz="1909">
                <a:solidFill>
                  <a:srgbClr val="015B32"/>
                </a:solidFill>
                <a:latin typeface="Atma"/>
                <a:ea typeface="Atma"/>
                <a:cs typeface="Atma"/>
                <a:sym typeface="Atma"/>
              </a:rPr>
              <a:t>Read Me Please!!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4062623" y="801646"/>
            <a:ext cx="10266780" cy="6160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45"/>
              </a:lnSpc>
            </a:pPr>
            <a:r>
              <a:rPr lang="en-US" sz="5110" spc="117">
                <a:solidFill>
                  <a:srgbClr val="000000"/>
                </a:solidFill>
                <a:latin typeface="Sriracha"/>
                <a:ea typeface="Sriracha"/>
                <a:cs typeface="Sriracha"/>
                <a:sym typeface="Sriracha"/>
              </a:rPr>
              <a:t>หลักการใช้เครื่องมือช่างอย่างปลอดภัย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2085350" y="6047240"/>
            <a:ext cx="3044787" cy="1941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32"/>
              </a:lnSpc>
            </a:pPr>
            <a:r>
              <a:rPr lang="en-US" sz="2737">
                <a:solidFill>
                  <a:srgbClr val="015B32"/>
                </a:solidFill>
                <a:latin typeface="ไอติม"/>
                <a:ea typeface="ไอติม"/>
                <a:cs typeface="ไอติม"/>
                <a:sym typeface="ไอติม"/>
              </a:rPr>
              <a:t>ศึกษาคู่มือการใช้งาน และปฏิบัติตาม</a:t>
            </a:r>
          </a:p>
          <a:p>
            <a:pPr algn="ctr">
              <a:lnSpc>
                <a:spcPts val="3832"/>
              </a:lnSpc>
            </a:pPr>
            <a:r>
              <a:rPr lang="en-US" sz="2737">
                <a:solidFill>
                  <a:srgbClr val="015B32"/>
                </a:solidFill>
                <a:latin typeface="ไอติม"/>
                <a:ea typeface="ไอติม"/>
                <a:cs typeface="ไอติม"/>
                <a:sym typeface="ไอติม"/>
              </a:rPr>
              <a:t>คำแนะนำในการใช้งานอย่างเคร่งครัด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5662796" y="6626650"/>
            <a:ext cx="3204865" cy="1941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32"/>
              </a:lnSpc>
            </a:pPr>
            <a:r>
              <a:rPr lang="en-US" sz="2737">
                <a:solidFill>
                  <a:srgbClr val="015B32"/>
                </a:solidFill>
                <a:latin typeface="ไอติม"/>
                <a:ea typeface="ไอติม"/>
                <a:cs typeface="ไอติม"/>
                <a:sym typeface="ไอติม"/>
              </a:rPr>
              <a:t>เรียนรู้วิธีการใช้</a:t>
            </a:r>
          </a:p>
          <a:p>
            <a:pPr algn="ctr">
              <a:lnSpc>
                <a:spcPts val="3832"/>
              </a:lnSpc>
            </a:pPr>
            <a:r>
              <a:rPr lang="en-US" sz="2737">
                <a:solidFill>
                  <a:srgbClr val="015B32"/>
                </a:solidFill>
                <a:latin typeface="ไอติม"/>
                <a:ea typeface="ไอติม"/>
                <a:cs typeface="ไอติม"/>
                <a:sym typeface="ไอติม"/>
              </a:rPr>
              <a:t>เครื่องมือและอุปกรณ์อย่างถูกต้อง เหมาะสมกับชนิดของงาน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9570189" y="6869665"/>
            <a:ext cx="2908158" cy="1455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32"/>
              </a:lnSpc>
            </a:pPr>
            <a:r>
              <a:rPr lang="en-US" sz="2737">
                <a:solidFill>
                  <a:srgbClr val="015B32"/>
                </a:solidFill>
                <a:latin typeface="ไอติม"/>
                <a:ea typeface="ไอติม"/>
                <a:cs typeface="ไอติม"/>
                <a:sym typeface="ไอติม"/>
              </a:rPr>
              <a:t>ขณะใช้เครื่องมือ</a:t>
            </a:r>
          </a:p>
          <a:p>
            <a:pPr algn="ctr">
              <a:lnSpc>
                <a:spcPts val="3832"/>
              </a:lnSpc>
            </a:pPr>
            <a:r>
              <a:rPr lang="en-US" sz="2737">
                <a:solidFill>
                  <a:srgbClr val="015B32"/>
                </a:solidFill>
                <a:latin typeface="ไอติม"/>
                <a:ea typeface="ไอติม"/>
                <a:cs typeface="ไอติม"/>
                <a:sym typeface="ไอติม"/>
              </a:rPr>
              <a:t>และอุปกรณ์</a:t>
            </a:r>
          </a:p>
          <a:p>
            <a:pPr algn="ctr">
              <a:lnSpc>
                <a:spcPts val="3832"/>
              </a:lnSpc>
            </a:pPr>
            <a:r>
              <a:rPr lang="en-US" sz="2737">
                <a:solidFill>
                  <a:srgbClr val="015B32"/>
                </a:solidFill>
                <a:latin typeface="ไอติม"/>
                <a:ea typeface="ไอติม"/>
                <a:cs typeface="ไอติม"/>
                <a:sym typeface="ไอติม"/>
              </a:rPr>
              <a:t>ควรแต่งกายให้รัดกุม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3091367" y="6172620"/>
            <a:ext cx="3182678" cy="23952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09"/>
              </a:lnSpc>
            </a:pPr>
            <a:r>
              <a:rPr lang="en-US" sz="2721">
                <a:solidFill>
                  <a:srgbClr val="015B32"/>
                </a:solidFill>
                <a:latin typeface="ไอติม"/>
                <a:ea typeface="ไอติม"/>
                <a:cs typeface="ไอติม"/>
                <a:sym typeface="ไอติม"/>
              </a:rPr>
              <a:t>ขณะใช้เครื่องมือและอุปกรณ์ หากเกิดอาการง่วงนอนหรืออ่อนเพลีย</a:t>
            </a:r>
          </a:p>
          <a:p>
            <a:pPr algn="ctr">
              <a:lnSpc>
                <a:spcPts val="3809"/>
              </a:lnSpc>
            </a:pPr>
            <a:r>
              <a:rPr lang="en-US" sz="2721">
                <a:solidFill>
                  <a:srgbClr val="015B32"/>
                </a:solidFill>
                <a:latin typeface="ไอติม"/>
                <a:ea typeface="ไอติม"/>
                <a:cs typeface="ไอติม"/>
                <a:sym typeface="ไอติม"/>
              </a:rPr>
              <a:t>ควรหยุดใช้เครื่องมือโดยทันที</a:t>
            </a:r>
          </a:p>
        </p:txBody>
      </p:sp>
      <p:sp>
        <p:nvSpPr>
          <p:cNvPr name="Freeform 24" id="24"/>
          <p:cNvSpPr/>
          <p:nvPr/>
        </p:nvSpPr>
        <p:spPr>
          <a:xfrm flipH="false" flipV="false" rot="0">
            <a:off x="1766682" y="610435"/>
            <a:ext cx="2152378" cy="858231"/>
          </a:xfrm>
          <a:custGeom>
            <a:avLst/>
            <a:gdLst/>
            <a:ahLst/>
            <a:cxnLst/>
            <a:rect r="r" b="b" t="t" l="l"/>
            <a:pathLst>
              <a:path h="858231" w="2152378">
                <a:moveTo>
                  <a:pt x="0" y="0"/>
                </a:moveTo>
                <a:lnTo>
                  <a:pt x="2152378" y="0"/>
                </a:lnTo>
                <a:lnTo>
                  <a:pt x="2152378" y="858230"/>
                </a:lnTo>
                <a:lnTo>
                  <a:pt x="0" y="858230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 l="0" t="-1516" r="0" b="-1516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4AA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5400000">
            <a:off x="-245999" y="3679063"/>
            <a:ext cx="7487994" cy="3644179"/>
          </a:xfrm>
          <a:prstGeom prst="rect">
            <a:avLst/>
          </a:prstGeom>
          <a:solidFill>
            <a:srgbClr val="CECBAB"/>
          </a:solidFill>
        </p:spPr>
      </p:sp>
      <p:sp>
        <p:nvSpPr>
          <p:cNvPr name="AutoShape 3" id="3"/>
          <p:cNvSpPr/>
          <p:nvPr/>
        </p:nvSpPr>
        <p:spPr>
          <a:xfrm rot="5400000">
            <a:off x="3521232" y="3672898"/>
            <a:ext cx="7487994" cy="3656510"/>
          </a:xfrm>
          <a:prstGeom prst="rect">
            <a:avLst/>
          </a:prstGeom>
          <a:solidFill>
            <a:srgbClr val="F5F4E9"/>
          </a:solidFill>
        </p:spPr>
      </p:sp>
      <p:sp>
        <p:nvSpPr>
          <p:cNvPr name="AutoShape 4" id="4"/>
          <p:cNvSpPr/>
          <p:nvPr/>
        </p:nvSpPr>
        <p:spPr>
          <a:xfrm rot="5400000">
            <a:off x="7280271" y="3672898"/>
            <a:ext cx="7487994" cy="3656510"/>
          </a:xfrm>
          <a:prstGeom prst="rect">
            <a:avLst/>
          </a:prstGeom>
          <a:solidFill>
            <a:srgbClr val="FCD783"/>
          </a:solidFill>
        </p:spPr>
      </p:sp>
      <p:sp>
        <p:nvSpPr>
          <p:cNvPr name="AutoShape 5" id="5"/>
          <p:cNvSpPr/>
          <p:nvPr/>
        </p:nvSpPr>
        <p:spPr>
          <a:xfrm rot="5400000">
            <a:off x="11047188" y="3672898"/>
            <a:ext cx="7487994" cy="3656510"/>
          </a:xfrm>
          <a:prstGeom prst="rect">
            <a:avLst/>
          </a:prstGeom>
          <a:solidFill>
            <a:srgbClr val="E0CBB6"/>
          </a:solidFill>
        </p:spPr>
      </p:sp>
      <p:sp>
        <p:nvSpPr>
          <p:cNvPr name="Freeform 6" id="6"/>
          <p:cNvSpPr/>
          <p:nvPr/>
        </p:nvSpPr>
        <p:spPr>
          <a:xfrm flipH="true" flipV="false" rot="-3369216">
            <a:off x="7958982" y="4497804"/>
            <a:ext cx="691187" cy="246314"/>
          </a:xfrm>
          <a:custGeom>
            <a:avLst/>
            <a:gdLst/>
            <a:ahLst/>
            <a:cxnLst/>
            <a:rect r="r" b="b" t="t" l="l"/>
            <a:pathLst>
              <a:path h="246314" w="691187">
                <a:moveTo>
                  <a:pt x="691187" y="0"/>
                </a:moveTo>
                <a:lnTo>
                  <a:pt x="0" y="0"/>
                </a:lnTo>
                <a:lnTo>
                  <a:pt x="0" y="246314"/>
                </a:lnTo>
                <a:lnTo>
                  <a:pt x="691187" y="246314"/>
                </a:lnTo>
                <a:lnTo>
                  <a:pt x="691187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6408353">
            <a:off x="10614132" y="3899884"/>
            <a:ext cx="820271" cy="581647"/>
          </a:xfrm>
          <a:custGeom>
            <a:avLst/>
            <a:gdLst/>
            <a:ahLst/>
            <a:cxnLst/>
            <a:rect r="r" b="b" t="t" l="l"/>
            <a:pathLst>
              <a:path h="581647" w="820271">
                <a:moveTo>
                  <a:pt x="0" y="0"/>
                </a:moveTo>
                <a:lnTo>
                  <a:pt x="820271" y="0"/>
                </a:lnTo>
                <a:lnTo>
                  <a:pt x="820271" y="581647"/>
                </a:lnTo>
                <a:lnTo>
                  <a:pt x="0" y="5816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2232557">
            <a:off x="3475506" y="3448932"/>
            <a:ext cx="926789" cy="237595"/>
          </a:xfrm>
          <a:custGeom>
            <a:avLst/>
            <a:gdLst/>
            <a:ahLst/>
            <a:cxnLst/>
            <a:rect r="r" b="b" t="t" l="l"/>
            <a:pathLst>
              <a:path h="237595" w="926789">
                <a:moveTo>
                  <a:pt x="0" y="0"/>
                </a:moveTo>
                <a:lnTo>
                  <a:pt x="926789" y="0"/>
                </a:lnTo>
                <a:lnTo>
                  <a:pt x="926789" y="237595"/>
                </a:lnTo>
                <a:lnTo>
                  <a:pt x="0" y="23759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3424460">
            <a:off x="13918492" y="4354316"/>
            <a:ext cx="770661" cy="257821"/>
          </a:xfrm>
          <a:custGeom>
            <a:avLst/>
            <a:gdLst/>
            <a:ahLst/>
            <a:cxnLst/>
            <a:rect r="r" b="b" t="t" l="l"/>
            <a:pathLst>
              <a:path h="257821" w="770661">
                <a:moveTo>
                  <a:pt x="0" y="0"/>
                </a:moveTo>
                <a:lnTo>
                  <a:pt x="770661" y="0"/>
                </a:lnTo>
                <a:lnTo>
                  <a:pt x="770661" y="257821"/>
                </a:lnTo>
                <a:lnTo>
                  <a:pt x="0" y="25782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pic>
        <p:nvPicPr>
          <p:cNvPr name="Picture 10" id="10"/>
          <p:cNvPicPr>
            <a:picLocks noChangeAspect="true"/>
          </p:cNvPicPr>
          <p:nvPr/>
        </p:nvPicPr>
        <p:blipFill>
          <a:blip r:embed="rId10"/>
          <a:srcRect l="0" t="130" r="0" b="130"/>
          <a:stretch>
            <a:fillRect/>
          </a:stretch>
        </p:blipFill>
        <p:spPr>
          <a:xfrm flipH="false" flipV="false" rot="0">
            <a:off x="3666526" y="-4830430"/>
            <a:ext cx="10954948" cy="6299095"/>
          </a:xfrm>
          <a:prstGeom prst="rect">
            <a:avLst/>
          </a:prstGeom>
        </p:spPr>
      </p:pic>
      <p:sp>
        <p:nvSpPr>
          <p:cNvPr name="Freeform 11" id="11"/>
          <p:cNvSpPr/>
          <p:nvPr/>
        </p:nvSpPr>
        <p:spPr>
          <a:xfrm flipH="false" flipV="false" rot="0">
            <a:off x="2028193" y="1899986"/>
            <a:ext cx="1469805" cy="1507492"/>
          </a:xfrm>
          <a:custGeom>
            <a:avLst/>
            <a:gdLst/>
            <a:ahLst/>
            <a:cxnLst/>
            <a:rect r="r" b="b" t="t" l="l"/>
            <a:pathLst>
              <a:path h="1507492" w="1469805">
                <a:moveTo>
                  <a:pt x="0" y="0"/>
                </a:moveTo>
                <a:lnTo>
                  <a:pt x="1469805" y="0"/>
                </a:lnTo>
                <a:lnTo>
                  <a:pt x="1469805" y="1507492"/>
                </a:lnTo>
                <a:lnTo>
                  <a:pt x="0" y="150749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5724927" y="2473271"/>
            <a:ext cx="3080604" cy="1717437"/>
          </a:xfrm>
          <a:custGeom>
            <a:avLst/>
            <a:gdLst/>
            <a:ahLst/>
            <a:cxnLst/>
            <a:rect r="r" b="b" t="t" l="l"/>
            <a:pathLst>
              <a:path h="1717437" w="3080604">
                <a:moveTo>
                  <a:pt x="0" y="0"/>
                </a:moveTo>
                <a:lnTo>
                  <a:pt x="3080604" y="0"/>
                </a:lnTo>
                <a:lnTo>
                  <a:pt x="3080604" y="1717436"/>
                </a:lnTo>
                <a:lnTo>
                  <a:pt x="0" y="1717436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6043165" y="4910504"/>
            <a:ext cx="1818188" cy="2025836"/>
          </a:xfrm>
          <a:custGeom>
            <a:avLst/>
            <a:gdLst/>
            <a:ahLst/>
            <a:cxnLst/>
            <a:rect r="r" b="b" t="t" l="l"/>
            <a:pathLst>
              <a:path h="2025836" w="1818188">
                <a:moveTo>
                  <a:pt x="0" y="0"/>
                </a:moveTo>
                <a:lnTo>
                  <a:pt x="1818188" y="0"/>
                </a:lnTo>
                <a:lnTo>
                  <a:pt x="1818188" y="2025836"/>
                </a:lnTo>
                <a:lnTo>
                  <a:pt x="0" y="202583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7287471" y="4667412"/>
            <a:ext cx="722334" cy="642220"/>
          </a:xfrm>
          <a:custGeom>
            <a:avLst/>
            <a:gdLst/>
            <a:ahLst/>
            <a:cxnLst/>
            <a:rect r="r" b="b" t="t" l="l"/>
            <a:pathLst>
              <a:path h="642220" w="722334">
                <a:moveTo>
                  <a:pt x="0" y="0"/>
                </a:moveTo>
                <a:lnTo>
                  <a:pt x="722334" y="0"/>
                </a:lnTo>
                <a:lnTo>
                  <a:pt x="722334" y="642220"/>
                </a:lnTo>
                <a:lnTo>
                  <a:pt x="0" y="64222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0760746" y="1953500"/>
            <a:ext cx="1904689" cy="1880447"/>
          </a:xfrm>
          <a:custGeom>
            <a:avLst/>
            <a:gdLst/>
            <a:ahLst/>
            <a:cxnLst/>
            <a:rect r="r" b="b" t="t" l="l"/>
            <a:pathLst>
              <a:path h="1880447" w="1904689">
                <a:moveTo>
                  <a:pt x="0" y="0"/>
                </a:moveTo>
                <a:lnTo>
                  <a:pt x="1904688" y="0"/>
                </a:lnTo>
                <a:lnTo>
                  <a:pt x="1904688" y="1880447"/>
                </a:lnTo>
                <a:lnTo>
                  <a:pt x="0" y="1880447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9473850" y="4667412"/>
            <a:ext cx="3100835" cy="2067869"/>
          </a:xfrm>
          <a:custGeom>
            <a:avLst/>
            <a:gdLst/>
            <a:ahLst/>
            <a:cxnLst/>
            <a:rect r="r" b="b" t="t" l="l"/>
            <a:pathLst>
              <a:path h="2067869" w="3100835">
                <a:moveTo>
                  <a:pt x="0" y="0"/>
                </a:moveTo>
                <a:lnTo>
                  <a:pt x="3100835" y="0"/>
                </a:lnTo>
                <a:lnTo>
                  <a:pt x="3100835" y="2067869"/>
                </a:lnTo>
                <a:lnTo>
                  <a:pt x="0" y="2067869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3066657" y="4163536"/>
            <a:ext cx="1744487" cy="1759886"/>
          </a:xfrm>
          <a:custGeom>
            <a:avLst/>
            <a:gdLst/>
            <a:ahLst/>
            <a:cxnLst/>
            <a:rect r="r" b="b" t="t" l="l"/>
            <a:pathLst>
              <a:path h="1759886" w="1744487">
                <a:moveTo>
                  <a:pt x="0" y="0"/>
                </a:moveTo>
                <a:lnTo>
                  <a:pt x="1744487" y="0"/>
                </a:lnTo>
                <a:lnTo>
                  <a:pt x="1744487" y="1759886"/>
                </a:lnTo>
                <a:lnTo>
                  <a:pt x="0" y="1759886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3218711" y="1904060"/>
            <a:ext cx="2117357" cy="2185659"/>
          </a:xfrm>
          <a:custGeom>
            <a:avLst/>
            <a:gdLst/>
            <a:ahLst/>
            <a:cxnLst/>
            <a:rect r="r" b="b" t="t" l="l"/>
            <a:pathLst>
              <a:path h="2185659" w="2117357">
                <a:moveTo>
                  <a:pt x="0" y="0"/>
                </a:moveTo>
                <a:lnTo>
                  <a:pt x="2117358" y="0"/>
                </a:lnTo>
                <a:lnTo>
                  <a:pt x="2117358" y="2185659"/>
                </a:lnTo>
                <a:lnTo>
                  <a:pt x="0" y="2185659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4277390" y="4876733"/>
            <a:ext cx="1683468" cy="1603504"/>
          </a:xfrm>
          <a:custGeom>
            <a:avLst/>
            <a:gdLst/>
            <a:ahLst/>
            <a:cxnLst/>
            <a:rect r="r" b="b" t="t" l="l"/>
            <a:pathLst>
              <a:path h="1603504" w="1683468">
                <a:moveTo>
                  <a:pt x="0" y="0"/>
                </a:moveTo>
                <a:lnTo>
                  <a:pt x="1683468" y="0"/>
                </a:lnTo>
                <a:lnTo>
                  <a:pt x="1683468" y="1603503"/>
                </a:lnTo>
                <a:lnTo>
                  <a:pt x="0" y="1603503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4010610" y="712498"/>
            <a:ext cx="10266780" cy="6160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45"/>
              </a:lnSpc>
            </a:pPr>
            <a:r>
              <a:rPr lang="en-US" sz="5110" spc="117">
                <a:solidFill>
                  <a:srgbClr val="FFFFFF"/>
                </a:solidFill>
                <a:latin typeface="Sriracha"/>
                <a:ea typeface="Sriracha"/>
                <a:cs typeface="Sriracha"/>
                <a:sym typeface="Sriracha"/>
              </a:rPr>
              <a:t>หลักการใช้เครื่องมือช่างอย่างปลอดภัย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2085350" y="6047240"/>
            <a:ext cx="3044787" cy="2427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32"/>
              </a:lnSpc>
            </a:pPr>
            <a:r>
              <a:rPr lang="en-US" sz="2737">
                <a:solidFill>
                  <a:srgbClr val="000000"/>
                </a:solidFill>
                <a:latin typeface="ไอติม"/>
                <a:ea typeface="ไอติม"/>
                <a:cs typeface="ไอติม"/>
                <a:sym typeface="ไอติม"/>
              </a:rPr>
              <a:t>ตรวจสอบสภาพ</a:t>
            </a:r>
          </a:p>
          <a:p>
            <a:pPr algn="ctr">
              <a:lnSpc>
                <a:spcPts val="3832"/>
              </a:lnSpc>
            </a:pPr>
            <a:r>
              <a:rPr lang="en-US" sz="2737">
                <a:solidFill>
                  <a:srgbClr val="000000"/>
                </a:solidFill>
                <a:latin typeface="ไอติม"/>
                <a:ea typeface="ไอติม"/>
                <a:cs typeface="ไอติม"/>
                <a:sym typeface="ไอติม"/>
              </a:rPr>
              <a:t>เครื่องมือก่อนใช้งานอยู่เสมอ</a:t>
            </a:r>
          </a:p>
          <a:p>
            <a:pPr algn="ctr">
              <a:lnSpc>
                <a:spcPts val="3832"/>
              </a:lnSpc>
            </a:pPr>
            <a:r>
              <a:rPr lang="en-US" sz="2737">
                <a:solidFill>
                  <a:srgbClr val="000000"/>
                </a:solidFill>
                <a:latin typeface="ไอติม"/>
                <a:ea typeface="ไอติม"/>
                <a:cs typeface="ไอติม"/>
                <a:sym typeface="ไอติม"/>
              </a:rPr>
              <a:t>หากพบว่าชำรุด</a:t>
            </a:r>
          </a:p>
          <a:p>
            <a:pPr algn="ctr">
              <a:lnSpc>
                <a:spcPts val="3832"/>
              </a:lnSpc>
            </a:pPr>
            <a:r>
              <a:rPr lang="en-US" sz="2737">
                <a:solidFill>
                  <a:srgbClr val="000000"/>
                </a:solidFill>
                <a:latin typeface="ไอติม"/>
                <a:ea typeface="ไอติม"/>
                <a:cs typeface="ไอติม"/>
                <a:sym typeface="ไอติม"/>
              </a:rPr>
              <a:t>ให้นำไปซ่อมแซม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5692386" y="7227553"/>
            <a:ext cx="3204865" cy="1455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32"/>
              </a:lnSpc>
            </a:pPr>
            <a:r>
              <a:rPr lang="en-US" sz="2737">
                <a:solidFill>
                  <a:srgbClr val="000000"/>
                </a:solidFill>
                <a:latin typeface="ไอติม"/>
                <a:ea typeface="ไอติม"/>
                <a:cs typeface="ไอติม"/>
                <a:sym typeface="ไอติม"/>
              </a:rPr>
              <a:t>จัดเก็บและจัดวาง</a:t>
            </a:r>
          </a:p>
          <a:p>
            <a:pPr algn="ctr">
              <a:lnSpc>
                <a:spcPts val="3832"/>
              </a:lnSpc>
            </a:pPr>
            <a:r>
              <a:rPr lang="en-US" sz="2737">
                <a:solidFill>
                  <a:srgbClr val="000000"/>
                </a:solidFill>
                <a:latin typeface="ไอติม"/>
                <a:ea typeface="ไอติม"/>
                <a:cs typeface="ไอติม"/>
                <a:sym typeface="ไอติม"/>
              </a:rPr>
              <a:t>เครื่องมือให้เป็นระเบียบ</a:t>
            </a:r>
            <a:r>
              <a:rPr lang="en-US" sz="2737">
                <a:solidFill>
                  <a:srgbClr val="000000"/>
                </a:solidFill>
                <a:latin typeface="ไอติม"/>
                <a:ea typeface="ไอติม"/>
                <a:cs typeface="ไอติม"/>
                <a:sym typeface="ไอติม"/>
              </a:rPr>
              <a:t> และเก็บให้พ้นมือเด็ก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9383101" y="6984538"/>
            <a:ext cx="3282334" cy="1941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32"/>
              </a:lnSpc>
            </a:pPr>
            <a:r>
              <a:rPr lang="en-US" sz="2737">
                <a:solidFill>
                  <a:srgbClr val="000000"/>
                </a:solidFill>
                <a:latin typeface="ไอติม"/>
                <a:ea typeface="ไอติม"/>
                <a:cs typeface="ไอติม"/>
                <a:sym typeface="ไอติม"/>
              </a:rPr>
              <a:t>หลังการใช้งานทุกครั้ง ควรทำความสะอาดและบำรุงรักษาเครื่องมือ แล้วนำเก็บเข้าที่ให้เรียบร้อย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3067584" y="6767043"/>
            <a:ext cx="3182678" cy="1915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09"/>
              </a:lnSpc>
            </a:pPr>
            <a:r>
              <a:rPr lang="en-US" sz="2721">
                <a:solidFill>
                  <a:srgbClr val="000000"/>
                </a:solidFill>
                <a:latin typeface="ไอติม"/>
                <a:ea typeface="ไอติม"/>
                <a:cs typeface="ไอติม"/>
                <a:sym typeface="ไอติม"/>
              </a:rPr>
              <a:t>ขณะใช้เครื่องมือและอุปกรณ์ ไม่ควรดื่มสุรา หรือของมึนเมา หรือยาที่มีฤทธิ์กดประสาท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B6DC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5400000">
            <a:off x="-245999" y="3679063"/>
            <a:ext cx="7487994" cy="3644179"/>
          </a:xfrm>
          <a:prstGeom prst="rect">
            <a:avLst/>
          </a:prstGeom>
          <a:solidFill>
            <a:srgbClr val="CECBAB"/>
          </a:solidFill>
        </p:spPr>
      </p:sp>
      <p:sp>
        <p:nvSpPr>
          <p:cNvPr name="AutoShape 3" id="3"/>
          <p:cNvSpPr/>
          <p:nvPr/>
        </p:nvSpPr>
        <p:spPr>
          <a:xfrm rot="5400000">
            <a:off x="3521232" y="3672898"/>
            <a:ext cx="7487994" cy="3656510"/>
          </a:xfrm>
          <a:prstGeom prst="rect">
            <a:avLst/>
          </a:prstGeom>
          <a:solidFill>
            <a:srgbClr val="F5F4E9"/>
          </a:solidFill>
        </p:spPr>
      </p:sp>
      <p:sp>
        <p:nvSpPr>
          <p:cNvPr name="AutoShape 4" id="4"/>
          <p:cNvSpPr/>
          <p:nvPr/>
        </p:nvSpPr>
        <p:spPr>
          <a:xfrm rot="5400000">
            <a:off x="11047188" y="3672898"/>
            <a:ext cx="7487994" cy="3656510"/>
          </a:xfrm>
          <a:prstGeom prst="rect">
            <a:avLst/>
          </a:prstGeom>
          <a:solidFill>
            <a:srgbClr val="E0CBB6"/>
          </a:solidFill>
        </p:spPr>
      </p:sp>
      <p:sp>
        <p:nvSpPr>
          <p:cNvPr name="Freeform 5" id="5"/>
          <p:cNvSpPr/>
          <p:nvPr/>
        </p:nvSpPr>
        <p:spPr>
          <a:xfrm flipH="false" flipV="false" rot="2232557">
            <a:off x="2593701" y="4098301"/>
            <a:ext cx="926789" cy="237595"/>
          </a:xfrm>
          <a:custGeom>
            <a:avLst/>
            <a:gdLst/>
            <a:ahLst/>
            <a:cxnLst/>
            <a:rect r="r" b="b" t="t" l="l"/>
            <a:pathLst>
              <a:path h="237595" w="926789">
                <a:moveTo>
                  <a:pt x="0" y="0"/>
                </a:moveTo>
                <a:lnTo>
                  <a:pt x="926789" y="0"/>
                </a:lnTo>
                <a:lnTo>
                  <a:pt x="926789" y="237595"/>
                </a:lnTo>
                <a:lnTo>
                  <a:pt x="0" y="2375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4"/>
          <a:srcRect l="0" t="130" r="0" b="130"/>
          <a:stretch>
            <a:fillRect/>
          </a:stretch>
        </p:blipFill>
        <p:spPr>
          <a:xfrm flipH="false" flipV="false" rot="0">
            <a:off x="3666526" y="-4830430"/>
            <a:ext cx="10954948" cy="6299095"/>
          </a:xfrm>
          <a:prstGeom prst="rect">
            <a:avLst/>
          </a:prstGeom>
        </p:spPr>
      </p:pic>
      <p:sp>
        <p:nvSpPr>
          <p:cNvPr name="Freeform 7" id="7"/>
          <p:cNvSpPr/>
          <p:nvPr/>
        </p:nvSpPr>
        <p:spPr>
          <a:xfrm flipH="false" flipV="false" rot="0">
            <a:off x="2129553" y="2235813"/>
            <a:ext cx="2956380" cy="1478190"/>
          </a:xfrm>
          <a:custGeom>
            <a:avLst/>
            <a:gdLst/>
            <a:ahLst/>
            <a:cxnLst/>
            <a:rect r="r" b="b" t="t" l="l"/>
            <a:pathLst>
              <a:path h="1478190" w="2956380">
                <a:moveTo>
                  <a:pt x="0" y="0"/>
                </a:moveTo>
                <a:lnTo>
                  <a:pt x="2956380" y="0"/>
                </a:lnTo>
                <a:lnTo>
                  <a:pt x="2956380" y="1478190"/>
                </a:lnTo>
                <a:lnTo>
                  <a:pt x="0" y="147819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2898321" y="4591940"/>
            <a:ext cx="2008826" cy="1888296"/>
          </a:xfrm>
          <a:custGeom>
            <a:avLst/>
            <a:gdLst/>
            <a:ahLst/>
            <a:cxnLst/>
            <a:rect r="r" b="b" t="t" l="l"/>
            <a:pathLst>
              <a:path h="1888296" w="2008826">
                <a:moveTo>
                  <a:pt x="0" y="0"/>
                </a:moveTo>
                <a:lnTo>
                  <a:pt x="2008826" y="0"/>
                </a:lnTo>
                <a:lnTo>
                  <a:pt x="2008826" y="1888296"/>
                </a:lnTo>
                <a:lnTo>
                  <a:pt x="0" y="188829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9" id="9"/>
          <p:cNvGrpSpPr>
            <a:grpSpLocks noChangeAspect="true"/>
          </p:cNvGrpSpPr>
          <p:nvPr/>
        </p:nvGrpSpPr>
        <p:grpSpPr>
          <a:xfrm rot="0">
            <a:off x="5270905" y="2562068"/>
            <a:ext cx="4253510" cy="5618493"/>
            <a:chOff x="0" y="0"/>
            <a:chExt cx="6438900" cy="850519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438900" cy="8505190"/>
            </a:xfrm>
            <a:custGeom>
              <a:avLst/>
              <a:gdLst/>
              <a:ahLst/>
              <a:cxnLst/>
              <a:rect r="r" b="b" t="t" l="l"/>
              <a:pathLst>
                <a:path h="8505190" w="6438900">
                  <a:moveTo>
                    <a:pt x="4916170" y="8505190"/>
                  </a:moveTo>
                  <a:lnTo>
                    <a:pt x="4627880" y="8505190"/>
                  </a:lnTo>
                  <a:lnTo>
                    <a:pt x="0" y="8072120"/>
                  </a:lnTo>
                  <a:lnTo>
                    <a:pt x="0" y="4405630"/>
                  </a:lnTo>
                  <a:lnTo>
                    <a:pt x="910590" y="0"/>
                  </a:lnTo>
                  <a:lnTo>
                    <a:pt x="6438900" y="0"/>
                  </a:lnTo>
                  <a:lnTo>
                    <a:pt x="6438900" y="671830"/>
                  </a:lnTo>
                  <a:lnTo>
                    <a:pt x="4916170" y="850519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6438900" cy="8505190"/>
            </a:xfrm>
            <a:custGeom>
              <a:avLst/>
              <a:gdLst/>
              <a:ahLst/>
              <a:cxnLst/>
              <a:rect r="r" b="b" t="t" l="l"/>
              <a:pathLst>
                <a:path h="8505190" w="6438900">
                  <a:moveTo>
                    <a:pt x="910590" y="0"/>
                  </a:moveTo>
                  <a:lnTo>
                    <a:pt x="1898650" y="289560"/>
                  </a:lnTo>
                  <a:lnTo>
                    <a:pt x="0" y="4405630"/>
                  </a:lnTo>
                  <a:lnTo>
                    <a:pt x="910590" y="0"/>
                  </a:lnTo>
                  <a:close/>
                  <a:moveTo>
                    <a:pt x="3253740" y="8047990"/>
                  </a:moveTo>
                  <a:lnTo>
                    <a:pt x="4916170" y="8505190"/>
                  </a:lnTo>
                  <a:lnTo>
                    <a:pt x="6438900" y="671830"/>
                  </a:lnTo>
                  <a:lnTo>
                    <a:pt x="3253740" y="8047990"/>
                  </a:lnTo>
                  <a:close/>
                </a:path>
              </a:pathLst>
            </a:custGeom>
            <a:solidFill>
              <a:srgbClr val="5CB7AA"/>
            </a:solidFill>
          </p:spPr>
        </p:sp>
      </p:grpSp>
      <p:sp>
        <p:nvSpPr>
          <p:cNvPr name="AutoShape 12" id="12"/>
          <p:cNvSpPr/>
          <p:nvPr/>
        </p:nvSpPr>
        <p:spPr>
          <a:xfrm rot="5400000">
            <a:off x="7280271" y="3672898"/>
            <a:ext cx="7487994" cy="3656510"/>
          </a:xfrm>
          <a:prstGeom prst="rect">
            <a:avLst/>
          </a:prstGeom>
          <a:solidFill>
            <a:srgbClr val="FCD783"/>
          </a:solidFill>
        </p:spPr>
      </p:sp>
      <p:sp>
        <p:nvSpPr>
          <p:cNvPr name="Freeform 13" id="13"/>
          <p:cNvSpPr/>
          <p:nvPr/>
        </p:nvSpPr>
        <p:spPr>
          <a:xfrm flipH="false" flipV="false" rot="0">
            <a:off x="5985828" y="3110307"/>
            <a:ext cx="2713102" cy="4375971"/>
          </a:xfrm>
          <a:custGeom>
            <a:avLst/>
            <a:gdLst/>
            <a:ahLst/>
            <a:cxnLst/>
            <a:rect r="r" b="b" t="t" l="l"/>
            <a:pathLst>
              <a:path h="4375971" w="2713102">
                <a:moveTo>
                  <a:pt x="0" y="0"/>
                </a:moveTo>
                <a:lnTo>
                  <a:pt x="2713102" y="0"/>
                </a:lnTo>
                <a:lnTo>
                  <a:pt x="2713102" y="4375971"/>
                </a:lnTo>
                <a:lnTo>
                  <a:pt x="0" y="43759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4" id="14"/>
          <p:cNvGrpSpPr>
            <a:grpSpLocks noChangeAspect="true"/>
          </p:cNvGrpSpPr>
          <p:nvPr/>
        </p:nvGrpSpPr>
        <p:grpSpPr>
          <a:xfrm rot="0">
            <a:off x="12487396" y="2880675"/>
            <a:ext cx="4607576" cy="4980214"/>
            <a:chOff x="0" y="0"/>
            <a:chExt cx="6328410" cy="684022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90170" y="110490"/>
              <a:ext cx="6150610" cy="6623050"/>
            </a:xfrm>
            <a:custGeom>
              <a:avLst/>
              <a:gdLst/>
              <a:ahLst/>
              <a:cxnLst/>
              <a:rect r="r" b="b" t="t" l="l"/>
              <a:pathLst>
                <a:path h="6623050" w="6150610">
                  <a:moveTo>
                    <a:pt x="0" y="2106930"/>
                  </a:moveTo>
                  <a:lnTo>
                    <a:pt x="737870" y="6623050"/>
                  </a:lnTo>
                  <a:lnTo>
                    <a:pt x="5237480" y="5972810"/>
                  </a:lnTo>
                  <a:lnTo>
                    <a:pt x="6150610" y="2874010"/>
                  </a:lnTo>
                  <a:lnTo>
                    <a:pt x="5609590" y="0"/>
                  </a:lnTo>
                  <a:lnTo>
                    <a:pt x="0" y="2106930"/>
                  </a:lnTo>
                  <a:close/>
                </a:path>
              </a:pathLst>
            </a:custGeom>
            <a:solidFill>
              <a:srgbClr val="FFEDDE"/>
            </a:solid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6328410" cy="6840220"/>
            </a:xfrm>
            <a:custGeom>
              <a:avLst/>
              <a:gdLst/>
              <a:ahLst/>
              <a:cxnLst/>
              <a:rect r="r" b="b" t="t" l="l"/>
              <a:pathLst>
                <a:path h="6840220" w="6328410">
                  <a:moveTo>
                    <a:pt x="0" y="2156460"/>
                  </a:moveTo>
                  <a:lnTo>
                    <a:pt x="744220" y="6840220"/>
                  </a:lnTo>
                  <a:lnTo>
                    <a:pt x="5415280" y="6183630"/>
                  </a:lnTo>
                  <a:lnTo>
                    <a:pt x="6328410" y="2984500"/>
                  </a:lnTo>
                  <a:lnTo>
                    <a:pt x="5822950" y="0"/>
                  </a:lnTo>
                  <a:lnTo>
                    <a:pt x="0" y="2156460"/>
                  </a:lnTo>
                  <a:close/>
                  <a:moveTo>
                    <a:pt x="6144260" y="3022600"/>
                  </a:moveTo>
                  <a:lnTo>
                    <a:pt x="5252720" y="6024880"/>
                  </a:lnTo>
                  <a:lnTo>
                    <a:pt x="927100" y="6642100"/>
                  </a:lnTo>
                  <a:lnTo>
                    <a:pt x="210820" y="2200910"/>
                  </a:lnTo>
                  <a:lnTo>
                    <a:pt x="5684520" y="200660"/>
                  </a:lnTo>
                  <a:lnTo>
                    <a:pt x="6144260" y="3022600"/>
                  </a:lnTo>
                  <a:close/>
                </a:path>
              </a:pathLst>
            </a:custGeom>
            <a:solidFill>
              <a:srgbClr val="FDD2B9"/>
            </a:solid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6328410" cy="6183630"/>
            </a:xfrm>
            <a:custGeom>
              <a:avLst/>
              <a:gdLst/>
              <a:ahLst/>
              <a:cxnLst/>
              <a:rect r="r" b="b" t="t" l="l"/>
              <a:pathLst>
                <a:path h="6183630" w="6328410">
                  <a:moveTo>
                    <a:pt x="6240780" y="1252220"/>
                  </a:moveTo>
                  <a:lnTo>
                    <a:pt x="458470" y="3413760"/>
                  </a:lnTo>
                  <a:lnTo>
                    <a:pt x="0" y="2156460"/>
                  </a:lnTo>
                  <a:lnTo>
                    <a:pt x="5824220" y="0"/>
                  </a:lnTo>
                  <a:lnTo>
                    <a:pt x="6240780" y="1252220"/>
                  </a:lnTo>
                  <a:close/>
                  <a:moveTo>
                    <a:pt x="4221480" y="5779770"/>
                  </a:moveTo>
                  <a:lnTo>
                    <a:pt x="5415280" y="6183630"/>
                  </a:lnTo>
                  <a:lnTo>
                    <a:pt x="6328410" y="2984500"/>
                  </a:lnTo>
                  <a:lnTo>
                    <a:pt x="4221480" y="5779770"/>
                  </a:lnTo>
                  <a:close/>
                </a:path>
              </a:pathLst>
            </a:custGeom>
            <a:solidFill>
              <a:srgbClr val="FF87AF"/>
            </a:solidFill>
          </p:spPr>
        </p:sp>
      </p:grpSp>
      <p:sp>
        <p:nvSpPr>
          <p:cNvPr name="Freeform 18" id="18"/>
          <p:cNvSpPr/>
          <p:nvPr/>
        </p:nvSpPr>
        <p:spPr>
          <a:xfrm flipH="false" flipV="false" rot="0">
            <a:off x="13620561" y="3193350"/>
            <a:ext cx="1925360" cy="4667539"/>
          </a:xfrm>
          <a:custGeom>
            <a:avLst/>
            <a:gdLst/>
            <a:ahLst/>
            <a:cxnLst/>
            <a:rect r="r" b="b" t="t" l="l"/>
            <a:pathLst>
              <a:path h="4667539" w="1925360">
                <a:moveTo>
                  <a:pt x="0" y="0"/>
                </a:moveTo>
                <a:lnTo>
                  <a:pt x="1925360" y="0"/>
                </a:lnTo>
                <a:lnTo>
                  <a:pt x="1925360" y="4667539"/>
                </a:lnTo>
                <a:lnTo>
                  <a:pt x="0" y="466753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0111270" y="2533114"/>
            <a:ext cx="1825994" cy="3674288"/>
          </a:xfrm>
          <a:custGeom>
            <a:avLst/>
            <a:gdLst/>
            <a:ahLst/>
            <a:cxnLst/>
            <a:rect r="r" b="b" t="t" l="l"/>
            <a:pathLst>
              <a:path h="3674288" w="1825994">
                <a:moveTo>
                  <a:pt x="0" y="0"/>
                </a:moveTo>
                <a:lnTo>
                  <a:pt x="1825995" y="0"/>
                </a:lnTo>
                <a:lnTo>
                  <a:pt x="1825995" y="3674288"/>
                </a:lnTo>
                <a:lnTo>
                  <a:pt x="0" y="3674288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21041" t="0" r="-13148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4010610" y="769648"/>
            <a:ext cx="10266780" cy="6160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45"/>
              </a:lnSpc>
            </a:pPr>
            <a:r>
              <a:rPr lang="en-US" sz="5110" spc="117">
                <a:solidFill>
                  <a:srgbClr val="004AAD"/>
                </a:solidFill>
                <a:latin typeface="Sriracha"/>
                <a:ea typeface="Sriracha"/>
                <a:cs typeface="Sriracha"/>
                <a:sym typeface="Sriracha"/>
              </a:rPr>
              <a:t>หลักการใช้เครื่องมือช่างอย่างปลอดภัย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2075553" y="6511267"/>
            <a:ext cx="3044787" cy="2427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32"/>
              </a:lnSpc>
            </a:pPr>
            <a:r>
              <a:rPr lang="en-US" sz="2737">
                <a:solidFill>
                  <a:srgbClr val="004AAD"/>
                </a:solidFill>
                <a:latin typeface="ไอติม"/>
                <a:ea typeface="ไอติม"/>
                <a:cs typeface="ไอติม"/>
                <a:sym typeface="ไอติม"/>
              </a:rPr>
              <a:t>ขณะใช้เครื่องมือและอุปกรณ์ประเภทเครื่องใช้ไฟฟ้า หรือของมีคม ควรอยู่ในภาวะ</a:t>
            </a:r>
          </a:p>
          <a:p>
            <a:pPr algn="ctr">
              <a:lnSpc>
                <a:spcPts val="3832"/>
              </a:lnSpc>
            </a:pPr>
            <a:r>
              <a:rPr lang="en-US" sz="2737">
                <a:solidFill>
                  <a:srgbClr val="004AAD"/>
                </a:solidFill>
                <a:latin typeface="ไอติม"/>
                <a:ea typeface="ไอติม"/>
                <a:cs typeface="ไอติม"/>
                <a:sym typeface="ไอติม"/>
              </a:rPr>
              <a:t>ทางอารมณ์ปกติ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9383101" y="6725321"/>
            <a:ext cx="3282334" cy="1455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32"/>
              </a:lnSpc>
            </a:pPr>
            <a:r>
              <a:rPr lang="en-US" sz="2737">
                <a:solidFill>
                  <a:srgbClr val="000000"/>
                </a:solidFill>
                <a:latin typeface="ไอติม"/>
                <a:ea typeface="ไอติม"/>
                <a:cs typeface="ไอติม"/>
                <a:sym typeface="ไอติม"/>
              </a:rPr>
              <a:t>ถ้าผู้ใช้เครื่องมือและอุปกรณ์ไว้ผมยาว</a:t>
            </a:r>
          </a:p>
          <a:p>
            <a:pPr algn="ctr">
              <a:lnSpc>
                <a:spcPts val="3832"/>
              </a:lnSpc>
            </a:pPr>
            <a:r>
              <a:rPr lang="en-US" sz="2737">
                <a:solidFill>
                  <a:srgbClr val="000000"/>
                </a:solidFill>
                <a:latin typeface="ไอติม"/>
                <a:ea typeface="ไอติม"/>
                <a:cs typeface="ไอติม"/>
                <a:sym typeface="ไอติม"/>
              </a:rPr>
              <a:t>ควรมัดผมให้เรียบร้อย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DAF3ew2qpnc</dc:identifier>
  <dcterms:modified xsi:type="dcterms:W3CDTF">2011-08-01T06:04:30Z</dcterms:modified>
  <cp:revision>1</cp:revision>
  <dc:title>หลักการใช้เครื่องมืองานช่างอย่างปลอดภัย</dc:title>
</cp:coreProperties>
</file>