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6"/>
  </p:notesMasterIdLst>
  <p:sldIdLst>
    <p:sldId id="339" r:id="rId2"/>
    <p:sldId id="348" r:id="rId3"/>
    <p:sldId id="349" r:id="rId4"/>
    <p:sldId id="350" r:id="rId5"/>
    <p:sldId id="351" r:id="rId6"/>
    <p:sldId id="346" r:id="rId7"/>
    <p:sldId id="347" r:id="rId8"/>
    <p:sldId id="352" r:id="rId9"/>
    <p:sldId id="359" r:id="rId10"/>
    <p:sldId id="353" r:id="rId11"/>
    <p:sldId id="354" r:id="rId12"/>
    <p:sldId id="358" r:id="rId13"/>
    <p:sldId id="357" r:id="rId14"/>
    <p:sldId id="356" r:id="rId15"/>
  </p:sldIdLst>
  <p:sldSz cx="13322300" cy="74676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TH Sarabun New" panose="020B0500040200020003" pitchFamily="34" charset="-34"/>
      <p:regular r:id="rId21"/>
      <p:bold r:id="rId22"/>
      <p:italic r:id="rId23"/>
      <p:boldItalic r:id="rId24"/>
    </p:embeddedFont>
    <p:embeddedFont>
      <p:font typeface="Trebuchet MS" panose="020B0603020202020204" pitchFamily="34" charset="0"/>
      <p:regular r:id="rId25"/>
      <p:bold r:id="rId26"/>
      <p:italic r:id="rId27"/>
      <p:boldItalic r:id="rId28"/>
    </p:embeddedFont>
    <p:embeddedFont>
      <p:font typeface="Wingdings 3" panose="05040102010807070707" pitchFamily="18" charset="2"/>
      <p:regular r:id="rId2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2">
          <p15:clr>
            <a:srgbClr val="A4A3A4"/>
          </p15:clr>
        </p15:guide>
        <p15:guide id="2" pos="41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85CA3A"/>
    <a:srgbClr val="FFF5EB"/>
    <a:srgbClr val="FF66CC"/>
    <a:srgbClr val="CDF2FF"/>
    <a:srgbClr val="FFE6CD"/>
    <a:srgbClr val="FFF0E1"/>
    <a:srgbClr val="FFF7EF"/>
    <a:srgbClr val="A6D86E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7" autoAdjust="0"/>
    <p:restoredTop sz="99771" autoAdjust="0"/>
  </p:normalViewPr>
  <p:slideViewPr>
    <p:cSldViewPr snapToGrid="0" showGuides="1">
      <p:cViewPr varScale="1">
        <p:scale>
          <a:sx n="63" d="100"/>
          <a:sy n="63" d="100"/>
        </p:scale>
        <p:origin x="696" y="84"/>
      </p:cViewPr>
      <p:guideLst>
        <p:guide orient="horz" pos="2352"/>
        <p:guide pos="419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E21980-6D6E-41E6-9B87-CE82BDA2C158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1475" y="685800"/>
            <a:ext cx="61150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C3DCE-ABB4-4315-955F-B07EF0EAE0D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93331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9219"/>
            <a:ext cx="13322300" cy="747682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6785" y="2618270"/>
            <a:ext cx="8486996" cy="1792640"/>
          </a:xfrm>
        </p:spPr>
        <p:txBody>
          <a:bodyPr anchor="b">
            <a:noAutofit/>
          </a:bodyPr>
          <a:lstStyle>
            <a:lvl1pPr algn="r">
              <a:defRPr sz="5880">
                <a:solidFill>
                  <a:schemeClr val="accent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6785" y="4410908"/>
            <a:ext cx="8486996" cy="1194401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21225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129" y="663787"/>
            <a:ext cx="9393651" cy="3706142"/>
          </a:xfrm>
        </p:spPr>
        <p:txBody>
          <a:bodyPr anchor="ctr">
            <a:normAutofit/>
          </a:bodyPr>
          <a:lstStyle>
            <a:lvl1pPr algn="l">
              <a:defRPr sz="4791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129" y="4867769"/>
            <a:ext cx="9393651" cy="1710603"/>
          </a:xfrm>
        </p:spPr>
        <p:txBody>
          <a:bodyPr anchor="ctr">
            <a:normAutofit/>
          </a:bodyPr>
          <a:lstStyle>
            <a:lvl1pPr marL="0" indent="0" algn="l">
              <a:buNone/>
              <a:defRPr sz="19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97845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42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24338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7676" y="663786"/>
            <a:ext cx="8844528" cy="3291276"/>
          </a:xfrm>
        </p:spPr>
        <p:txBody>
          <a:bodyPr anchor="ctr">
            <a:normAutofit/>
          </a:bodyPr>
          <a:lstStyle>
            <a:lvl1pPr algn="l">
              <a:defRPr sz="4791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92791" y="3955062"/>
            <a:ext cx="7894298" cy="414867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74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97845" indent="0">
              <a:buFontTx/>
              <a:buNone/>
              <a:defRPr/>
            </a:lvl2pPr>
            <a:lvl3pPr marL="995690" indent="0">
              <a:buFontTx/>
              <a:buNone/>
              <a:defRPr/>
            </a:lvl3pPr>
            <a:lvl4pPr marL="1493535" indent="0">
              <a:buFontTx/>
              <a:buNone/>
              <a:defRPr/>
            </a:lvl4pPr>
            <a:lvl5pPr marL="199138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129" y="4867769"/>
            <a:ext cx="9393651" cy="1710603"/>
          </a:xfrm>
        </p:spPr>
        <p:txBody>
          <a:bodyPr anchor="ctr">
            <a:normAutofit/>
          </a:bodyPr>
          <a:lstStyle>
            <a:lvl1pPr marL="0" indent="0" algn="l">
              <a:buNone/>
              <a:defRPr sz="19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97845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42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  <p:sp>
        <p:nvSpPr>
          <p:cNvPr id="20" name="TextBox 19"/>
          <p:cNvSpPr txBox="1"/>
          <p:nvPr/>
        </p:nvSpPr>
        <p:spPr>
          <a:xfrm>
            <a:off x="592106" y="860634"/>
            <a:ext cx="666115" cy="636756"/>
          </a:xfrm>
          <a:prstGeom prst="rect">
            <a:avLst/>
          </a:prstGeom>
        </p:spPr>
        <p:txBody>
          <a:bodyPr vert="horz" lIns="99568" tIns="49784" rIns="99568" bIns="49784" rtlCol="0" anchor="ctr">
            <a:noAutofit/>
          </a:bodyPr>
          <a:lstStyle/>
          <a:p>
            <a:pPr lvl="0"/>
            <a:r>
              <a:rPr lang="en-US" sz="8711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717467" y="3143139"/>
            <a:ext cx="666115" cy="636756"/>
          </a:xfrm>
          <a:prstGeom prst="rect">
            <a:avLst/>
          </a:prstGeom>
        </p:spPr>
        <p:txBody>
          <a:bodyPr vert="horz" lIns="99568" tIns="49784" rIns="99568" bIns="49784" rtlCol="0" anchor="ctr">
            <a:noAutofit/>
          </a:bodyPr>
          <a:lstStyle/>
          <a:p>
            <a:pPr lvl="0"/>
            <a:r>
              <a:rPr lang="en-US" sz="8711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392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83732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129" y="2103720"/>
            <a:ext cx="9393651" cy="2826168"/>
          </a:xfrm>
        </p:spPr>
        <p:txBody>
          <a:bodyPr anchor="b">
            <a:normAutofit/>
          </a:bodyPr>
          <a:lstStyle>
            <a:lvl1pPr algn="l">
              <a:defRPr sz="4791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129" y="4929888"/>
            <a:ext cx="9393651" cy="1648484"/>
          </a:xfrm>
        </p:spPr>
        <p:txBody>
          <a:bodyPr anchor="t">
            <a:normAutofit/>
          </a:bodyPr>
          <a:lstStyle>
            <a:lvl1pPr marL="0" indent="0" algn="l">
              <a:buNone/>
              <a:defRPr sz="19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97845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42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71424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7676" y="663786"/>
            <a:ext cx="8844528" cy="3291276"/>
          </a:xfrm>
        </p:spPr>
        <p:txBody>
          <a:bodyPr anchor="ctr">
            <a:normAutofit/>
          </a:bodyPr>
          <a:lstStyle>
            <a:lvl1pPr algn="l">
              <a:defRPr sz="4791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740127" y="4369929"/>
            <a:ext cx="9393652" cy="559959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61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97845" indent="0">
              <a:buFontTx/>
              <a:buNone/>
              <a:defRPr/>
            </a:lvl2pPr>
            <a:lvl3pPr marL="995690" indent="0">
              <a:buFontTx/>
              <a:buNone/>
              <a:defRPr/>
            </a:lvl3pPr>
            <a:lvl4pPr marL="1493535" indent="0">
              <a:buFontTx/>
              <a:buNone/>
              <a:defRPr/>
            </a:lvl4pPr>
            <a:lvl5pPr marL="199138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129" y="4929888"/>
            <a:ext cx="9393651" cy="1648484"/>
          </a:xfrm>
        </p:spPr>
        <p:txBody>
          <a:bodyPr anchor="t">
            <a:normAutofit/>
          </a:bodyPr>
          <a:lstStyle>
            <a:lvl1pPr marL="0" indent="0" algn="l">
              <a:buNone/>
              <a:defRPr sz="19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97845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42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  <p:sp>
        <p:nvSpPr>
          <p:cNvPr id="24" name="TextBox 23"/>
          <p:cNvSpPr txBox="1"/>
          <p:nvPr/>
        </p:nvSpPr>
        <p:spPr>
          <a:xfrm>
            <a:off x="592106" y="860634"/>
            <a:ext cx="666115" cy="636756"/>
          </a:xfrm>
          <a:prstGeom prst="rect">
            <a:avLst/>
          </a:prstGeom>
        </p:spPr>
        <p:txBody>
          <a:bodyPr vert="horz" lIns="99568" tIns="49784" rIns="99568" bIns="49784" rtlCol="0" anchor="ctr">
            <a:noAutofit/>
          </a:bodyPr>
          <a:lstStyle/>
          <a:p>
            <a:pPr lvl="0"/>
            <a:r>
              <a:rPr lang="en-US" sz="8711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717467" y="3143139"/>
            <a:ext cx="666115" cy="636756"/>
          </a:xfrm>
          <a:prstGeom prst="rect">
            <a:avLst/>
          </a:prstGeom>
        </p:spPr>
        <p:txBody>
          <a:bodyPr vert="horz" lIns="99568" tIns="49784" rIns="99568" bIns="49784" rtlCol="0" anchor="ctr">
            <a:noAutofit/>
          </a:bodyPr>
          <a:lstStyle/>
          <a:p>
            <a:pPr lvl="0"/>
            <a:r>
              <a:rPr lang="en-US" sz="8711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32357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379" y="663786"/>
            <a:ext cx="9384401" cy="3291276"/>
          </a:xfrm>
        </p:spPr>
        <p:txBody>
          <a:bodyPr anchor="ctr">
            <a:normAutofit/>
          </a:bodyPr>
          <a:lstStyle>
            <a:lvl1pPr algn="l">
              <a:defRPr sz="4791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740127" y="4369929"/>
            <a:ext cx="9393652" cy="559959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613">
                <a:solidFill>
                  <a:schemeClr val="accent1"/>
                </a:solidFill>
              </a:defRPr>
            </a:lvl1pPr>
            <a:lvl2pPr marL="497845" indent="0">
              <a:buFontTx/>
              <a:buNone/>
              <a:defRPr/>
            </a:lvl2pPr>
            <a:lvl3pPr marL="995690" indent="0">
              <a:buFontTx/>
              <a:buNone/>
              <a:defRPr/>
            </a:lvl3pPr>
            <a:lvl4pPr marL="1493535" indent="0">
              <a:buFontTx/>
              <a:buNone/>
              <a:defRPr/>
            </a:lvl4pPr>
            <a:lvl5pPr marL="199138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129" y="4929888"/>
            <a:ext cx="9393651" cy="1648484"/>
          </a:xfrm>
        </p:spPr>
        <p:txBody>
          <a:bodyPr anchor="t">
            <a:normAutofit/>
          </a:bodyPr>
          <a:lstStyle>
            <a:lvl1pPr marL="0" indent="0" algn="l">
              <a:buNone/>
              <a:defRPr sz="19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97845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42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030266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004570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06343" y="663786"/>
            <a:ext cx="1425704" cy="5718247"/>
          </a:xfrm>
        </p:spPr>
        <p:txBody>
          <a:bodyPr vert="eaVert" anchor="ctr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0129" y="663786"/>
            <a:ext cx="7714685" cy="5718246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94120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92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66585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129" y="2940944"/>
            <a:ext cx="9393651" cy="1988944"/>
          </a:xfrm>
        </p:spPr>
        <p:txBody>
          <a:bodyPr anchor="b"/>
          <a:lstStyle>
            <a:lvl1pPr algn="l">
              <a:defRPr sz="4356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129" y="4929888"/>
            <a:ext cx="9393651" cy="936880"/>
          </a:xfrm>
        </p:spPr>
        <p:txBody>
          <a:bodyPr anchor="t"/>
          <a:lstStyle>
            <a:lvl1pPr marL="0" indent="0" algn="l">
              <a:buNone/>
              <a:defRPr sz="2178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97845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42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59968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0129" y="2352641"/>
            <a:ext cx="4571930" cy="4225730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61853" y="2352642"/>
            <a:ext cx="4571929" cy="4225731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30191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8393" y="2353071"/>
            <a:ext cx="4573665" cy="627485"/>
          </a:xfrm>
        </p:spPr>
        <p:txBody>
          <a:bodyPr anchor="b">
            <a:noAutofit/>
          </a:bodyPr>
          <a:lstStyle>
            <a:lvl1pPr marL="0" indent="0">
              <a:buNone/>
              <a:defRPr sz="2613" b="0"/>
            </a:lvl1pPr>
            <a:lvl2pPr marL="497845" indent="0">
              <a:buNone/>
              <a:defRPr sz="2178" b="1"/>
            </a:lvl2pPr>
            <a:lvl3pPr marL="995690" indent="0">
              <a:buNone/>
              <a:defRPr sz="1960" b="1"/>
            </a:lvl3pPr>
            <a:lvl4pPr marL="1493535" indent="0">
              <a:buNone/>
              <a:defRPr sz="1742" b="1"/>
            </a:lvl4pPr>
            <a:lvl5pPr marL="1991380" indent="0">
              <a:buNone/>
              <a:defRPr sz="1742" b="1"/>
            </a:lvl5pPr>
            <a:lvl6pPr marL="2489225" indent="0">
              <a:buNone/>
              <a:defRPr sz="1742" b="1"/>
            </a:lvl6pPr>
            <a:lvl7pPr marL="2987070" indent="0">
              <a:buNone/>
              <a:defRPr sz="1742" b="1"/>
            </a:lvl7pPr>
            <a:lvl8pPr marL="3484916" indent="0">
              <a:buNone/>
              <a:defRPr sz="1742" b="1"/>
            </a:lvl8pPr>
            <a:lvl9pPr marL="3982761" indent="0">
              <a:buNone/>
              <a:defRPr sz="1742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8393" y="2980556"/>
            <a:ext cx="4573665" cy="3597816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60118" y="2353071"/>
            <a:ext cx="4573660" cy="627485"/>
          </a:xfrm>
        </p:spPr>
        <p:txBody>
          <a:bodyPr anchor="b">
            <a:noAutofit/>
          </a:bodyPr>
          <a:lstStyle>
            <a:lvl1pPr marL="0" indent="0">
              <a:buNone/>
              <a:defRPr sz="2613" b="0"/>
            </a:lvl1pPr>
            <a:lvl2pPr marL="497845" indent="0">
              <a:buNone/>
              <a:defRPr sz="2178" b="1"/>
            </a:lvl2pPr>
            <a:lvl3pPr marL="995690" indent="0">
              <a:buNone/>
              <a:defRPr sz="1960" b="1"/>
            </a:lvl3pPr>
            <a:lvl4pPr marL="1493535" indent="0">
              <a:buNone/>
              <a:defRPr sz="1742" b="1"/>
            </a:lvl4pPr>
            <a:lvl5pPr marL="1991380" indent="0">
              <a:buNone/>
              <a:defRPr sz="1742" b="1"/>
            </a:lvl5pPr>
            <a:lvl6pPr marL="2489225" indent="0">
              <a:buNone/>
              <a:defRPr sz="1742" b="1"/>
            </a:lvl6pPr>
            <a:lvl7pPr marL="2987070" indent="0">
              <a:buNone/>
              <a:defRPr sz="1742" b="1"/>
            </a:lvl7pPr>
            <a:lvl8pPr marL="3484916" indent="0">
              <a:buNone/>
              <a:defRPr sz="1742" b="1"/>
            </a:lvl8pPr>
            <a:lvl9pPr marL="3982761" indent="0">
              <a:buNone/>
              <a:defRPr sz="1742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60120" y="2980556"/>
            <a:ext cx="4573659" cy="3597816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84598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128" y="663787"/>
            <a:ext cx="9393651" cy="1438204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47204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49656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128" y="1631813"/>
            <a:ext cx="4211875" cy="1392107"/>
          </a:xfrm>
        </p:spPr>
        <p:txBody>
          <a:bodyPr anchor="b">
            <a:normAutofit/>
          </a:bodyPr>
          <a:lstStyle>
            <a:lvl1pPr>
              <a:defRPr sz="2178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1796" y="560695"/>
            <a:ext cx="4931984" cy="6017676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0128" y="3023920"/>
            <a:ext cx="4211875" cy="2814178"/>
          </a:xfrm>
        </p:spPr>
        <p:txBody>
          <a:bodyPr>
            <a:normAutofit/>
          </a:bodyPr>
          <a:lstStyle>
            <a:lvl1pPr marL="0" indent="0">
              <a:buNone/>
              <a:defRPr sz="1524"/>
            </a:lvl1pPr>
            <a:lvl2pPr marL="497696" indent="0">
              <a:buNone/>
              <a:defRPr sz="1524"/>
            </a:lvl2pPr>
            <a:lvl3pPr marL="995392" indent="0">
              <a:buNone/>
              <a:defRPr sz="1307"/>
            </a:lvl3pPr>
            <a:lvl4pPr marL="1493088" indent="0">
              <a:buNone/>
              <a:defRPr sz="1089"/>
            </a:lvl4pPr>
            <a:lvl5pPr marL="1990783" indent="0">
              <a:buNone/>
              <a:defRPr sz="1089"/>
            </a:lvl5pPr>
            <a:lvl6pPr marL="2488478" indent="0">
              <a:buNone/>
              <a:defRPr sz="1089"/>
            </a:lvl6pPr>
            <a:lvl7pPr marL="2986174" indent="0">
              <a:buNone/>
              <a:defRPr sz="1089"/>
            </a:lvl7pPr>
            <a:lvl8pPr marL="3483870" indent="0">
              <a:buNone/>
              <a:defRPr sz="1089"/>
            </a:lvl8pPr>
            <a:lvl9pPr marL="3981566" indent="0">
              <a:buNone/>
              <a:defRPr sz="1089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0928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129" y="5227320"/>
            <a:ext cx="9393650" cy="617115"/>
          </a:xfrm>
        </p:spPr>
        <p:txBody>
          <a:bodyPr anchor="b">
            <a:normAutofit/>
          </a:bodyPr>
          <a:lstStyle>
            <a:lvl1pPr algn="l">
              <a:defRPr sz="2613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0128" y="663786"/>
            <a:ext cx="9393651" cy="4187560"/>
          </a:xfrm>
        </p:spPr>
        <p:txBody>
          <a:bodyPr anchor="t">
            <a:normAutofit/>
          </a:bodyPr>
          <a:lstStyle>
            <a:lvl1pPr marL="0" indent="0" algn="ctr">
              <a:buNone/>
              <a:defRPr sz="1742"/>
            </a:lvl1pPr>
            <a:lvl2pPr marL="497845" indent="0">
              <a:buNone/>
              <a:defRPr sz="1742"/>
            </a:lvl2pPr>
            <a:lvl3pPr marL="995690" indent="0">
              <a:buNone/>
              <a:defRPr sz="1742"/>
            </a:lvl3pPr>
            <a:lvl4pPr marL="1493535" indent="0">
              <a:buNone/>
              <a:defRPr sz="1742"/>
            </a:lvl4pPr>
            <a:lvl5pPr marL="1991380" indent="0">
              <a:buNone/>
              <a:defRPr sz="1742"/>
            </a:lvl5pPr>
            <a:lvl6pPr marL="2489225" indent="0">
              <a:buNone/>
              <a:defRPr sz="1742"/>
            </a:lvl6pPr>
            <a:lvl7pPr marL="2987070" indent="0">
              <a:buNone/>
              <a:defRPr sz="1742"/>
            </a:lvl7pPr>
            <a:lvl8pPr marL="3484916" indent="0">
              <a:buNone/>
              <a:defRPr sz="1742"/>
            </a:lvl8pPr>
            <a:lvl9pPr marL="3982761" indent="0">
              <a:buNone/>
              <a:defRPr sz="1742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0129" y="5844435"/>
            <a:ext cx="9393650" cy="733937"/>
          </a:xfrm>
        </p:spPr>
        <p:txBody>
          <a:bodyPr>
            <a:normAutofit/>
          </a:bodyPr>
          <a:lstStyle>
            <a:lvl1pPr marL="0" indent="0">
              <a:buNone/>
              <a:defRPr sz="1307"/>
            </a:lvl1pPr>
            <a:lvl2pPr marL="497845" indent="0">
              <a:buNone/>
              <a:defRPr sz="1307"/>
            </a:lvl2pPr>
            <a:lvl3pPr marL="995690" indent="0">
              <a:buNone/>
              <a:defRPr sz="1089"/>
            </a:lvl3pPr>
            <a:lvl4pPr marL="1493535" indent="0">
              <a:buNone/>
              <a:defRPr sz="980"/>
            </a:lvl4pPr>
            <a:lvl5pPr marL="1991380" indent="0">
              <a:buNone/>
              <a:defRPr sz="980"/>
            </a:lvl5pPr>
            <a:lvl6pPr marL="2489225" indent="0">
              <a:buNone/>
              <a:defRPr sz="980"/>
            </a:lvl6pPr>
            <a:lvl7pPr marL="2987070" indent="0">
              <a:buNone/>
              <a:defRPr sz="980"/>
            </a:lvl7pPr>
            <a:lvl8pPr marL="3484916" indent="0">
              <a:buNone/>
              <a:defRPr sz="980"/>
            </a:lvl8pPr>
            <a:lvl9pPr marL="3982761" indent="0">
              <a:buNone/>
              <a:defRPr sz="98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18578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9219"/>
            <a:ext cx="13322300" cy="747682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0128" y="663787"/>
            <a:ext cx="9393651" cy="14382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128" y="2352642"/>
            <a:ext cx="9393651" cy="4225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73110" y="6578372"/>
            <a:ext cx="996483" cy="3975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4E432-E285-4356-96C5-8842C42F5553}" type="datetimeFigureOut">
              <a:rPr lang="th-TH" smtClean="0"/>
              <a:t>04/04/65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0129" y="6578372"/>
            <a:ext cx="6881453" cy="3975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87090" y="6578372"/>
            <a:ext cx="746690" cy="3975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80">
                <a:solidFill>
                  <a:schemeClr val="accent1"/>
                </a:solidFill>
              </a:defRPr>
            </a:lvl1pPr>
          </a:lstStyle>
          <a:p>
            <a:fld id="{FCF83F26-6358-490C-B628-F2C95670722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41263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97845" rtl="0" eaLnBrk="1" latinLnBrk="0" hangingPunct="1">
        <a:spcBef>
          <a:spcPct val="0"/>
        </a:spcBef>
        <a:buNone/>
        <a:defRPr sz="392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3384" indent="-373384" algn="l" defTabSz="497845" rtl="0" eaLnBrk="1" latinLnBrk="0" hangingPunct="1">
        <a:spcBef>
          <a:spcPts val="108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08998" indent="-311153" algn="l" defTabSz="497845" rtl="0" eaLnBrk="1" latinLnBrk="0" hangingPunct="1">
        <a:spcBef>
          <a:spcPts val="108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4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244613" indent="-248923" algn="l" defTabSz="497845" rtl="0" eaLnBrk="1" latinLnBrk="0" hangingPunct="1">
        <a:spcBef>
          <a:spcPts val="108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52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742458" indent="-248923" algn="l" defTabSz="497845" rtl="0" eaLnBrk="1" latinLnBrk="0" hangingPunct="1">
        <a:spcBef>
          <a:spcPts val="108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240303" indent="-248923" algn="l" defTabSz="497845" rtl="0" eaLnBrk="1" latinLnBrk="0" hangingPunct="1">
        <a:spcBef>
          <a:spcPts val="108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738148" indent="-248923" algn="l" defTabSz="497845" rtl="0" eaLnBrk="1" latinLnBrk="0" hangingPunct="1">
        <a:spcBef>
          <a:spcPts val="108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235993" indent="-248923" algn="l" defTabSz="497845" rtl="0" eaLnBrk="1" latinLnBrk="0" hangingPunct="1">
        <a:spcBef>
          <a:spcPts val="108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733838" indent="-248923" algn="l" defTabSz="497845" rtl="0" eaLnBrk="1" latinLnBrk="0" hangingPunct="1">
        <a:spcBef>
          <a:spcPts val="108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231683" indent="-248923" algn="l" defTabSz="497845" rtl="0" eaLnBrk="1" latinLnBrk="0" hangingPunct="1">
        <a:spcBef>
          <a:spcPts val="1089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0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97845" rtl="0" eaLnBrk="1" latinLnBrk="0" hangingPunct="1">
        <a:defRPr sz="196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497845" rtl="0" eaLnBrk="1" latinLnBrk="0" hangingPunct="1">
        <a:defRPr sz="196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497845" rtl="0" eaLnBrk="1" latinLnBrk="0" hangingPunct="1">
        <a:defRPr sz="196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497845" rtl="0" eaLnBrk="1" latinLnBrk="0" hangingPunct="1">
        <a:defRPr sz="196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497845" rtl="0" eaLnBrk="1" latinLnBrk="0" hangingPunct="1">
        <a:defRPr sz="196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497845" rtl="0" eaLnBrk="1" latinLnBrk="0" hangingPunct="1">
        <a:defRPr sz="196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497845" rtl="0" eaLnBrk="1" latinLnBrk="0" hangingPunct="1">
        <a:defRPr sz="196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497845" rtl="0" eaLnBrk="1" latinLnBrk="0" hangingPunct="1">
        <a:defRPr sz="196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497845" rtl="0" eaLnBrk="1" latinLnBrk="0" hangingPunct="1">
        <a:defRPr sz="1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image" Target="../media/image49.png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/>
        </p:nvSpPr>
        <p:spPr>
          <a:xfrm>
            <a:off x="0" y="3"/>
            <a:ext cx="13111845" cy="7467597"/>
          </a:xfrm>
          <a:prstGeom prst="rect">
            <a:avLst/>
          </a:prstGeom>
          <a:gradFill flip="none" rotWithShape="1">
            <a:gsLst>
              <a:gs pos="0">
                <a:srgbClr val="BDEEFF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390525" y="2133600"/>
            <a:ext cx="8210550" cy="2724150"/>
          </a:xfrm>
          <a:prstGeom prst="roundRect">
            <a:avLst>
              <a:gd name="adj" fmla="val 8100"/>
            </a:avLst>
          </a:prstGeom>
          <a:gradFill>
            <a:gsLst>
              <a:gs pos="0">
                <a:srgbClr val="BDEEFF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973256" y="2253413"/>
            <a:ext cx="632829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ร่างกายของมนุษย์มี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200" b="1" dirty="0">
                <a:solidFill>
                  <a:schemeClr val="accent6">
                    <a:lumMod val="7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ไต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Kidney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 เป็นอวัยวะในการรักษาสมดุลของน้ำและเกลือแร่ในร่างกาย โดยทำหน้าที่กรองของเสียและสารแปลกปลอมออกจากกระแสเลือดแล้วขับออกในรูปของปัสสาวะ และดูดกลับสารที่มีประโยชน์เข้าสู่กระแสเลือด</a:t>
            </a:r>
            <a:endParaRPr lang="en-US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0" name="รูปภาพ 9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12036" y="1019175"/>
            <a:ext cx="5699809" cy="6448425"/>
          </a:xfrm>
          <a:prstGeom prst="rect">
            <a:avLst/>
          </a:prstGeom>
        </p:spPr>
      </p:pic>
      <p:sp>
        <p:nvSpPr>
          <p:cNvPr id="61" name="มนมุมสี่เหลี่ยมผืนผ้าด้านเดียวกัน 60"/>
          <p:cNvSpPr/>
          <p:nvPr/>
        </p:nvSpPr>
        <p:spPr>
          <a:xfrm rot="16200000">
            <a:off x="6529576" y="-6019806"/>
            <a:ext cx="627129" cy="129583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สี่เหลี่ยมผืนผ้า 62"/>
          <p:cNvSpPr/>
          <p:nvPr/>
        </p:nvSpPr>
        <p:spPr>
          <a:xfrm>
            <a:off x="654364" y="105410"/>
            <a:ext cx="71370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การรักษาดุลยภาพของน้ำและแร่ธาตุในร่างกาย</a:t>
            </a: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7548" y="3733801"/>
            <a:ext cx="2028825" cy="3106562"/>
          </a:xfrm>
          <a:prstGeom prst="rect">
            <a:avLst/>
          </a:prstGeom>
        </p:spPr>
      </p:pic>
      <p:pic>
        <p:nvPicPr>
          <p:cNvPr id="3" name="รูปภาพ 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03729" y="4200859"/>
            <a:ext cx="2733675" cy="3150622"/>
          </a:xfrm>
          <a:prstGeom prst="rect">
            <a:avLst/>
          </a:prstGeom>
        </p:spPr>
      </p:pic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id="{3973E87B-2D10-42F9-9E82-5D5E86DDE643}"/>
              </a:ext>
            </a:extLst>
          </p:cNvPr>
          <p:cNvPicPr/>
          <p:nvPr/>
        </p:nvPicPr>
        <p:blipFill rotWithShape="1">
          <a:blip r:embed="rId5"/>
          <a:srcRect l="10484" t="46342" r="60315" b="36402"/>
          <a:stretch/>
        </p:blipFill>
        <p:spPr bwMode="auto">
          <a:xfrm>
            <a:off x="8601075" y="-68870"/>
            <a:ext cx="4510770" cy="882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4403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45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45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มนมุมสี่เหลี่ยมผืนผ้าด้านเดียวกัน 60"/>
          <p:cNvSpPr/>
          <p:nvPr/>
        </p:nvSpPr>
        <p:spPr>
          <a:xfrm rot="16200000">
            <a:off x="6529576" y="-6019806"/>
            <a:ext cx="627129" cy="129583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สี่เหลี่ยมผืนผ้า 62"/>
          <p:cNvSpPr/>
          <p:nvPr/>
        </p:nvSpPr>
        <p:spPr>
          <a:xfrm>
            <a:off x="654365" y="105410"/>
            <a:ext cx="60036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ระบบภูมิคุ้มกันแบบไม่จำเพาะ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972752" y="1470095"/>
            <a:ext cx="119431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กลไกการป้องกันเชื้อโรคและสิ่งแปลกปลอมในร่างกายโดยการทำงานของ</a:t>
            </a:r>
            <a:r>
              <a:rPr lang="th-TH" sz="18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เซลล์เม็ดเลือดขาว </a:t>
            </a:r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white blood cell)</a:t>
            </a:r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18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ชนิดฟาโกไซต์ </a:t>
            </a:r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phagocyte) </a:t>
            </a:r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ซึ่งทำลายเชื้อโรคและสิ่งแปลกปลอมต่าง</a:t>
            </a:r>
            <a:r>
              <a:rPr lang="th-TH" sz="7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 </a:t>
            </a:r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ๆ ด้วย</a:t>
            </a:r>
            <a:r>
              <a:rPr lang="th-TH" sz="18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วิธีฟาโกไซโทซิส </a:t>
            </a:r>
            <a:r>
              <a:rPr lang="th-TH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1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phagocytosis)</a:t>
            </a:r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972753" y="1044881"/>
            <a:ext cx="54375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การกลืนกินของเซลล์ หรือ ฟาโกไซโทซิส (</a:t>
            </a:r>
            <a:r>
              <a:rPr lang="en-US" sz="20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phagocytosis)</a:t>
            </a:r>
            <a:r>
              <a:rPr lang="th-TH" sz="20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en-US" sz="2000" b="1" dirty="0">
              <a:solidFill>
                <a:srgbClr val="FF6600"/>
              </a:solidFill>
            </a:endParaRPr>
          </a:p>
        </p:txBody>
      </p:sp>
      <p:sp>
        <p:nvSpPr>
          <p:cNvPr id="19" name="สี่เหลี่ยมผืนผ้ามุมมน 18"/>
          <p:cNvSpPr/>
          <p:nvPr/>
        </p:nvSpPr>
        <p:spPr>
          <a:xfrm>
            <a:off x="601277" y="1040288"/>
            <a:ext cx="371476" cy="371476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3</a:t>
            </a:r>
            <a:endPara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20" name="รูปภาพ 19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950" y="2161463"/>
            <a:ext cx="1202286" cy="1161768"/>
          </a:xfrm>
          <a:prstGeom prst="rect">
            <a:avLst/>
          </a:prstGeom>
        </p:spPr>
      </p:pic>
      <p:pic>
        <p:nvPicPr>
          <p:cNvPr id="21" name="รูปภาพ 20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950" y="4700485"/>
            <a:ext cx="1187507" cy="1242740"/>
          </a:xfrm>
          <a:prstGeom prst="rect">
            <a:avLst/>
          </a:prstGeom>
        </p:spPr>
      </p:pic>
      <p:pic>
        <p:nvPicPr>
          <p:cNvPr id="22" name="รูปภาพ 2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723" y="5885877"/>
            <a:ext cx="1723284" cy="1344931"/>
          </a:xfrm>
          <a:prstGeom prst="rect">
            <a:avLst/>
          </a:prstGeom>
        </p:spPr>
      </p:pic>
      <p:pic>
        <p:nvPicPr>
          <p:cNvPr id="23" name="รูปภาพ 22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109" y="3498790"/>
            <a:ext cx="1140348" cy="1106475"/>
          </a:xfrm>
          <a:prstGeom prst="rect">
            <a:avLst/>
          </a:prstGeom>
        </p:spPr>
      </p:pic>
      <p:sp>
        <p:nvSpPr>
          <p:cNvPr id="3" name="สี่เหลี่ยมผืนผ้ามุมมน 2"/>
          <p:cNvSpPr/>
          <p:nvPr/>
        </p:nvSpPr>
        <p:spPr>
          <a:xfrm>
            <a:off x="1856007" y="2517693"/>
            <a:ext cx="2115920" cy="483939"/>
          </a:xfrm>
          <a:prstGeom prst="roundRect">
            <a:avLst/>
          </a:prstGeom>
          <a:solidFill>
            <a:srgbClr val="CDF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นิวโทรฟิล (</a:t>
            </a:r>
            <a:r>
              <a:rPr lang="en-US" sz="2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neutrophil) </a:t>
            </a:r>
          </a:p>
        </p:txBody>
      </p:sp>
      <p:sp>
        <p:nvSpPr>
          <p:cNvPr id="24" name="สี่เหลี่ยมผืนผ้ามุมมน 23"/>
          <p:cNvSpPr/>
          <p:nvPr/>
        </p:nvSpPr>
        <p:spPr>
          <a:xfrm>
            <a:off x="1856006" y="3810057"/>
            <a:ext cx="2115920" cy="483939"/>
          </a:xfrm>
          <a:prstGeom prst="roundRect">
            <a:avLst/>
          </a:prstGeom>
          <a:solidFill>
            <a:srgbClr val="CDF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เบโซฟิล (</a:t>
            </a:r>
            <a:r>
              <a:rPr lang="en-US" sz="2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basophil) </a:t>
            </a:r>
          </a:p>
        </p:txBody>
      </p:sp>
      <p:sp>
        <p:nvSpPr>
          <p:cNvPr id="26" name="สี่เหลี่ยมผืนผ้ามุมมน 25"/>
          <p:cNvSpPr/>
          <p:nvPr/>
        </p:nvSpPr>
        <p:spPr>
          <a:xfrm>
            <a:off x="1856005" y="5079885"/>
            <a:ext cx="2115920" cy="483939"/>
          </a:xfrm>
          <a:prstGeom prst="roundRect">
            <a:avLst/>
          </a:prstGeom>
          <a:solidFill>
            <a:srgbClr val="CDF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อีโอซิโนฟิล (</a:t>
            </a:r>
            <a:r>
              <a:rPr lang="en-US" sz="2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eosinophil) </a:t>
            </a:r>
          </a:p>
        </p:txBody>
      </p:sp>
      <p:sp>
        <p:nvSpPr>
          <p:cNvPr id="27" name="สี่เหลี่ยมผืนผ้ามุมมน 26"/>
          <p:cNvSpPr/>
          <p:nvPr/>
        </p:nvSpPr>
        <p:spPr>
          <a:xfrm>
            <a:off x="1856004" y="6439049"/>
            <a:ext cx="2115920" cy="483939"/>
          </a:xfrm>
          <a:prstGeom prst="roundRect">
            <a:avLst/>
          </a:prstGeom>
          <a:solidFill>
            <a:srgbClr val="CDF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โมโนไซต์ (</a:t>
            </a:r>
            <a:r>
              <a:rPr lang="en-US" sz="2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monocyte) </a:t>
            </a:r>
            <a:r>
              <a:rPr lang="th-TH" sz="1800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en-US" sz="1800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" name="มนมุมสี่เหลี่ยมผืนผ้าด้านเดียวกัน 3"/>
          <p:cNvSpPr/>
          <p:nvPr/>
        </p:nvSpPr>
        <p:spPr>
          <a:xfrm rot="16200000">
            <a:off x="6216346" y="34851"/>
            <a:ext cx="5052029" cy="9159877"/>
          </a:xfrm>
          <a:prstGeom prst="round2SameRect">
            <a:avLst>
              <a:gd name="adj1" fmla="val 4412"/>
              <a:gd name="adj2" fmla="val 0"/>
            </a:avLst>
          </a:prstGeom>
          <a:solidFill>
            <a:srgbClr val="FFF5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6447501" y="2188989"/>
            <a:ext cx="45897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24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กลไกการทำงานของเซลล์เม็ดเลือดขาวชนิดฟาโกไซต์</a:t>
            </a: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1777" y="2000342"/>
            <a:ext cx="1821816" cy="2429088"/>
          </a:xfrm>
          <a:prstGeom prst="rect">
            <a:avLst/>
          </a:prstGeom>
        </p:spPr>
      </p:pic>
      <p:sp>
        <p:nvSpPr>
          <p:cNvPr id="7" name="วงรี 6"/>
          <p:cNvSpPr/>
          <p:nvPr/>
        </p:nvSpPr>
        <p:spPr>
          <a:xfrm>
            <a:off x="5434268" y="3088538"/>
            <a:ext cx="262769" cy="252696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กลุ่ม 12"/>
          <p:cNvGrpSpPr/>
          <p:nvPr/>
        </p:nvGrpSpPr>
        <p:grpSpPr>
          <a:xfrm>
            <a:off x="5594229" y="2759663"/>
            <a:ext cx="1786957" cy="967593"/>
            <a:chOff x="5594229" y="2759663"/>
            <a:chExt cx="1786957" cy="967593"/>
          </a:xfrm>
        </p:grpSpPr>
        <p:sp>
          <p:nvSpPr>
            <p:cNvPr id="9" name="สามเหลี่ยมหน้าจั่ว 8"/>
            <p:cNvSpPr/>
            <p:nvPr/>
          </p:nvSpPr>
          <p:spPr>
            <a:xfrm rot="16200000">
              <a:off x="5804926" y="2581777"/>
              <a:ext cx="901971" cy="1323366"/>
            </a:xfrm>
            <a:prstGeom prst="triangle">
              <a:avLst/>
            </a:prstGeom>
            <a:solidFill>
              <a:srgbClr val="FF66CC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รูปภาพ 7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6413593" y="2759663"/>
              <a:ext cx="967593" cy="967593"/>
            </a:xfrm>
            <a:prstGeom prst="rect">
              <a:avLst/>
            </a:prstGeom>
          </p:spPr>
        </p:pic>
      </p:grpSp>
      <p:pic>
        <p:nvPicPr>
          <p:cNvPr id="10" name="รูปภาพ 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247" y="4317250"/>
            <a:ext cx="1151386" cy="1151386"/>
          </a:xfrm>
          <a:prstGeom prst="rect">
            <a:avLst/>
          </a:prstGeom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7977" y="4430584"/>
            <a:ext cx="951832" cy="951832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1216" y="4011213"/>
            <a:ext cx="1535304" cy="1535304"/>
          </a:xfrm>
          <a:prstGeom prst="rect">
            <a:avLst/>
          </a:prstGeom>
        </p:spPr>
      </p:pic>
      <p:pic>
        <p:nvPicPr>
          <p:cNvPr id="30" name="รูปภาพ 29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4341" y="4112345"/>
            <a:ext cx="304187" cy="304187"/>
          </a:xfrm>
          <a:prstGeom prst="rect">
            <a:avLst/>
          </a:prstGeom>
        </p:spPr>
      </p:pic>
      <p:pic>
        <p:nvPicPr>
          <p:cNvPr id="31" name="รูปภาพ 30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2847" y="4112345"/>
            <a:ext cx="304187" cy="304187"/>
          </a:xfrm>
          <a:prstGeom prst="rect">
            <a:avLst/>
          </a:prstGeom>
        </p:spPr>
      </p:pic>
      <p:pic>
        <p:nvPicPr>
          <p:cNvPr id="32" name="รูปภาพ 31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6775" y="3911281"/>
            <a:ext cx="304187" cy="304187"/>
          </a:xfrm>
          <a:prstGeom prst="rect">
            <a:avLst/>
          </a:prstGeom>
        </p:spPr>
      </p:pic>
      <p:sp>
        <p:nvSpPr>
          <p:cNvPr id="16" name="สี่เหลี่ยมผืนผ้า 15"/>
          <p:cNvSpPr/>
          <p:nvPr/>
        </p:nvSpPr>
        <p:spPr>
          <a:xfrm>
            <a:off x="6010276" y="5593620"/>
            <a:ext cx="195262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เมื่อเกิดบาดแผล เซลล์ที่ได้รับอันตรายจะตอบสนองต่อเชื้อโรคหรือสิ่งแปลกปลอมด้วยการหลั่งสารฮีสตามีน กระตุ้นทำให้เกิดอาการอักเสบ</a:t>
            </a:r>
            <a:endParaRPr lang="en-US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7" name="ลูกศรขวา 16"/>
          <p:cNvSpPr/>
          <p:nvPr/>
        </p:nvSpPr>
        <p:spPr>
          <a:xfrm>
            <a:off x="7789317" y="4795652"/>
            <a:ext cx="488374" cy="221696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ลูกศรขวา 35"/>
          <p:cNvSpPr/>
          <p:nvPr/>
        </p:nvSpPr>
        <p:spPr>
          <a:xfrm>
            <a:off x="9940101" y="4795652"/>
            <a:ext cx="488374" cy="221696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สี่เหลี่ยมผืนผ้า 24"/>
          <p:cNvSpPr/>
          <p:nvPr/>
        </p:nvSpPr>
        <p:spPr>
          <a:xfrm>
            <a:off x="8110946" y="5569844"/>
            <a:ext cx="22461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ฮีสตามีนจะทำให้หลอดเลือดบริเวณนั้นขยายตัวมากขึ้น มีเลือดมาหล่อเลี้ยงมากขึ้น ทำให้บริเวณนั้นร้อนมากกว่าปกติ และเกิดอาการบวมแดง เพื่อเพิ่มการซึมผ่านของเซลล์เม็ดเลือดขาว</a:t>
            </a:r>
            <a:endParaRPr lang="en-US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8" name="สี่เหลี่ยมผืนผ้า 27"/>
          <p:cNvSpPr/>
          <p:nvPr/>
        </p:nvSpPr>
        <p:spPr>
          <a:xfrm>
            <a:off x="10392711" y="5558392"/>
            <a:ext cx="21951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เซลล์เม็ดเลือดขาวจะเข้าทำลายด้วยการโอบล้อมและกินเชื้อโรคหรือ     สิ่งแปลกปลอมด้วยวิธีฟาโกไซโทซิส เพื่อไม่ให้แพร่กระจายไปบริเวณอื่น</a:t>
            </a:r>
            <a:r>
              <a:rPr lang="th-TH" sz="5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ๆ ของร่างกาย</a:t>
            </a:r>
            <a:endParaRPr lang="en-US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35" name="กลุ่ม 34"/>
          <p:cNvGrpSpPr/>
          <p:nvPr/>
        </p:nvGrpSpPr>
        <p:grpSpPr>
          <a:xfrm>
            <a:off x="8996362" y="3694446"/>
            <a:ext cx="876300" cy="910820"/>
            <a:chOff x="8996362" y="3694446"/>
            <a:chExt cx="876300" cy="910820"/>
          </a:xfrm>
        </p:grpSpPr>
        <p:cxnSp>
          <p:nvCxnSpPr>
            <p:cNvPr id="34" name="ตัวเชื่อมต่อตรง 33"/>
            <p:cNvCxnSpPr>
              <a:endCxn id="38" idx="2"/>
            </p:cNvCxnSpPr>
            <p:nvPr/>
          </p:nvCxnSpPr>
          <p:spPr>
            <a:xfrm flipV="1">
              <a:off x="9434512" y="4002223"/>
              <a:ext cx="0" cy="60304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8996362" y="3694446"/>
              <a:ext cx="8763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การอักเสบ</a:t>
              </a:r>
              <a:endParaRPr lang="en-US" sz="14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</p:grpSp>
      <p:grpSp>
        <p:nvGrpSpPr>
          <p:cNvPr id="37" name="กลุ่ม 36"/>
          <p:cNvGrpSpPr/>
          <p:nvPr/>
        </p:nvGrpSpPr>
        <p:grpSpPr>
          <a:xfrm>
            <a:off x="11470962" y="3558149"/>
            <a:ext cx="1290157" cy="1361611"/>
            <a:chOff x="11470962" y="3558149"/>
            <a:chExt cx="1290157" cy="1361611"/>
          </a:xfrm>
        </p:grpSpPr>
        <p:cxnSp>
          <p:nvCxnSpPr>
            <p:cNvPr id="45" name="ตัวเชื่อมต่อตรง 44"/>
            <p:cNvCxnSpPr/>
            <p:nvPr/>
          </p:nvCxnSpPr>
          <p:spPr>
            <a:xfrm flipV="1">
              <a:off x="11504299" y="4002223"/>
              <a:ext cx="392426" cy="72872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ตัวเชื่อมต่อตรง 46"/>
            <p:cNvCxnSpPr/>
            <p:nvPr/>
          </p:nvCxnSpPr>
          <p:spPr>
            <a:xfrm flipV="1">
              <a:off x="11757348" y="4011213"/>
              <a:ext cx="139377" cy="90854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11470962" y="3558149"/>
              <a:ext cx="12901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14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เซลล์เม็ดเลือดขาว</a:t>
              </a:r>
            </a:p>
            <a:p>
              <a:r>
                <a:rPr lang="th-TH" sz="14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ฟาโกไซต์</a:t>
              </a:r>
            </a:p>
          </p:txBody>
        </p:sp>
      </p:grpSp>
      <p:grpSp>
        <p:nvGrpSpPr>
          <p:cNvPr id="14" name="กลุ่ม 13"/>
          <p:cNvGrpSpPr/>
          <p:nvPr/>
        </p:nvGrpSpPr>
        <p:grpSpPr>
          <a:xfrm>
            <a:off x="4484819" y="4546596"/>
            <a:ext cx="2611616" cy="307777"/>
            <a:chOff x="4484819" y="4546596"/>
            <a:chExt cx="2611616" cy="307777"/>
          </a:xfrm>
        </p:grpSpPr>
        <p:sp>
          <p:nvSpPr>
            <p:cNvPr id="50" name="TextBox 49"/>
            <p:cNvSpPr txBox="1"/>
            <p:nvPr/>
          </p:nvSpPr>
          <p:spPr>
            <a:xfrm>
              <a:off x="4484819" y="4546596"/>
              <a:ext cx="121221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14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เชื้อโรค</a:t>
              </a:r>
              <a:endParaRPr lang="en-US" sz="14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cxnSp>
          <p:nvCxnSpPr>
            <p:cNvPr id="54" name="ตัวเชื่อมต่อตรง 53"/>
            <p:cNvCxnSpPr/>
            <p:nvPr/>
          </p:nvCxnSpPr>
          <p:spPr>
            <a:xfrm flipH="1" flipV="1">
              <a:off x="5697037" y="4700485"/>
              <a:ext cx="1399398" cy="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กลุ่ม 14"/>
          <p:cNvGrpSpPr/>
          <p:nvPr/>
        </p:nvGrpSpPr>
        <p:grpSpPr>
          <a:xfrm>
            <a:off x="4436400" y="4870046"/>
            <a:ext cx="2611615" cy="307777"/>
            <a:chOff x="4436400" y="4870046"/>
            <a:chExt cx="2611615" cy="307777"/>
          </a:xfrm>
        </p:grpSpPr>
        <p:sp>
          <p:nvSpPr>
            <p:cNvPr id="51" name="TextBox 50"/>
            <p:cNvSpPr txBox="1"/>
            <p:nvPr/>
          </p:nvSpPr>
          <p:spPr>
            <a:xfrm>
              <a:off x="4436400" y="4870046"/>
              <a:ext cx="12606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14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ฮีสตามีน</a:t>
              </a:r>
              <a:endParaRPr lang="en-US" sz="14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cxnSp>
          <p:nvCxnSpPr>
            <p:cNvPr id="62" name="ตัวเชื่อมต่อตรง 61"/>
            <p:cNvCxnSpPr/>
            <p:nvPr/>
          </p:nvCxnSpPr>
          <p:spPr>
            <a:xfrm flipH="1">
              <a:off x="5697037" y="5010885"/>
              <a:ext cx="135097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กลุ่ม 28"/>
          <p:cNvGrpSpPr/>
          <p:nvPr/>
        </p:nvGrpSpPr>
        <p:grpSpPr>
          <a:xfrm>
            <a:off x="4484821" y="5228792"/>
            <a:ext cx="2469045" cy="317302"/>
            <a:chOff x="4484821" y="5228792"/>
            <a:chExt cx="2469045" cy="317302"/>
          </a:xfrm>
        </p:grpSpPr>
        <p:sp>
          <p:nvSpPr>
            <p:cNvPr id="52" name="TextBox 51"/>
            <p:cNvSpPr txBox="1"/>
            <p:nvPr/>
          </p:nvSpPr>
          <p:spPr>
            <a:xfrm>
              <a:off x="4484821" y="5238317"/>
              <a:ext cx="12122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14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หลอดเลือด</a:t>
              </a:r>
              <a:endParaRPr lang="en-US" sz="14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cxnSp>
          <p:nvCxnSpPr>
            <p:cNvPr id="68" name="ตัวเชื่อมต่อตรง 67"/>
            <p:cNvCxnSpPr/>
            <p:nvPr/>
          </p:nvCxnSpPr>
          <p:spPr>
            <a:xfrm flipH="1">
              <a:off x="5706562" y="5228792"/>
              <a:ext cx="1247304" cy="14409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กลุ่ม 32"/>
          <p:cNvGrpSpPr/>
          <p:nvPr/>
        </p:nvGrpSpPr>
        <p:grpSpPr>
          <a:xfrm>
            <a:off x="4484821" y="5238317"/>
            <a:ext cx="2763707" cy="647561"/>
            <a:chOff x="4484821" y="5238317"/>
            <a:chExt cx="2763707" cy="647561"/>
          </a:xfrm>
        </p:grpSpPr>
        <p:sp>
          <p:nvSpPr>
            <p:cNvPr id="53" name="TextBox 52"/>
            <p:cNvSpPr txBox="1"/>
            <p:nvPr/>
          </p:nvSpPr>
          <p:spPr>
            <a:xfrm>
              <a:off x="4484821" y="5578101"/>
              <a:ext cx="12122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14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เซลล์เมล็ดเลือดขาว</a:t>
              </a:r>
              <a:endParaRPr lang="en-US" sz="14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cxnSp>
          <p:nvCxnSpPr>
            <p:cNvPr id="72" name="ตัวเชื่อมต่อตรง 71"/>
            <p:cNvCxnSpPr/>
            <p:nvPr/>
          </p:nvCxnSpPr>
          <p:spPr>
            <a:xfrm flipH="1">
              <a:off x="5706562" y="5238317"/>
              <a:ext cx="1541966" cy="51351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32" name="รูปภาพ 1031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7809" y="4815207"/>
            <a:ext cx="574261" cy="48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809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75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75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2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75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2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75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425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475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75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6750"/>
                            </p:stCondLst>
                            <p:childTnLst>
                              <p:par>
                                <p:cTn id="7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7250"/>
                            </p:stCondLst>
                            <p:childTnLst>
                              <p:par>
                                <p:cTn id="7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925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975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250"/>
                            </p:stCondLst>
                            <p:childTnLst>
                              <p:par>
                                <p:cTn id="9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225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275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3250"/>
                            </p:stCondLst>
                            <p:childTnLst>
                              <p:par>
                                <p:cTn id="10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375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4250"/>
                            </p:stCondLst>
                            <p:childTnLst>
                              <p:par>
                                <p:cTn id="1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000"/>
                            </p:stCondLst>
                            <p:childTnLst>
                              <p:par>
                                <p:cTn id="1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500"/>
                            </p:stCondLst>
                            <p:childTnLst>
                              <p:par>
                                <p:cTn id="1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000"/>
                            </p:stCondLst>
                            <p:childTnLst>
                              <p:par>
                                <p:cTn id="1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000"/>
                            </p:stCondLst>
                            <p:childTnLst>
                              <p:par>
                                <p:cTn id="1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3500"/>
                            </p:stCondLst>
                            <p:childTnLst>
                              <p:par>
                                <p:cTn id="1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9" grpId="0" animBg="1"/>
      <p:bldP spid="3" grpId="0" animBg="1"/>
      <p:bldP spid="24" grpId="0" animBg="1"/>
      <p:bldP spid="26" grpId="0" animBg="1"/>
      <p:bldP spid="27" grpId="0" animBg="1"/>
      <p:bldP spid="4" grpId="0" animBg="1"/>
      <p:bldP spid="5" grpId="0"/>
      <p:bldP spid="7" grpId="0" animBg="1"/>
      <p:bldP spid="16" grpId="0"/>
      <p:bldP spid="17" grpId="0" animBg="1"/>
      <p:bldP spid="36" grpId="0" animBg="1"/>
      <p:bldP spid="25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สี่เหลี่ยมผืนผ้า 22"/>
          <p:cNvSpPr/>
          <p:nvPr/>
        </p:nvSpPr>
        <p:spPr>
          <a:xfrm>
            <a:off x="0" y="4257675"/>
            <a:ext cx="3429000" cy="2950286"/>
          </a:xfrm>
          <a:prstGeom prst="rect">
            <a:avLst/>
          </a:prstGeom>
          <a:solidFill>
            <a:srgbClr val="FFF0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3429000" y="1495425"/>
            <a:ext cx="9893300" cy="5712536"/>
          </a:xfrm>
          <a:prstGeom prst="rect">
            <a:avLst/>
          </a:prstGeom>
          <a:solidFill>
            <a:srgbClr val="FFF7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0" y="1495425"/>
            <a:ext cx="3429000" cy="2762250"/>
          </a:xfrm>
          <a:prstGeom prst="rect">
            <a:avLst/>
          </a:prstGeom>
          <a:solidFill>
            <a:srgbClr val="FFE6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มนมุมสี่เหลี่ยมผืนผ้าด้านเดียวกัน 60"/>
          <p:cNvSpPr/>
          <p:nvPr/>
        </p:nvSpPr>
        <p:spPr>
          <a:xfrm rot="16200000">
            <a:off x="6529576" y="-6019806"/>
            <a:ext cx="627129" cy="129583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สี่เหลี่ยมผืนผ้า 62"/>
          <p:cNvSpPr/>
          <p:nvPr/>
        </p:nvSpPr>
        <p:spPr>
          <a:xfrm>
            <a:off x="654365" y="105410"/>
            <a:ext cx="60036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ระบบภูมิคุ้มกันแบบจำเพาะ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654364" y="969913"/>
            <a:ext cx="118805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กลไกการต่อต้านหรือทำลายเชื้อโรคและสิ่งแปลกปลอมที่มีความจำเพาะต่อแอนติเจนแต่ละชนิด โดยเกี่ยวข้องกับการทำงานของเซลล์เม็ดเลือดขาวชนิดลิมโฟไซต์ 2 ชนิด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435289" y="2385944"/>
            <a:ext cx="2717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ทำหน้าที่แบ่งเซลล์และพัฒนาเป็น</a:t>
            </a:r>
            <a:r>
              <a:rPr lang="th-TH" sz="18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เซลล์พลาสมา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ที่จะสร้าง</a:t>
            </a:r>
            <a:r>
              <a:rPr lang="th-TH" sz="18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แอนติบอดี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เข้าทำลายเชื้อโรค</a:t>
            </a: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435288" y="5109049"/>
            <a:ext cx="309848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ทำหน้าที่จดจำและระบุชนิดของเชื้อโรค </a:t>
            </a:r>
          </a:p>
          <a:p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แบ่งออกเป็น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600" b="1" dirty="0">
                <a:solidFill>
                  <a:srgbClr val="85CA3A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เซลล์ทีผู้ช่วย </a:t>
            </a:r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helper T cell</a:t>
            </a:r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600" b="1" dirty="0">
                <a:solidFill>
                  <a:srgbClr val="85CA3A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เซลล์ทีลายสิ่งแปลกปลอม </a:t>
            </a:r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cytotoxic T cell</a:t>
            </a:r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600" b="1" dirty="0">
                <a:solidFill>
                  <a:srgbClr val="85CA3A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เซลล์ทีกดภูมิคุ้มกัน </a:t>
            </a:r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suppressor T cell</a:t>
            </a:r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  <a:endParaRPr lang="en-US" sz="16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2" name="สี่เหลี่ยมผืนผ้ามุมมน 11"/>
          <p:cNvSpPr/>
          <p:nvPr/>
        </p:nvSpPr>
        <p:spPr>
          <a:xfrm>
            <a:off x="435288" y="4504768"/>
            <a:ext cx="1733550" cy="46672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เซลล์ที (</a:t>
            </a:r>
            <a:r>
              <a:rPr lang="en-US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T cell)</a:t>
            </a: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435289" y="1685921"/>
            <a:ext cx="1733550" cy="466725"/>
          </a:xfrm>
          <a:prstGeom prst="round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เซลล์บี (</a:t>
            </a:r>
            <a:r>
              <a:rPr lang="en-US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B cell)</a:t>
            </a:r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3429000" y="1495425"/>
            <a:ext cx="9893300" cy="423858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การทำงานของเซลล์บีและเซลล์ที</a:t>
            </a:r>
            <a:endParaRPr lang="en-US" sz="2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8" name="รูปภาพ 1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5650" y="3567847"/>
            <a:ext cx="1263650" cy="1231082"/>
          </a:xfrm>
          <a:prstGeom prst="rect">
            <a:avLst/>
          </a:prstGeom>
        </p:spPr>
      </p:pic>
      <p:pic>
        <p:nvPicPr>
          <p:cNvPr id="19" name="รูปภาพ 1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6300" y="2349698"/>
            <a:ext cx="1900575" cy="1018327"/>
          </a:xfrm>
          <a:prstGeom prst="rect">
            <a:avLst/>
          </a:prstGeom>
        </p:spPr>
      </p:pic>
      <p:pic>
        <p:nvPicPr>
          <p:cNvPr id="21" name="รูปภาพ 2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2585" y="5698527"/>
            <a:ext cx="885825" cy="672952"/>
          </a:xfrm>
          <a:prstGeom prst="rect">
            <a:avLst/>
          </a:prstGeom>
        </p:spPr>
      </p:pic>
      <p:pic>
        <p:nvPicPr>
          <p:cNvPr id="22" name="รูปภาพ 2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4212" y="5280111"/>
            <a:ext cx="1166963" cy="1155786"/>
          </a:xfrm>
          <a:prstGeom prst="rect">
            <a:avLst/>
          </a:prstGeom>
        </p:spPr>
      </p:pic>
      <p:pic>
        <p:nvPicPr>
          <p:cNvPr id="24" name="รูปภาพ 2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8740" y="2781299"/>
            <a:ext cx="658813" cy="738735"/>
          </a:xfrm>
          <a:prstGeom prst="rect">
            <a:avLst/>
          </a:prstGeom>
        </p:spPr>
      </p:pic>
      <p:pic>
        <p:nvPicPr>
          <p:cNvPr id="25" name="รูปภาพ 2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147" y="4981406"/>
            <a:ext cx="830263" cy="418581"/>
          </a:xfrm>
          <a:prstGeom prst="rect">
            <a:avLst/>
          </a:prstGeom>
        </p:spPr>
      </p:pic>
      <p:pic>
        <p:nvPicPr>
          <p:cNvPr id="26" name="รูปภาพ 2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7977" y="3013359"/>
            <a:ext cx="737599" cy="274614"/>
          </a:xfrm>
          <a:prstGeom prst="rect">
            <a:avLst/>
          </a:prstGeom>
        </p:spPr>
      </p:pic>
      <p:pic>
        <p:nvPicPr>
          <p:cNvPr id="27" name="รูปภาพ 26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1818" y="2984805"/>
            <a:ext cx="311757" cy="584780"/>
          </a:xfrm>
          <a:prstGeom prst="rect">
            <a:avLst/>
          </a:prstGeom>
        </p:spPr>
      </p:pic>
      <p:pic>
        <p:nvPicPr>
          <p:cNvPr id="28" name="รูปภาพ 27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2644" y="4504768"/>
            <a:ext cx="282622" cy="989175"/>
          </a:xfrm>
          <a:prstGeom prst="rect">
            <a:avLst/>
          </a:prstGeom>
        </p:spPr>
      </p:pic>
      <p:pic>
        <p:nvPicPr>
          <p:cNvPr id="29" name="รูปภาพ 28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4798" y="5327396"/>
            <a:ext cx="1064155" cy="483139"/>
          </a:xfrm>
          <a:prstGeom prst="rect">
            <a:avLst/>
          </a:prstGeom>
        </p:spPr>
      </p:pic>
      <p:pic>
        <p:nvPicPr>
          <p:cNvPr id="30" name="รูปภาพ 29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8410" y="5858004"/>
            <a:ext cx="957030" cy="296848"/>
          </a:xfrm>
          <a:prstGeom prst="rect">
            <a:avLst/>
          </a:prstGeom>
        </p:spPr>
      </p:pic>
      <p:sp>
        <p:nvSpPr>
          <p:cNvPr id="31" name="สี่เหลี่ยมผืนผ้า 30"/>
          <p:cNvSpPr/>
          <p:nvPr/>
        </p:nvSpPr>
        <p:spPr>
          <a:xfrm>
            <a:off x="4092577" y="2152560"/>
            <a:ext cx="25020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6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เมื่อเชื้อโรคเข้าสู่ร่างกายบริเวณผิวเซลล์ของเชื้อโรคจะมีสารแอนติเจนอยู่</a:t>
            </a:r>
            <a:endParaRPr lang="en-US" sz="16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32" name="รูปภาพ 31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2041" y="2200676"/>
            <a:ext cx="370536" cy="370536"/>
          </a:xfrm>
          <a:prstGeom prst="rect">
            <a:avLst/>
          </a:prstGeom>
        </p:spPr>
      </p:pic>
      <p:pic>
        <p:nvPicPr>
          <p:cNvPr id="38" name="รูปภาพ 37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3234" y="2209796"/>
            <a:ext cx="370536" cy="370536"/>
          </a:xfrm>
          <a:prstGeom prst="rect">
            <a:avLst/>
          </a:prstGeom>
        </p:spPr>
      </p:pic>
      <p:sp>
        <p:nvSpPr>
          <p:cNvPr id="33" name="สี่เหลี่ยมผืนผ้า 32"/>
          <p:cNvSpPr/>
          <p:nvPr/>
        </p:nvSpPr>
        <p:spPr>
          <a:xfrm>
            <a:off x="9859494" y="2210391"/>
            <a:ext cx="288495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6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เซลล์เม็ดเลือดขาวชนิดฟาโกไซต์เข้าทำลายเชื้อโรค ทำให้แอนติเจนของเชื้อโรคปรากฏบนผิวของเซลล์ฟาโกไซต์ และส่งสัญญาณกระตุ้นเซลล์   เม็ดเลือดขาวกลุ่มลิมโฟไซต์ชนิดเซลล์ที</a:t>
            </a:r>
          </a:p>
        </p:txBody>
      </p:sp>
      <p:pic>
        <p:nvPicPr>
          <p:cNvPr id="40" name="รูปภาพ 39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3234" y="4345567"/>
            <a:ext cx="370536" cy="370536"/>
          </a:xfrm>
          <a:prstGeom prst="rect">
            <a:avLst/>
          </a:prstGeom>
        </p:spPr>
      </p:pic>
      <p:sp>
        <p:nvSpPr>
          <p:cNvPr id="34" name="สี่เหลี่ยมผืนผ้า 33"/>
          <p:cNvSpPr/>
          <p:nvPr/>
        </p:nvSpPr>
        <p:spPr>
          <a:xfrm>
            <a:off x="9859494" y="4345567"/>
            <a:ext cx="30246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6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เซลล์ทีส่งสัญญาณต่อไปยังเซลล์บี ให้พัฒนาเป็นเซลล์พลาสมาเพื่อสร้างแอนติบอดี </a:t>
            </a:r>
            <a:endParaRPr lang="en-US" sz="16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42" name="รูปภาพ 41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8204" y="6006428"/>
            <a:ext cx="370536" cy="370536"/>
          </a:xfrm>
          <a:prstGeom prst="rect">
            <a:avLst/>
          </a:prstGeom>
        </p:spPr>
      </p:pic>
      <p:sp>
        <p:nvSpPr>
          <p:cNvPr id="35" name="สี่เหลี่ยมผืนผ้า 34"/>
          <p:cNvSpPr/>
          <p:nvPr/>
        </p:nvSpPr>
        <p:spPr>
          <a:xfrm>
            <a:off x="4170217" y="6376964"/>
            <a:ext cx="34465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6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แอนติบอดีไปจับกับแอนติเจนบนผิวเซลล์ของเชื้อโรค ทำให้เชื้อโรคหมดฤทธิ์และถูกเม็ดเลือดขาวทำลายได้ และ        เซลล์พลาสมาบางเซลล์จะพัฒนาเป็นเซลล์เมมอรี</a:t>
            </a:r>
            <a:endParaRPr lang="en-US" sz="16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4" name="กลุ่ม 3"/>
          <p:cNvGrpSpPr/>
          <p:nvPr/>
        </p:nvGrpSpPr>
        <p:grpSpPr>
          <a:xfrm>
            <a:off x="5014203" y="2804423"/>
            <a:ext cx="1148472" cy="307777"/>
            <a:chOff x="5014203" y="2804423"/>
            <a:chExt cx="1148472" cy="307777"/>
          </a:xfrm>
        </p:grpSpPr>
        <p:sp>
          <p:nvSpPr>
            <p:cNvPr id="43" name="สี่เหลี่ยมผืนผ้า 42"/>
            <p:cNvSpPr/>
            <p:nvPr/>
          </p:nvSpPr>
          <p:spPr>
            <a:xfrm>
              <a:off x="5014203" y="2804423"/>
              <a:ext cx="54213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h-TH" sz="1400" b="1" dirty="0">
                  <a:solidFill>
                    <a:srgbClr val="FF00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เชื้อโรค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cxnSp>
          <p:nvCxnSpPr>
            <p:cNvPr id="46" name="ตัวเชื่อมต่อตรง 45"/>
            <p:cNvCxnSpPr/>
            <p:nvPr/>
          </p:nvCxnSpPr>
          <p:spPr>
            <a:xfrm flipH="1">
              <a:off x="5556339" y="2956230"/>
              <a:ext cx="606336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กลุ่ม 4"/>
          <p:cNvGrpSpPr/>
          <p:nvPr/>
        </p:nvGrpSpPr>
        <p:grpSpPr>
          <a:xfrm>
            <a:off x="4626116" y="3347095"/>
            <a:ext cx="1536559" cy="307777"/>
            <a:chOff x="4626116" y="3347095"/>
            <a:chExt cx="1536559" cy="307777"/>
          </a:xfrm>
        </p:grpSpPr>
        <p:sp>
          <p:nvSpPr>
            <p:cNvPr id="44" name="สี่เหลี่ยมผืนผ้า 43"/>
            <p:cNvSpPr/>
            <p:nvPr/>
          </p:nvSpPr>
          <p:spPr>
            <a:xfrm>
              <a:off x="4626116" y="3347095"/>
              <a:ext cx="65915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h-TH" sz="1400" b="1" dirty="0">
                  <a:solidFill>
                    <a:srgbClr val="FF00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แอนติเจน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cxnSp>
          <p:nvCxnSpPr>
            <p:cNvPr id="54" name="ตัวเชื่อมต่อตรง 53"/>
            <p:cNvCxnSpPr/>
            <p:nvPr/>
          </p:nvCxnSpPr>
          <p:spPr>
            <a:xfrm flipH="1">
              <a:off x="5285271" y="3500984"/>
              <a:ext cx="87740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กลุ่ม 14"/>
          <p:cNvGrpSpPr/>
          <p:nvPr/>
        </p:nvGrpSpPr>
        <p:grpSpPr>
          <a:xfrm>
            <a:off x="4879894" y="5686876"/>
            <a:ext cx="1637548" cy="307777"/>
            <a:chOff x="4879894" y="5686876"/>
            <a:chExt cx="1637548" cy="307777"/>
          </a:xfrm>
        </p:grpSpPr>
        <p:sp>
          <p:nvSpPr>
            <p:cNvPr id="36" name="สี่เหลี่ยมผืนผ้า 35"/>
            <p:cNvSpPr/>
            <p:nvPr/>
          </p:nvSpPr>
          <p:spPr>
            <a:xfrm>
              <a:off x="4879894" y="5686876"/>
              <a:ext cx="760144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h-TH" sz="14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เซลล์เมมอรี</a:t>
              </a:r>
              <a:endParaRPr lang="en-US" sz="14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cxnSp>
          <p:nvCxnSpPr>
            <p:cNvPr id="56" name="ตัวเชื่อมต่อตรง 55"/>
            <p:cNvCxnSpPr/>
            <p:nvPr/>
          </p:nvCxnSpPr>
          <p:spPr>
            <a:xfrm flipH="1">
              <a:off x="5640038" y="5843497"/>
              <a:ext cx="87740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กลุ่ม 12"/>
          <p:cNvGrpSpPr/>
          <p:nvPr/>
        </p:nvGrpSpPr>
        <p:grpSpPr>
          <a:xfrm>
            <a:off x="9222768" y="6217590"/>
            <a:ext cx="1575031" cy="307777"/>
            <a:chOff x="9222768" y="6217590"/>
            <a:chExt cx="1575031" cy="307777"/>
          </a:xfrm>
        </p:grpSpPr>
        <p:sp>
          <p:nvSpPr>
            <p:cNvPr id="37" name="สี่เหลี่ยมผืนผ้า 36"/>
            <p:cNvSpPr/>
            <p:nvPr/>
          </p:nvSpPr>
          <p:spPr>
            <a:xfrm>
              <a:off x="10100172" y="6217590"/>
              <a:ext cx="69762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14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แอนติบอดี</a:t>
              </a:r>
              <a:endParaRPr lang="en-US" sz="1400" dirty="0">
                <a:solidFill>
                  <a:srgbClr val="FF6600"/>
                </a:solidFill>
              </a:endParaRPr>
            </a:p>
          </p:txBody>
        </p:sp>
        <p:cxnSp>
          <p:nvCxnSpPr>
            <p:cNvPr id="58" name="ตัวเชื่อมต่อตรง 57"/>
            <p:cNvCxnSpPr/>
            <p:nvPr/>
          </p:nvCxnSpPr>
          <p:spPr>
            <a:xfrm flipH="1">
              <a:off x="9222768" y="6386489"/>
              <a:ext cx="87740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กลุ่ม 9"/>
          <p:cNvGrpSpPr/>
          <p:nvPr/>
        </p:nvGrpSpPr>
        <p:grpSpPr>
          <a:xfrm>
            <a:off x="9200598" y="5730431"/>
            <a:ext cx="1848561" cy="307777"/>
            <a:chOff x="9200598" y="5730431"/>
            <a:chExt cx="1848561" cy="307777"/>
          </a:xfrm>
        </p:grpSpPr>
        <p:sp>
          <p:nvSpPr>
            <p:cNvPr id="39" name="สี่เหลี่ยมผืนผ้า 38"/>
            <p:cNvSpPr/>
            <p:nvPr/>
          </p:nvSpPr>
          <p:spPr>
            <a:xfrm>
              <a:off x="10100172" y="5730431"/>
              <a:ext cx="94898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sz="14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เซลล์พลาสมา </a:t>
              </a:r>
              <a:endParaRPr lang="en-US" sz="1400" dirty="0">
                <a:solidFill>
                  <a:srgbClr val="FF6600"/>
                </a:solidFill>
              </a:endParaRPr>
            </a:p>
          </p:txBody>
        </p:sp>
        <p:cxnSp>
          <p:nvCxnSpPr>
            <p:cNvPr id="62" name="ตัวเชื่อมต่อตรง 61"/>
            <p:cNvCxnSpPr/>
            <p:nvPr/>
          </p:nvCxnSpPr>
          <p:spPr>
            <a:xfrm flipH="1">
              <a:off x="9200598" y="5898516"/>
              <a:ext cx="87740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กลุ่ม 8"/>
          <p:cNvGrpSpPr/>
          <p:nvPr/>
        </p:nvGrpSpPr>
        <p:grpSpPr>
          <a:xfrm>
            <a:off x="7040726" y="4225299"/>
            <a:ext cx="1453405" cy="338554"/>
            <a:chOff x="7040726" y="4225299"/>
            <a:chExt cx="1453405" cy="338554"/>
          </a:xfrm>
        </p:grpSpPr>
        <p:sp>
          <p:nvSpPr>
            <p:cNvPr id="50" name="สี่เหลี่ยมผืนผ้า 49"/>
            <p:cNvSpPr/>
            <p:nvPr/>
          </p:nvSpPr>
          <p:spPr>
            <a:xfrm>
              <a:off x="7040726" y="4225299"/>
              <a:ext cx="57099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16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เซลล์บี</a:t>
              </a:r>
              <a:endParaRPr lang="en-US" sz="1600" dirty="0">
                <a:solidFill>
                  <a:srgbClr val="FF6600"/>
                </a:solidFill>
              </a:endParaRPr>
            </a:p>
          </p:txBody>
        </p:sp>
        <p:cxnSp>
          <p:nvCxnSpPr>
            <p:cNvPr id="64" name="ตัวเชื่อมต่อตรง 63"/>
            <p:cNvCxnSpPr/>
            <p:nvPr/>
          </p:nvCxnSpPr>
          <p:spPr>
            <a:xfrm flipH="1">
              <a:off x="7616727" y="4394576"/>
              <a:ext cx="87740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กลุ่ม 5"/>
          <p:cNvGrpSpPr/>
          <p:nvPr/>
        </p:nvGrpSpPr>
        <p:grpSpPr>
          <a:xfrm>
            <a:off x="7080265" y="3309274"/>
            <a:ext cx="1760418" cy="614698"/>
            <a:chOff x="7080265" y="3309274"/>
            <a:chExt cx="1760418" cy="614698"/>
          </a:xfrm>
        </p:grpSpPr>
        <p:sp>
          <p:nvSpPr>
            <p:cNvPr id="41" name="สี่เหลี่ยมผืนผ้า 40"/>
            <p:cNvSpPr/>
            <p:nvPr/>
          </p:nvSpPr>
          <p:spPr>
            <a:xfrm>
              <a:off x="7080265" y="3616195"/>
              <a:ext cx="176041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h-TH" sz="1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เซลล์เม็ดเลือดขาวชนิดฟาโกไซต์</a:t>
              </a:r>
              <a:endParaRPr lang="en-US" sz="1400" dirty="0"/>
            </a:p>
          </p:txBody>
        </p:sp>
        <p:cxnSp>
          <p:nvCxnSpPr>
            <p:cNvPr id="65" name="ตัวเชื่อมต่อตรง 64"/>
            <p:cNvCxnSpPr>
              <a:stCxn id="41" idx="0"/>
            </p:cNvCxnSpPr>
            <p:nvPr/>
          </p:nvCxnSpPr>
          <p:spPr>
            <a:xfrm flipV="1">
              <a:off x="7960474" y="3309274"/>
              <a:ext cx="0" cy="30692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กลุ่ม 7"/>
          <p:cNvGrpSpPr/>
          <p:nvPr/>
        </p:nvGrpSpPr>
        <p:grpSpPr>
          <a:xfrm>
            <a:off x="8593257" y="2984805"/>
            <a:ext cx="569387" cy="631390"/>
            <a:chOff x="8593257" y="2984805"/>
            <a:chExt cx="569387" cy="631390"/>
          </a:xfrm>
        </p:grpSpPr>
        <p:sp>
          <p:nvSpPr>
            <p:cNvPr id="51" name="สี่เหลี่ยมผืนผ้า 50"/>
            <p:cNvSpPr/>
            <p:nvPr/>
          </p:nvSpPr>
          <p:spPr>
            <a:xfrm>
              <a:off x="8593257" y="3277641"/>
              <a:ext cx="56938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1600" b="1" dirty="0">
                  <a:solidFill>
                    <a:srgbClr val="85CA3A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เซลล์ที</a:t>
              </a:r>
              <a:endParaRPr lang="en-US" sz="1600" dirty="0">
                <a:solidFill>
                  <a:srgbClr val="85CA3A"/>
                </a:solidFill>
              </a:endParaRPr>
            </a:p>
          </p:txBody>
        </p:sp>
        <p:cxnSp>
          <p:nvCxnSpPr>
            <p:cNvPr id="66" name="ตัวเชื่อมต่อตรง 65"/>
            <p:cNvCxnSpPr/>
            <p:nvPr/>
          </p:nvCxnSpPr>
          <p:spPr>
            <a:xfrm flipV="1">
              <a:off x="8877950" y="2984805"/>
              <a:ext cx="0" cy="36229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77809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6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6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1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4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44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9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75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3750"/>
                            </p:stCondLst>
                            <p:childTnLst>
                              <p:par>
                                <p:cTn id="4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75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25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75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6250"/>
                            </p:stCondLst>
                            <p:childTnLst>
                              <p:par>
                                <p:cTn id="6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825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"/>
                            </p:stCondLst>
                            <p:childTnLst>
                              <p:par>
                                <p:cTn id="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0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500"/>
                            </p:stCondLst>
                            <p:childTnLst>
                              <p:par>
                                <p:cTn id="1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000"/>
                            </p:stCondLst>
                            <p:childTnLst>
                              <p:par>
                                <p:cTn id="1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500"/>
                            </p:stCondLst>
                            <p:childTnLst>
                              <p:par>
                                <p:cTn id="13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500"/>
                            </p:stCondLst>
                            <p:childTnLst>
                              <p:par>
                                <p:cTn id="1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500"/>
                            </p:stCondLst>
                            <p:childTnLst>
                              <p:par>
                                <p:cTn id="1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000"/>
                            </p:stCondLst>
                            <p:childTnLst>
                              <p:par>
                                <p:cTn id="1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500"/>
                            </p:stCondLst>
                            <p:childTnLst>
                              <p:par>
                                <p:cTn id="16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4500"/>
                            </p:stCondLst>
                            <p:childTnLst>
                              <p:par>
                                <p:cTn id="1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6" grpId="0" animBg="1"/>
      <p:bldP spid="14" grpId="0" animBg="1"/>
      <p:bldP spid="2" grpId="0"/>
      <p:bldP spid="3" grpId="0"/>
      <p:bldP spid="11" grpId="0"/>
      <p:bldP spid="12" grpId="0" animBg="1"/>
      <p:bldP spid="7" grpId="0" animBg="1"/>
      <p:bldP spid="17" grpId="0" animBg="1"/>
      <p:bldP spid="31" grpId="0"/>
      <p:bldP spid="33" grpId="0"/>
      <p:bldP spid="34" grpId="0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มนมุมสี่เหลี่ยมผืนผ้าด้านเดียวกัน 60"/>
          <p:cNvSpPr/>
          <p:nvPr/>
        </p:nvSpPr>
        <p:spPr>
          <a:xfrm rot="16200000">
            <a:off x="6529576" y="-6019806"/>
            <a:ext cx="627129" cy="129583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สี่เหลี่ยมผืนผ้า 62"/>
          <p:cNvSpPr/>
          <p:nvPr/>
        </p:nvSpPr>
        <p:spPr>
          <a:xfrm>
            <a:off x="654365" y="105410"/>
            <a:ext cx="60036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ความผิดปกติของระบบภูมิคุ้มกัน</a:t>
            </a: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1062040" y="1645207"/>
            <a:ext cx="111918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 เกิดจากความผิดปกติของระบบภูมิคุ้มกันของร่างกายที่ตอบสนองต่อสิ่งแปลกปลอมที่อยู่รอบตัว เรียกว่า สารก่อภูมิแพ้ เช่น ละอองเกสรดอกไม้ ฝุ่น ขนสัตว์ ถั่วลิสง ช็อคโกแลต อาหารทะเล</a:t>
            </a:r>
            <a:endParaRPr lang="en-US" sz="2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10" name="กลุ่ม 9"/>
          <p:cNvGrpSpPr/>
          <p:nvPr/>
        </p:nvGrpSpPr>
        <p:grpSpPr>
          <a:xfrm>
            <a:off x="-6" y="944025"/>
            <a:ext cx="2943233" cy="587507"/>
            <a:chOff x="-6" y="250458"/>
            <a:chExt cx="2943233" cy="587507"/>
          </a:xfrm>
        </p:grpSpPr>
        <p:sp>
          <p:nvSpPr>
            <p:cNvPr id="11" name="มนมุมสี่เหลี่ยมผืนผ้าด้านเดียวกัน 10"/>
            <p:cNvSpPr/>
            <p:nvPr/>
          </p:nvSpPr>
          <p:spPr>
            <a:xfrm rot="16200000" flipV="1">
              <a:off x="1177858" y="-927406"/>
              <a:ext cx="587505" cy="294323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สี่เหลี่ยมผืนผ้า 11"/>
            <p:cNvSpPr/>
            <p:nvPr/>
          </p:nvSpPr>
          <p:spPr>
            <a:xfrm>
              <a:off x="268733" y="253190"/>
              <a:ext cx="256019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sz="3200" b="1" dirty="0">
                  <a:solidFill>
                    <a:schemeClr val="bg1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โรคภูมิแพ้ </a:t>
              </a:r>
              <a:r>
                <a:rPr lang="en-US" sz="3200" b="1" dirty="0">
                  <a:solidFill>
                    <a:schemeClr val="bg1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(allergy) </a:t>
              </a:r>
              <a:endParaRPr lang="th-TH" sz="3200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</p:grpSp>
      <p:sp>
        <p:nvSpPr>
          <p:cNvPr id="13" name="สี่เหลี่ยมผืนผ้า 12"/>
          <p:cNvSpPr/>
          <p:nvPr/>
        </p:nvSpPr>
        <p:spPr>
          <a:xfrm>
            <a:off x="0" y="4845876"/>
            <a:ext cx="13322300" cy="2240724"/>
          </a:xfrm>
          <a:prstGeom prst="rect">
            <a:avLst/>
          </a:prstGeom>
          <a:gradFill>
            <a:gsLst>
              <a:gs pos="100000">
                <a:srgbClr val="FFE6CD"/>
              </a:gs>
              <a:gs pos="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สี่เหลี่ยมผืนผ้ามุมมน 1"/>
          <p:cNvSpPr/>
          <p:nvPr/>
        </p:nvSpPr>
        <p:spPr>
          <a:xfrm>
            <a:off x="1323974" y="2562225"/>
            <a:ext cx="1895475" cy="47625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การเกิดอาการแพ้</a:t>
            </a:r>
            <a:endParaRPr lang="en-US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9322" y="2641277"/>
            <a:ext cx="2145930" cy="2613926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1489" y="4759542"/>
            <a:ext cx="907898" cy="907898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9934" y="3395318"/>
            <a:ext cx="1128042" cy="2046411"/>
          </a:xfrm>
          <a:prstGeom prst="rect">
            <a:avLst/>
          </a:prstGeom>
        </p:spPr>
      </p:pic>
      <p:pic>
        <p:nvPicPr>
          <p:cNvPr id="14" name="รูปภาพ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3748" y="2232916"/>
            <a:ext cx="2076384" cy="1458717"/>
          </a:xfrm>
          <a:prstGeom prst="rect">
            <a:avLst/>
          </a:prstGeom>
        </p:spPr>
      </p:pic>
      <p:pic>
        <p:nvPicPr>
          <p:cNvPr id="16" name="รูปภาพ 1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9322" y="2694360"/>
            <a:ext cx="845800" cy="1847989"/>
          </a:xfrm>
          <a:prstGeom prst="rect">
            <a:avLst/>
          </a:prstGeom>
        </p:spPr>
      </p:pic>
      <p:pic>
        <p:nvPicPr>
          <p:cNvPr id="18" name="รูปภาพ 1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3955" y="3478992"/>
            <a:ext cx="594654" cy="594654"/>
          </a:xfrm>
          <a:prstGeom prst="rect">
            <a:avLst/>
          </a:prstGeom>
        </p:spPr>
      </p:pic>
      <p:pic>
        <p:nvPicPr>
          <p:cNvPr id="19" name="รูปภาพ 1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2119" y="2694360"/>
            <a:ext cx="2835843" cy="1239351"/>
          </a:xfrm>
          <a:prstGeom prst="rect">
            <a:avLst/>
          </a:prstGeom>
        </p:spPr>
      </p:pic>
      <p:pic>
        <p:nvPicPr>
          <p:cNvPr id="25" name="รูปภาพ 2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9291" y="3763659"/>
            <a:ext cx="274058" cy="274058"/>
          </a:xfrm>
          <a:prstGeom prst="rect">
            <a:avLst/>
          </a:prstGeom>
        </p:spPr>
      </p:pic>
      <p:pic>
        <p:nvPicPr>
          <p:cNvPr id="26" name="รูปภาพ 25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3809" y="5397057"/>
            <a:ext cx="274058" cy="274058"/>
          </a:xfrm>
          <a:prstGeom prst="rect">
            <a:avLst/>
          </a:prstGeom>
        </p:spPr>
      </p:pic>
      <p:pic>
        <p:nvPicPr>
          <p:cNvPr id="27" name="รูปภาพ 26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9291" y="5988364"/>
            <a:ext cx="274058" cy="274058"/>
          </a:xfrm>
          <a:prstGeom prst="rect">
            <a:avLst/>
          </a:prstGeom>
        </p:spPr>
      </p:pic>
      <p:pic>
        <p:nvPicPr>
          <p:cNvPr id="28" name="รูปภาพ 27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2945" y="5393382"/>
            <a:ext cx="274058" cy="274058"/>
          </a:xfrm>
          <a:prstGeom prst="rect">
            <a:avLst/>
          </a:prstGeom>
        </p:spPr>
      </p:pic>
      <p:sp>
        <p:nvSpPr>
          <p:cNvPr id="20" name="ส่วนโค้ง 19"/>
          <p:cNvSpPr/>
          <p:nvPr/>
        </p:nvSpPr>
        <p:spPr>
          <a:xfrm flipH="1">
            <a:off x="5048609" y="2912301"/>
            <a:ext cx="2228849" cy="1943100"/>
          </a:xfrm>
          <a:prstGeom prst="arc">
            <a:avLst>
              <a:gd name="adj1" fmla="val 17306095"/>
              <a:gd name="adj2" fmla="val 21028411"/>
            </a:avLst>
          </a:prstGeom>
          <a:ln w="57150">
            <a:solidFill>
              <a:srgbClr val="92D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ส่วนโค้ง 29"/>
          <p:cNvSpPr/>
          <p:nvPr/>
        </p:nvSpPr>
        <p:spPr>
          <a:xfrm flipH="1">
            <a:off x="4948620" y="3360336"/>
            <a:ext cx="2343508" cy="1943100"/>
          </a:xfrm>
          <a:prstGeom prst="arc">
            <a:avLst>
              <a:gd name="adj1" fmla="val 724727"/>
              <a:gd name="adj2" fmla="val 4869473"/>
            </a:avLst>
          </a:prstGeom>
          <a:ln w="57150">
            <a:solidFill>
              <a:srgbClr val="92D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ส่วนโค้ง 30"/>
          <p:cNvSpPr/>
          <p:nvPr/>
        </p:nvSpPr>
        <p:spPr>
          <a:xfrm>
            <a:off x="5596320" y="3180445"/>
            <a:ext cx="2443654" cy="2122991"/>
          </a:xfrm>
          <a:prstGeom prst="arc">
            <a:avLst>
              <a:gd name="adj1" fmla="val 1070727"/>
              <a:gd name="adj2" fmla="val 4470059"/>
            </a:avLst>
          </a:prstGeom>
          <a:ln w="57150">
            <a:solidFill>
              <a:srgbClr val="92D050"/>
            </a:solidFill>
            <a:headEnd type="stealth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กลุ่ม 5"/>
          <p:cNvGrpSpPr/>
          <p:nvPr/>
        </p:nvGrpSpPr>
        <p:grpSpPr>
          <a:xfrm>
            <a:off x="6400800" y="5364809"/>
            <a:ext cx="1108350" cy="338554"/>
            <a:chOff x="6400800" y="5364809"/>
            <a:chExt cx="1108350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6805040" y="5364809"/>
              <a:ext cx="7041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16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ฮีสตามีน</a:t>
              </a:r>
              <a:endParaRPr lang="en-US" sz="1600" b="1" dirty="0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cxnSp>
          <p:nvCxnSpPr>
            <p:cNvPr id="23" name="ตัวเชื่อมต่อตรง 22"/>
            <p:cNvCxnSpPr>
              <a:endCxn id="21" idx="1"/>
            </p:cNvCxnSpPr>
            <p:nvPr/>
          </p:nvCxnSpPr>
          <p:spPr>
            <a:xfrm>
              <a:off x="6400800" y="5534086"/>
              <a:ext cx="40424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กลุ่ม 3"/>
          <p:cNvGrpSpPr/>
          <p:nvPr/>
        </p:nvGrpSpPr>
        <p:grpSpPr>
          <a:xfrm>
            <a:off x="2704559" y="4509319"/>
            <a:ext cx="1185375" cy="338554"/>
            <a:chOff x="2704559" y="4509319"/>
            <a:chExt cx="1185375" cy="338554"/>
          </a:xfrm>
        </p:grpSpPr>
        <p:sp>
          <p:nvSpPr>
            <p:cNvPr id="35" name="TextBox 34"/>
            <p:cNvSpPr txBox="1"/>
            <p:nvPr/>
          </p:nvSpPr>
          <p:spPr>
            <a:xfrm>
              <a:off x="2704559" y="4509319"/>
              <a:ext cx="78113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16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แอนติบอดี</a:t>
              </a:r>
              <a:endParaRPr lang="en-US" sz="1600" b="1" dirty="0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cxnSp>
          <p:nvCxnSpPr>
            <p:cNvPr id="36" name="ตัวเชื่อมต่อตรง 35"/>
            <p:cNvCxnSpPr/>
            <p:nvPr/>
          </p:nvCxnSpPr>
          <p:spPr>
            <a:xfrm>
              <a:off x="3485694" y="4676599"/>
              <a:ext cx="40424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สี่เหลี่ยมผืนผ้า 23"/>
          <p:cNvSpPr/>
          <p:nvPr/>
        </p:nvSpPr>
        <p:spPr>
          <a:xfrm>
            <a:off x="5733349" y="3745329"/>
            <a:ext cx="19909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สารแปลกปลอม เช่น เกสรดอกไม้ หรือฝุ่นละออง เข้าสู่ร่างกาย</a:t>
            </a:r>
            <a:endParaRPr lang="en-US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9" name="สี่เหลี่ยมผืนผ้า 28"/>
          <p:cNvSpPr/>
          <p:nvPr/>
        </p:nvSpPr>
        <p:spPr>
          <a:xfrm>
            <a:off x="2767141" y="5723813"/>
            <a:ext cx="207155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เซลล์เม็ดเลือดขาวชนิดลิมโฟไซต์จะสร้างแอนติบอดี ซึ่งไม่เหมือนกับชนิดที่ผลิตขึ้นในการตอบสนองของระบบภูมิกันทั่วไป</a:t>
            </a:r>
            <a:endParaRPr lang="en-US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2" name="สี่เหลี่ยมผืนผ้า 31"/>
          <p:cNvSpPr/>
          <p:nvPr/>
        </p:nvSpPr>
        <p:spPr>
          <a:xfrm>
            <a:off x="5759940" y="5969225"/>
            <a:ext cx="20420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แอนติบอดีที่สร้างจากลิมโฟไซต์จะกระตุ้นให้ร่างกายหลั่งสารฮิสตามิน</a:t>
            </a:r>
            <a:endParaRPr lang="en-US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3" name="สี่เหลี่ยมผืนผ้า 32"/>
          <p:cNvSpPr/>
          <p:nvPr/>
        </p:nvSpPr>
        <p:spPr>
          <a:xfrm>
            <a:off x="8177003" y="5381463"/>
            <a:ext cx="23481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ร่างกายเกิดอาการแพ้ เช่น อาการไอ จาม คันตา คัดจมูก น้ำตาไหล</a:t>
            </a:r>
            <a:endParaRPr lang="en-US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1953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500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50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40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4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500"/>
                            </p:stCondLst>
                            <p:childTnLst>
                              <p:par>
                                <p:cTn id="5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7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8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8500"/>
                            </p:stCondLst>
                            <p:childTnLst>
                              <p:par>
                                <p:cTn id="7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9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9500"/>
                            </p:stCondLst>
                            <p:childTnLst>
                              <p:par>
                                <p:cTn id="8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15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2000"/>
                            </p:stCondLst>
                            <p:childTnLst>
                              <p:par>
                                <p:cTn id="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250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3000"/>
                            </p:stCondLst>
                            <p:childTnLst>
                              <p:par>
                                <p:cTn id="9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3500"/>
                            </p:stCondLst>
                            <p:childTnLst>
                              <p:par>
                                <p:cTn id="10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55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 animBg="1"/>
      <p:bldP spid="20" grpId="0" animBg="1"/>
      <p:bldP spid="30" grpId="0" animBg="1"/>
      <p:bldP spid="31" grpId="0" animBg="1"/>
      <p:bldP spid="24" grpId="0"/>
      <p:bldP spid="29" grpId="0"/>
      <p:bldP spid="32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161925" y="932587"/>
            <a:ext cx="12982575" cy="62220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1438277" y="955236"/>
            <a:ext cx="106394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 เกิดจากระบบภูมิคุ้มกันจะต่อต้านและทำลายเซลล์หรือเนื้อเยื่อในระบบต่าง</a:t>
            </a:r>
            <a:r>
              <a:rPr lang="th-TH" sz="5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 </a:t>
            </a: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ๆ ของร่างกาย เช่น ระบบเลือด ระบบประสาท ระบบขับถ่าย ซึ่งเกิดจากความผิดปกติของยีน หรือการรับสิ่งกระตุ้น เช่น ยา สารเคมี โดยช่วงอาการกำเริบสลับกับช่วงที่โรคสงบ มีอาการต่าง ๆ ดังนี้</a:t>
            </a:r>
            <a:endParaRPr lang="en-US" sz="2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6" name="กลุ่ม 5"/>
          <p:cNvGrpSpPr/>
          <p:nvPr/>
        </p:nvGrpSpPr>
        <p:grpSpPr>
          <a:xfrm>
            <a:off x="5219700" y="1581149"/>
            <a:ext cx="1924050" cy="5514976"/>
            <a:chOff x="5219700" y="1581149"/>
            <a:chExt cx="1924050" cy="5514976"/>
          </a:xfrm>
        </p:grpSpPr>
        <p:sp>
          <p:nvSpPr>
            <p:cNvPr id="4" name="วงรี 3"/>
            <p:cNvSpPr/>
            <p:nvPr/>
          </p:nvSpPr>
          <p:spPr>
            <a:xfrm>
              <a:off x="5219700" y="6562725"/>
              <a:ext cx="1704975" cy="533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รูปภาพ 4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5416639" y="1581149"/>
              <a:ext cx="1727111" cy="5514976"/>
            </a:xfrm>
            <a:prstGeom prst="rect">
              <a:avLst/>
            </a:prstGeom>
          </p:spPr>
        </p:pic>
      </p:grpSp>
      <p:sp>
        <p:nvSpPr>
          <p:cNvPr id="9" name="สี่เหลี่ยมผืนผ้า 8"/>
          <p:cNvSpPr/>
          <p:nvPr/>
        </p:nvSpPr>
        <p:spPr>
          <a:xfrm>
            <a:off x="9519645" y="1640204"/>
            <a:ext cx="301525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ระบบประสาท </a:t>
            </a:r>
          </a:p>
          <a:p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อาการปวดศีรษะ ชัก ซึม สับสน สูญเสียความทรงจำ ชาตามแขนขา มีอารมณ์แปรปวน และอาการทางจิต</a:t>
            </a:r>
            <a:endParaRPr lang="en-US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9519647" y="4549503"/>
            <a:ext cx="312955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b="1" dirty="0">
                <a:solidFill>
                  <a:srgbClr val="7030A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ระบบหัวใจและหลอดเลือด </a:t>
            </a:r>
          </a:p>
          <a:p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การอักเสบที่เยื่อหุ้มหัวใจและปอด อาจทำให้หัวใจล้มเหลวได้</a:t>
            </a: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9519647" y="3243113"/>
            <a:ext cx="301525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b="1" dirty="0">
                <a:solidFill>
                  <a:srgbClr val="00B0F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ระบบผิวหนังและเยื่อเมือก </a:t>
            </a:r>
          </a:p>
          <a:p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ผมร่วง ผื่นแดงบริเวณใบหน้าที่มีลักษณะเฉพาะ เช่น ผื่นผีเสื้อ ผื่นเป็นวง หรืออาจเกิดบริเวณลำตัว แขน ขา</a:t>
            </a:r>
            <a:endParaRPr lang="en-US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9519646" y="5840793"/>
            <a:ext cx="328433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b="1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ระบบเลือด </a:t>
            </a:r>
          </a:p>
          <a:p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เซลล์เม็ดเลือดแดงถูกทำลาย เซลล์เม็ดเลือดขาวและ</a:t>
            </a:r>
          </a:p>
          <a:p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เกล็ดเลือดต่ำ</a:t>
            </a: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363981" y="2420413"/>
            <a:ext cx="345916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1800" b="1" dirty="0">
                <a:solidFill>
                  <a:srgbClr val="6633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ระบบทางเดินอาหาร </a:t>
            </a:r>
          </a:p>
          <a:p>
            <a:pPr algn="r"/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ปวดท้องอย่างรุนแรงและเฉียบพลัน</a:t>
            </a:r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363981" y="3800028"/>
            <a:ext cx="345916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1800" b="1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ระบบไต </a:t>
            </a:r>
          </a:p>
          <a:p>
            <a:pPr algn="r"/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มีปริมาณโปรตีนในปัสสาวะมากกว่าปกติ ปัสสาวะเป็นฟอง </a:t>
            </a: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363981" y="5459819"/>
            <a:ext cx="345916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1800" b="1" dirty="0">
                <a:solidFill>
                  <a:srgbClr val="FF66CC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ระบบข้อและกล้ามเนื้อ </a:t>
            </a:r>
          </a:p>
          <a:p>
            <a:pPr algn="r"/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อาการปวดข้อ และอักเสบบริเวณข้อเล็ก กล้ามเนื้ออ่อนแรง</a:t>
            </a:r>
            <a:endParaRPr lang="en-US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8" name="กลุ่ม 7"/>
          <p:cNvGrpSpPr/>
          <p:nvPr/>
        </p:nvGrpSpPr>
        <p:grpSpPr>
          <a:xfrm>
            <a:off x="8600118" y="1560313"/>
            <a:ext cx="837081" cy="837081"/>
            <a:chOff x="8600118" y="1560313"/>
            <a:chExt cx="837081" cy="837081"/>
          </a:xfrm>
        </p:grpSpPr>
        <p:sp>
          <p:nvSpPr>
            <p:cNvPr id="81" name="วงรี 80"/>
            <p:cNvSpPr/>
            <p:nvPr/>
          </p:nvSpPr>
          <p:spPr>
            <a:xfrm>
              <a:off x="8600118" y="1560313"/>
              <a:ext cx="837081" cy="83708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รูปภาพ 16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80770" y="1630680"/>
              <a:ext cx="696345" cy="696345"/>
            </a:xfrm>
            <a:prstGeom prst="rect">
              <a:avLst/>
            </a:prstGeom>
          </p:spPr>
        </p:pic>
      </p:grpSp>
      <p:grpSp>
        <p:nvGrpSpPr>
          <p:cNvPr id="10" name="กลุ่ม 9"/>
          <p:cNvGrpSpPr/>
          <p:nvPr/>
        </p:nvGrpSpPr>
        <p:grpSpPr>
          <a:xfrm>
            <a:off x="8600118" y="3184496"/>
            <a:ext cx="837081" cy="837081"/>
            <a:chOff x="8600118" y="3184496"/>
            <a:chExt cx="837081" cy="837081"/>
          </a:xfrm>
        </p:grpSpPr>
        <p:sp>
          <p:nvSpPr>
            <p:cNvPr id="82" name="วงรี 81"/>
            <p:cNvSpPr/>
            <p:nvPr/>
          </p:nvSpPr>
          <p:spPr>
            <a:xfrm>
              <a:off x="8600118" y="3184496"/>
              <a:ext cx="837081" cy="83708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รูปภาพ 28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80770" y="3243113"/>
              <a:ext cx="696345" cy="696345"/>
            </a:xfrm>
            <a:prstGeom prst="rect">
              <a:avLst/>
            </a:prstGeom>
          </p:spPr>
        </p:pic>
      </p:grpSp>
      <p:grpSp>
        <p:nvGrpSpPr>
          <p:cNvPr id="18" name="กลุ่ม 17"/>
          <p:cNvGrpSpPr/>
          <p:nvPr/>
        </p:nvGrpSpPr>
        <p:grpSpPr>
          <a:xfrm>
            <a:off x="8581067" y="4546460"/>
            <a:ext cx="837081" cy="837081"/>
            <a:chOff x="8581067" y="4546460"/>
            <a:chExt cx="837081" cy="837081"/>
          </a:xfrm>
        </p:grpSpPr>
        <p:sp>
          <p:nvSpPr>
            <p:cNvPr id="83" name="วงรี 82"/>
            <p:cNvSpPr/>
            <p:nvPr/>
          </p:nvSpPr>
          <p:spPr>
            <a:xfrm>
              <a:off x="8581067" y="4546460"/>
              <a:ext cx="837081" cy="83708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รูปภาพ 29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60962" y="4617587"/>
              <a:ext cx="696345" cy="694831"/>
            </a:xfrm>
            <a:prstGeom prst="rect">
              <a:avLst/>
            </a:prstGeom>
          </p:spPr>
        </p:pic>
      </p:grpSp>
      <p:grpSp>
        <p:nvGrpSpPr>
          <p:cNvPr id="19" name="กลุ่ม 18"/>
          <p:cNvGrpSpPr/>
          <p:nvPr/>
        </p:nvGrpSpPr>
        <p:grpSpPr>
          <a:xfrm>
            <a:off x="8571543" y="5951336"/>
            <a:ext cx="837081" cy="837081"/>
            <a:chOff x="8571543" y="5951336"/>
            <a:chExt cx="837081" cy="837081"/>
          </a:xfrm>
        </p:grpSpPr>
        <p:sp>
          <p:nvSpPr>
            <p:cNvPr id="84" name="วงรี 83"/>
            <p:cNvSpPr/>
            <p:nvPr/>
          </p:nvSpPr>
          <p:spPr>
            <a:xfrm>
              <a:off x="8571543" y="5951336"/>
              <a:ext cx="837081" cy="83708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รูปภาพ 30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51437" y="6031230"/>
              <a:ext cx="696345" cy="696345"/>
            </a:xfrm>
            <a:prstGeom prst="rect">
              <a:avLst/>
            </a:prstGeom>
          </p:spPr>
        </p:pic>
      </p:grpSp>
      <p:grpSp>
        <p:nvGrpSpPr>
          <p:cNvPr id="23" name="กลุ่ม 22"/>
          <p:cNvGrpSpPr/>
          <p:nvPr/>
        </p:nvGrpSpPr>
        <p:grpSpPr>
          <a:xfrm>
            <a:off x="3875656" y="2374066"/>
            <a:ext cx="837081" cy="837081"/>
            <a:chOff x="3875656" y="2374066"/>
            <a:chExt cx="837081" cy="837081"/>
          </a:xfrm>
        </p:grpSpPr>
        <p:sp>
          <p:nvSpPr>
            <p:cNvPr id="77" name="วงรี 76"/>
            <p:cNvSpPr/>
            <p:nvPr/>
          </p:nvSpPr>
          <p:spPr>
            <a:xfrm>
              <a:off x="3875656" y="2374066"/>
              <a:ext cx="837081" cy="83708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รูปภาพ 31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46026" y="2444435"/>
              <a:ext cx="696345" cy="696345"/>
            </a:xfrm>
            <a:prstGeom prst="rect">
              <a:avLst/>
            </a:prstGeom>
          </p:spPr>
        </p:pic>
      </p:grpSp>
      <p:grpSp>
        <p:nvGrpSpPr>
          <p:cNvPr id="22" name="กลุ่ม 21"/>
          <p:cNvGrpSpPr/>
          <p:nvPr/>
        </p:nvGrpSpPr>
        <p:grpSpPr>
          <a:xfrm>
            <a:off x="3875656" y="3920095"/>
            <a:ext cx="837081" cy="837081"/>
            <a:chOff x="3875656" y="3920095"/>
            <a:chExt cx="837081" cy="837081"/>
          </a:xfrm>
        </p:grpSpPr>
        <p:sp>
          <p:nvSpPr>
            <p:cNvPr id="79" name="วงรี 78"/>
            <p:cNvSpPr/>
            <p:nvPr/>
          </p:nvSpPr>
          <p:spPr>
            <a:xfrm>
              <a:off x="3875656" y="3920095"/>
              <a:ext cx="837081" cy="83708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รูปภาพ 32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46026" y="3991221"/>
              <a:ext cx="696345" cy="694831"/>
            </a:xfrm>
            <a:prstGeom prst="rect">
              <a:avLst/>
            </a:prstGeom>
          </p:spPr>
        </p:pic>
      </p:grpSp>
      <p:grpSp>
        <p:nvGrpSpPr>
          <p:cNvPr id="20" name="กลุ่ม 19"/>
          <p:cNvGrpSpPr/>
          <p:nvPr/>
        </p:nvGrpSpPr>
        <p:grpSpPr>
          <a:xfrm>
            <a:off x="3875655" y="5524102"/>
            <a:ext cx="837081" cy="837081"/>
            <a:chOff x="3875655" y="5524102"/>
            <a:chExt cx="837081" cy="837081"/>
          </a:xfrm>
        </p:grpSpPr>
        <p:sp>
          <p:nvSpPr>
            <p:cNvPr id="80" name="วงรี 79"/>
            <p:cNvSpPr/>
            <p:nvPr/>
          </p:nvSpPr>
          <p:spPr>
            <a:xfrm>
              <a:off x="3875655" y="5524102"/>
              <a:ext cx="837081" cy="83708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รูปภาพ 33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46026" y="5594471"/>
              <a:ext cx="696345" cy="696345"/>
            </a:xfrm>
            <a:prstGeom prst="rect">
              <a:avLst/>
            </a:prstGeom>
          </p:spPr>
        </p:pic>
      </p:grpSp>
      <p:grpSp>
        <p:nvGrpSpPr>
          <p:cNvPr id="75" name="กลุ่ม 74"/>
          <p:cNvGrpSpPr/>
          <p:nvPr/>
        </p:nvGrpSpPr>
        <p:grpSpPr>
          <a:xfrm>
            <a:off x="6757398" y="2262633"/>
            <a:ext cx="1942422" cy="1328653"/>
            <a:chOff x="6757398" y="2205483"/>
            <a:chExt cx="1942422" cy="1328653"/>
          </a:xfrm>
        </p:grpSpPr>
        <p:cxnSp>
          <p:nvCxnSpPr>
            <p:cNvPr id="37" name="ตัวเชื่อมต่อตรง 36"/>
            <p:cNvCxnSpPr/>
            <p:nvPr/>
          </p:nvCxnSpPr>
          <p:spPr>
            <a:xfrm>
              <a:off x="7747659" y="3534135"/>
              <a:ext cx="952161" cy="1"/>
            </a:xfrm>
            <a:prstGeom prst="line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ตัวเชื่อมต่อตรง 38"/>
            <p:cNvCxnSpPr/>
            <p:nvPr/>
          </p:nvCxnSpPr>
          <p:spPr>
            <a:xfrm>
              <a:off x="6757398" y="2205483"/>
              <a:ext cx="999786" cy="1328652"/>
            </a:xfrm>
            <a:prstGeom prst="line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กลุ่ม 75"/>
          <p:cNvGrpSpPr/>
          <p:nvPr/>
        </p:nvGrpSpPr>
        <p:grpSpPr>
          <a:xfrm>
            <a:off x="6280194" y="3591285"/>
            <a:ext cx="2390293" cy="2788478"/>
            <a:chOff x="6280194" y="3534135"/>
            <a:chExt cx="2390293" cy="2788478"/>
          </a:xfrm>
        </p:grpSpPr>
        <p:cxnSp>
          <p:nvCxnSpPr>
            <p:cNvPr id="43" name="ตัวเชื่อมต่อตรง 42"/>
            <p:cNvCxnSpPr/>
            <p:nvPr/>
          </p:nvCxnSpPr>
          <p:spPr>
            <a:xfrm>
              <a:off x="6280194" y="3534135"/>
              <a:ext cx="1844631" cy="278847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ตัวเชื่อมต่อตรง 44"/>
            <p:cNvCxnSpPr/>
            <p:nvPr/>
          </p:nvCxnSpPr>
          <p:spPr>
            <a:xfrm>
              <a:off x="8124825" y="6322613"/>
              <a:ext cx="545662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กลุ่ม 73"/>
          <p:cNvGrpSpPr/>
          <p:nvPr/>
        </p:nvGrpSpPr>
        <p:grpSpPr>
          <a:xfrm>
            <a:off x="6576423" y="2926959"/>
            <a:ext cx="2113872" cy="2057454"/>
            <a:chOff x="6576423" y="2869809"/>
            <a:chExt cx="2113872" cy="2057454"/>
          </a:xfrm>
        </p:grpSpPr>
        <p:cxnSp>
          <p:nvCxnSpPr>
            <p:cNvPr id="44" name="ตัวเชื่อมต่อตรง 43"/>
            <p:cNvCxnSpPr/>
            <p:nvPr/>
          </p:nvCxnSpPr>
          <p:spPr>
            <a:xfrm>
              <a:off x="8029575" y="4927263"/>
              <a:ext cx="660720" cy="0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ตัวเชื่อมต่อตรง 47"/>
            <p:cNvCxnSpPr/>
            <p:nvPr/>
          </p:nvCxnSpPr>
          <p:spPr>
            <a:xfrm>
              <a:off x="6576423" y="2869809"/>
              <a:ext cx="1462677" cy="2057453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กลุ่ม 71"/>
          <p:cNvGrpSpPr/>
          <p:nvPr/>
        </p:nvGrpSpPr>
        <p:grpSpPr>
          <a:xfrm>
            <a:off x="4568505" y="2785866"/>
            <a:ext cx="1711688" cy="1183018"/>
            <a:chOff x="4568505" y="2728716"/>
            <a:chExt cx="1711688" cy="1183018"/>
          </a:xfrm>
        </p:grpSpPr>
        <p:cxnSp>
          <p:nvCxnSpPr>
            <p:cNvPr id="55" name="ตัวเชื่อมต่อตรง 54"/>
            <p:cNvCxnSpPr/>
            <p:nvPr/>
          </p:nvCxnSpPr>
          <p:spPr>
            <a:xfrm>
              <a:off x="4568505" y="2735457"/>
              <a:ext cx="848134" cy="0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ตัวเชื่อมต่อตรง 55"/>
            <p:cNvCxnSpPr/>
            <p:nvPr/>
          </p:nvCxnSpPr>
          <p:spPr>
            <a:xfrm>
              <a:off x="5416638" y="2728716"/>
              <a:ext cx="863555" cy="118301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กลุ่ม 72"/>
          <p:cNvGrpSpPr/>
          <p:nvPr/>
        </p:nvGrpSpPr>
        <p:grpSpPr>
          <a:xfrm>
            <a:off x="4568505" y="3955685"/>
            <a:ext cx="1346520" cy="382952"/>
            <a:chOff x="4568505" y="3898535"/>
            <a:chExt cx="1346520" cy="382952"/>
          </a:xfrm>
        </p:grpSpPr>
        <p:cxnSp>
          <p:nvCxnSpPr>
            <p:cNvPr id="64" name="ตัวเชื่อมต่อตรง 63"/>
            <p:cNvCxnSpPr/>
            <p:nvPr/>
          </p:nvCxnSpPr>
          <p:spPr>
            <a:xfrm flipV="1">
              <a:off x="5219700" y="3898535"/>
              <a:ext cx="695325" cy="382952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ตัวเชื่อมต่อตรง 64"/>
            <p:cNvCxnSpPr/>
            <p:nvPr/>
          </p:nvCxnSpPr>
          <p:spPr>
            <a:xfrm>
              <a:off x="4568505" y="4281486"/>
              <a:ext cx="660720" cy="0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1" name="ตัวเชื่อมต่อตรง 70"/>
          <p:cNvCxnSpPr/>
          <p:nvPr/>
        </p:nvCxnSpPr>
        <p:spPr>
          <a:xfrm>
            <a:off x="4568505" y="5942643"/>
            <a:ext cx="1203645" cy="0"/>
          </a:xfrm>
          <a:prstGeom prst="line">
            <a:avLst/>
          </a:prstGeom>
          <a:ln w="19050">
            <a:solidFill>
              <a:srgbClr val="FF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กลุ่ม 48"/>
          <p:cNvGrpSpPr/>
          <p:nvPr/>
        </p:nvGrpSpPr>
        <p:grpSpPr>
          <a:xfrm>
            <a:off x="-6" y="250458"/>
            <a:ext cx="3200405" cy="587507"/>
            <a:chOff x="-6" y="250458"/>
            <a:chExt cx="3200405" cy="587507"/>
          </a:xfrm>
        </p:grpSpPr>
        <p:sp>
          <p:nvSpPr>
            <p:cNvPr id="50" name="มนมุมสี่เหลี่ยมผืนผ้าด้านเดียวกัน 49"/>
            <p:cNvSpPr/>
            <p:nvPr/>
          </p:nvSpPr>
          <p:spPr>
            <a:xfrm rot="16200000" flipV="1">
              <a:off x="1306444" y="-1055992"/>
              <a:ext cx="587506" cy="320040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สี่เหลี่ยมผืนผ้า 50"/>
            <p:cNvSpPr/>
            <p:nvPr/>
          </p:nvSpPr>
          <p:spPr>
            <a:xfrm>
              <a:off x="268733" y="253190"/>
              <a:ext cx="285546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sz="3200" b="1" dirty="0">
                  <a:solidFill>
                    <a:schemeClr val="bg1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โรคลูปัส หรือเอสแอลอี</a:t>
              </a:r>
            </a:p>
          </p:txBody>
        </p:sp>
      </p:grpSp>
      <p:cxnSp>
        <p:nvCxnSpPr>
          <p:cNvPr id="7" name="ตัวเชื่อมต่อตรง 6"/>
          <p:cNvCxnSpPr/>
          <p:nvPr/>
        </p:nvCxnSpPr>
        <p:spPr>
          <a:xfrm>
            <a:off x="6805023" y="1978853"/>
            <a:ext cx="1904322" cy="1"/>
          </a:xfrm>
          <a:prstGeom prst="line">
            <a:avLst/>
          </a:prstGeom>
          <a:ln w="1905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968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6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50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5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0"/>
                            </p:stCondLst>
                            <p:childTnLst>
                              <p:par>
                                <p:cTn id="9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00"/>
                            </p:stCondLst>
                            <p:childTnLst>
                              <p:par>
                                <p:cTn id="10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500"/>
                            </p:stCondLst>
                            <p:childTnLst>
                              <p:par>
                                <p:cTn id="1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9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0" y="4845876"/>
            <a:ext cx="13322300" cy="2240724"/>
          </a:xfrm>
          <a:prstGeom prst="rect">
            <a:avLst/>
          </a:prstGeom>
          <a:gradFill>
            <a:gsLst>
              <a:gs pos="100000">
                <a:srgbClr val="A6D86E"/>
              </a:gs>
              <a:gs pos="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กลุ่ม 6"/>
          <p:cNvGrpSpPr/>
          <p:nvPr/>
        </p:nvGrpSpPr>
        <p:grpSpPr>
          <a:xfrm>
            <a:off x="-6" y="250458"/>
            <a:ext cx="4400500" cy="587507"/>
            <a:chOff x="-6" y="250458"/>
            <a:chExt cx="4400500" cy="587507"/>
          </a:xfrm>
        </p:grpSpPr>
        <p:sp>
          <p:nvSpPr>
            <p:cNvPr id="61" name="มนมุมสี่เหลี่ยมผืนผ้าด้านเดียวกัน 60"/>
            <p:cNvSpPr/>
            <p:nvPr/>
          </p:nvSpPr>
          <p:spPr>
            <a:xfrm rot="16200000" flipV="1">
              <a:off x="1906491" y="-1656039"/>
              <a:ext cx="587506" cy="44005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สี่เหลี่ยมผืนผ้า 62"/>
            <p:cNvSpPr/>
            <p:nvPr/>
          </p:nvSpPr>
          <p:spPr>
            <a:xfrm>
              <a:off x="268732" y="253190"/>
              <a:ext cx="393179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sz="3200" b="1" dirty="0">
                  <a:solidFill>
                    <a:schemeClr val="bg1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โรคภูมิคุ้มกันบกพร่อง (โรคเอดส์)</a:t>
              </a:r>
            </a:p>
          </p:txBody>
        </p:sp>
      </p:grpSp>
      <p:sp>
        <p:nvSpPr>
          <p:cNvPr id="6" name="สี่เหลี่ยมผืนผ้า 5"/>
          <p:cNvSpPr/>
          <p:nvPr/>
        </p:nvSpPr>
        <p:spPr>
          <a:xfrm>
            <a:off x="1238251" y="963393"/>
            <a:ext cx="109251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 เกิดจากเชื้อไวรัส </a:t>
            </a:r>
            <a:r>
              <a:rPr lang="en-US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HIV </a:t>
            </a:r>
            <a:r>
              <a:rPr lang="th-TH" sz="2000" b="1">
                <a:latin typeface="TH Sarabun New" panose="020B0500040200020003" pitchFamily="34" charset="-34"/>
                <a:cs typeface="TH Sarabun New" panose="020B0500040200020003" pitchFamily="34" charset="-34"/>
              </a:rPr>
              <a:t>เข้า</a:t>
            </a: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ทำลายเซลล์เม็ดเลือดขาวชนิดเซลล์ที ทำให้ระบบภูมิคุ้มกันของ</a:t>
            </a:r>
            <a:r>
              <a:rPr lang="th-TH" sz="2000" b="1">
                <a:latin typeface="TH Sarabun New" panose="020B0500040200020003" pitchFamily="34" charset="-34"/>
                <a:cs typeface="TH Sarabun New" panose="020B0500040200020003" pitchFamily="34" charset="-34"/>
              </a:rPr>
              <a:t>ร่างกายทำงานอย่าง</a:t>
            </a: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ไม่มีประสิทธิภาพ ผู้ติดเชื้อ </a:t>
            </a:r>
            <a:r>
              <a:rPr lang="en-US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HIV </a:t>
            </a: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จึงสามารถติดเชื้อโรคอื่น</a:t>
            </a:r>
            <a:r>
              <a:rPr lang="th-TH" sz="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 </a:t>
            </a: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ๆ ได้ง่ายกว่าคนปกติ เช่น วัณโรค ปอดบวม เยื่อหุ้มสมองอักเสบ โรคเริม โรคท้องเสียเรื้อรัง โรคมะเร็ง และทำให้เสียชีวิตได้ง่าย</a:t>
            </a:r>
            <a:endParaRPr lang="en-US" sz="2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8" name="กลุ่ม 7"/>
          <p:cNvGrpSpPr/>
          <p:nvPr/>
        </p:nvGrpSpPr>
        <p:grpSpPr>
          <a:xfrm>
            <a:off x="1024657" y="2838017"/>
            <a:ext cx="3589432" cy="3589432"/>
            <a:chOff x="1212658" y="2209800"/>
            <a:chExt cx="3816541" cy="3816541"/>
          </a:xfrm>
        </p:grpSpPr>
        <p:sp>
          <p:nvSpPr>
            <p:cNvPr id="4" name="วงรี 3"/>
            <p:cNvSpPr/>
            <p:nvPr/>
          </p:nvSpPr>
          <p:spPr>
            <a:xfrm>
              <a:off x="1212658" y="2209800"/>
              <a:ext cx="3816541" cy="38165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รูปภาพ 1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39765" y="2442439"/>
              <a:ext cx="3362325" cy="3351261"/>
            </a:xfrm>
            <a:prstGeom prst="rect">
              <a:avLst/>
            </a:prstGeom>
          </p:spPr>
        </p:pic>
      </p:grpSp>
      <p:sp>
        <p:nvSpPr>
          <p:cNvPr id="5" name="สี่เหลี่ยมผืนผ้า 4"/>
          <p:cNvSpPr/>
          <p:nvPr/>
        </p:nvSpPr>
        <p:spPr>
          <a:xfrm>
            <a:off x="2251750" y="2388783"/>
            <a:ext cx="11352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2800" b="1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ไวรัส </a:t>
            </a:r>
            <a:r>
              <a:rPr lang="en-US" sz="2800" b="1" dirty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HIV</a:t>
            </a:r>
          </a:p>
        </p:txBody>
      </p:sp>
      <p:sp>
        <p:nvSpPr>
          <p:cNvPr id="9" name="สี่เหลี่ยมผืนผ้ามุมมน 8"/>
          <p:cNvSpPr/>
          <p:nvPr/>
        </p:nvSpPr>
        <p:spPr>
          <a:xfrm>
            <a:off x="7343775" y="2190424"/>
            <a:ext cx="4099940" cy="459969"/>
          </a:xfrm>
          <a:prstGeom prst="roundRect">
            <a:avLst>
              <a:gd name="adj" fmla="val 50000"/>
            </a:avLst>
          </a:prstGeom>
          <a:solidFill>
            <a:srgbClr val="85CA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เชื้อไวรัส </a:t>
            </a:r>
            <a:r>
              <a:rPr lang="en-US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HIV</a:t>
            </a: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สามารถติดต่อสู่ผู้อื่นได้ 3 ทาง</a:t>
            </a:r>
            <a:endParaRPr lang="en-US" sz="2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6919340" y="3117928"/>
            <a:ext cx="5695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การติดต่อผ่านแม่สู่ลูก</a:t>
            </a:r>
            <a:r>
              <a:rPr lang="en-US" sz="1800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เกิดจากแม่ที่มีเชื้อ </a:t>
            </a:r>
            <a:r>
              <a:rPr lang="en-US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HIV 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อยู่ แล้วมีการตั้งครรภ์ทำให้มีการถ่ายทอดเชื้อ </a:t>
            </a:r>
            <a:r>
              <a:rPr lang="en-US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HIV 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สู่ลูก</a:t>
            </a:r>
          </a:p>
        </p:txBody>
      </p:sp>
      <p:sp>
        <p:nvSpPr>
          <p:cNvPr id="19" name="สี่เหลี่ยมผืนผ้า 18"/>
          <p:cNvSpPr/>
          <p:nvPr/>
        </p:nvSpPr>
        <p:spPr>
          <a:xfrm>
            <a:off x="6919340" y="4488781"/>
            <a:ext cx="58060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การรับเชื้อทางเลือด 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แบ่งออกเป็น 2 กรณี ได้แก่ การใช้เข็มฉีดยาร่วมกันของผู้ที่เสพสารเสพติด และการรับเลือดจากการผ่าตัดเพื่อรักษาโรคเลือดบางชนิด</a:t>
            </a:r>
          </a:p>
        </p:txBody>
      </p:sp>
      <p:sp>
        <p:nvSpPr>
          <p:cNvPr id="22" name="สี่เหลี่ยมผืนผ้า 21"/>
          <p:cNvSpPr/>
          <p:nvPr/>
        </p:nvSpPr>
        <p:spPr>
          <a:xfrm>
            <a:off x="6919340" y="5980941"/>
            <a:ext cx="56959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การมีเพศสัมพันธ์กับผู้ติดเชื้อ </a:t>
            </a:r>
            <a:r>
              <a:rPr lang="th-TH" sz="1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ทั้งเพศสัมพันธ์ระหว่างชายกับหญิง ชายกับชาย หญิงกับหญิง</a:t>
            </a:r>
          </a:p>
        </p:txBody>
      </p:sp>
      <p:grpSp>
        <p:nvGrpSpPr>
          <p:cNvPr id="25" name="กลุ่ม 24"/>
          <p:cNvGrpSpPr/>
          <p:nvPr/>
        </p:nvGrpSpPr>
        <p:grpSpPr>
          <a:xfrm>
            <a:off x="5497778" y="5562530"/>
            <a:ext cx="1206156" cy="1206155"/>
            <a:chOff x="5399466" y="5561862"/>
            <a:chExt cx="1370192" cy="1370192"/>
          </a:xfrm>
        </p:grpSpPr>
        <p:sp>
          <p:nvSpPr>
            <p:cNvPr id="23" name="วงรี 22"/>
            <p:cNvSpPr/>
            <p:nvPr/>
          </p:nvSpPr>
          <p:spPr>
            <a:xfrm>
              <a:off x="5399466" y="5561862"/>
              <a:ext cx="1370192" cy="1370192"/>
            </a:xfrm>
            <a:prstGeom prst="ellipse">
              <a:avLst/>
            </a:prstGeom>
            <a:solidFill>
              <a:srgbClr val="A6D8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รูปภาพ 23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11147" y="5665432"/>
              <a:ext cx="1146830" cy="1163052"/>
            </a:xfrm>
            <a:prstGeom prst="ellipse">
              <a:avLst/>
            </a:prstGeom>
          </p:spPr>
        </p:pic>
      </p:grpSp>
      <p:grpSp>
        <p:nvGrpSpPr>
          <p:cNvPr id="27" name="กลุ่ม 26"/>
          <p:cNvGrpSpPr/>
          <p:nvPr/>
        </p:nvGrpSpPr>
        <p:grpSpPr>
          <a:xfrm>
            <a:off x="5497778" y="2838017"/>
            <a:ext cx="1206156" cy="1206155"/>
            <a:chOff x="10865618" y="3902665"/>
            <a:chExt cx="1206156" cy="1206155"/>
          </a:xfrm>
        </p:grpSpPr>
        <p:sp>
          <p:nvSpPr>
            <p:cNvPr id="11" name="วงรี 10"/>
            <p:cNvSpPr/>
            <p:nvPr/>
          </p:nvSpPr>
          <p:spPr>
            <a:xfrm>
              <a:off x="10865618" y="3902665"/>
              <a:ext cx="1206156" cy="1206155"/>
            </a:xfrm>
            <a:prstGeom prst="ellipse">
              <a:avLst/>
            </a:prstGeom>
            <a:solidFill>
              <a:srgbClr val="A6D8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รูปภาพ 14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963929" y="3993836"/>
              <a:ext cx="1009534" cy="1023814"/>
            </a:xfrm>
            <a:prstGeom prst="ellipse">
              <a:avLst/>
            </a:prstGeom>
          </p:spPr>
        </p:pic>
      </p:grpSp>
      <p:grpSp>
        <p:nvGrpSpPr>
          <p:cNvPr id="17" name="กลุ่ม 16"/>
          <p:cNvGrpSpPr/>
          <p:nvPr/>
        </p:nvGrpSpPr>
        <p:grpSpPr>
          <a:xfrm>
            <a:off x="5497778" y="4208870"/>
            <a:ext cx="1206156" cy="1206155"/>
            <a:chOff x="-429215" y="2452034"/>
            <a:chExt cx="1370192" cy="1370192"/>
          </a:xfrm>
        </p:grpSpPr>
        <p:sp>
          <p:nvSpPr>
            <p:cNvPr id="20" name="วงรี 19"/>
            <p:cNvSpPr/>
            <p:nvPr/>
          </p:nvSpPr>
          <p:spPr>
            <a:xfrm>
              <a:off x="-429215" y="2452034"/>
              <a:ext cx="1370192" cy="1370192"/>
            </a:xfrm>
            <a:prstGeom prst="ellipse">
              <a:avLst/>
            </a:prstGeom>
            <a:solidFill>
              <a:srgbClr val="A6D8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รูปภาพ 15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19121" y="2555604"/>
              <a:ext cx="1150004" cy="1163052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2330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6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6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1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1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96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495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45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65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31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9" grpId="0" animBg="1"/>
      <p:bldP spid="10" grpId="0"/>
      <p:bldP spid="19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สี่เหลี่ยมผืนผ้า 11"/>
          <p:cNvSpPr/>
          <p:nvPr/>
        </p:nvSpPr>
        <p:spPr>
          <a:xfrm>
            <a:off x="-1" y="971550"/>
            <a:ext cx="9467851" cy="650649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รูปภาพ 1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9176" y="2529778"/>
            <a:ext cx="3843744" cy="4737797"/>
          </a:xfrm>
          <a:prstGeom prst="rect">
            <a:avLst/>
          </a:prstGeom>
        </p:spPr>
      </p:pic>
      <p:sp>
        <p:nvSpPr>
          <p:cNvPr id="14" name="สี่เหลี่ยมผืนผ้ามุมมน 13"/>
          <p:cNvSpPr/>
          <p:nvPr/>
        </p:nvSpPr>
        <p:spPr>
          <a:xfrm>
            <a:off x="323850" y="1176337"/>
            <a:ext cx="2957702" cy="500063"/>
          </a:xfrm>
          <a:prstGeom prst="roundRect">
            <a:avLst>
              <a:gd name="adj" fmla="val 50000"/>
            </a:avLst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ส่วนประกอบของหน่วยไต</a:t>
            </a:r>
            <a:endParaRPr lang="en-US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15" name="กลุ่ม 14"/>
          <p:cNvGrpSpPr/>
          <p:nvPr/>
        </p:nvGrpSpPr>
        <p:grpSpPr>
          <a:xfrm>
            <a:off x="3281552" y="1995092"/>
            <a:ext cx="3134424" cy="4266868"/>
            <a:chOff x="3281552" y="1995092"/>
            <a:chExt cx="3134424" cy="4266868"/>
          </a:xfrm>
        </p:grpSpPr>
        <p:sp>
          <p:nvSpPr>
            <p:cNvPr id="16" name="สามเหลี่ยมหน้าจั่ว 15"/>
            <p:cNvSpPr/>
            <p:nvPr/>
          </p:nvSpPr>
          <p:spPr>
            <a:xfrm rot="16200000">
              <a:off x="3589091" y="2648708"/>
              <a:ext cx="2082914" cy="2283204"/>
            </a:xfrm>
            <a:prstGeom prst="triangle">
              <a:avLst/>
            </a:prstGeom>
            <a:solidFill>
              <a:srgbClr val="FFFF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รูปภาพ 16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77543" y="2164369"/>
              <a:ext cx="2238433" cy="2939209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3918431" y="1995092"/>
              <a:ext cx="5182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0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ไต</a:t>
              </a:r>
              <a:endParaRPr lang="en-US" sz="20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403725" y="5178867"/>
              <a:ext cx="77012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0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ท่อไต</a:t>
              </a:r>
              <a:endParaRPr lang="en-US" sz="20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174710" y="5861850"/>
              <a:ext cx="8896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0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กรวยไต</a:t>
              </a:r>
              <a:endParaRPr lang="en-US" sz="20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grpSp>
          <p:nvGrpSpPr>
            <p:cNvPr id="21" name="กลุ่ม 20"/>
            <p:cNvGrpSpPr/>
            <p:nvPr/>
          </p:nvGrpSpPr>
          <p:grpSpPr>
            <a:xfrm>
              <a:off x="3667504" y="2386214"/>
              <a:ext cx="1285496" cy="1138038"/>
              <a:chOff x="3667504" y="2386214"/>
              <a:chExt cx="1285496" cy="1138038"/>
            </a:xfrm>
          </p:grpSpPr>
          <p:cxnSp>
            <p:nvCxnSpPr>
              <p:cNvPr id="25" name="ตัวเชื่อมต่อตรง 24"/>
              <p:cNvCxnSpPr>
                <a:endCxn id="18" idx="2"/>
              </p:cNvCxnSpPr>
              <p:nvPr/>
            </p:nvCxnSpPr>
            <p:spPr>
              <a:xfrm flipV="1">
                <a:off x="3667504" y="2395202"/>
                <a:ext cx="510039" cy="1129050"/>
              </a:xfrm>
              <a:prstGeom prst="line">
                <a:avLst/>
              </a:prstGeom>
              <a:ln w="19050"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ตัวเชื่อมต่อตรง 25"/>
              <p:cNvCxnSpPr/>
              <p:nvPr/>
            </p:nvCxnSpPr>
            <p:spPr>
              <a:xfrm>
                <a:off x="4168018" y="2386214"/>
                <a:ext cx="784982" cy="0"/>
              </a:xfrm>
              <a:prstGeom prst="line">
                <a:avLst/>
              </a:prstGeom>
              <a:ln w="19050"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" name="ตัวเชื่อมต่อตรง 21"/>
            <p:cNvCxnSpPr/>
            <p:nvPr/>
          </p:nvCxnSpPr>
          <p:spPr>
            <a:xfrm>
              <a:off x="4782059" y="3924300"/>
              <a:ext cx="0" cy="1198328"/>
            </a:xfrm>
            <a:prstGeom prst="line">
              <a:avLst/>
            </a:prstGeom>
            <a:ln w="19050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ตัวเชื่อมต่อตรง 22"/>
            <p:cNvCxnSpPr/>
            <p:nvPr/>
          </p:nvCxnSpPr>
          <p:spPr>
            <a:xfrm>
              <a:off x="5619560" y="3524250"/>
              <a:ext cx="0" cy="2324100"/>
            </a:xfrm>
            <a:prstGeom prst="line">
              <a:avLst/>
            </a:prstGeom>
            <a:ln w="19050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ตัวเชื่อมต่อตรง 23"/>
            <p:cNvCxnSpPr/>
            <p:nvPr/>
          </p:nvCxnSpPr>
          <p:spPr>
            <a:xfrm flipH="1">
              <a:off x="3281552" y="5357669"/>
              <a:ext cx="1179323" cy="0"/>
            </a:xfrm>
            <a:prstGeom prst="line">
              <a:avLst/>
            </a:prstGeom>
            <a:ln w="19050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กลุ่ม 26"/>
          <p:cNvGrpSpPr/>
          <p:nvPr/>
        </p:nvGrpSpPr>
        <p:grpSpPr>
          <a:xfrm>
            <a:off x="5868848" y="1916649"/>
            <a:ext cx="4333345" cy="4036035"/>
            <a:chOff x="5868848" y="1916649"/>
            <a:chExt cx="4333345" cy="4036035"/>
          </a:xfrm>
        </p:grpSpPr>
        <p:sp>
          <p:nvSpPr>
            <p:cNvPr id="28" name="สามเหลี่ยมหน้าจั่ว 27"/>
            <p:cNvSpPr/>
            <p:nvPr/>
          </p:nvSpPr>
          <p:spPr>
            <a:xfrm rot="16200000">
              <a:off x="5971613" y="2230881"/>
              <a:ext cx="2498121" cy="2703652"/>
            </a:xfrm>
            <a:prstGeom prst="triangle">
              <a:avLst/>
            </a:prstGeom>
            <a:solidFill>
              <a:srgbClr val="FFFF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รูปภาพ 28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25320" y="1916649"/>
              <a:ext cx="2476873" cy="4036035"/>
            </a:xfrm>
            <a:prstGeom prst="rect">
              <a:avLst/>
            </a:prstGeom>
          </p:spPr>
        </p:pic>
      </p:grpSp>
      <p:sp>
        <p:nvSpPr>
          <p:cNvPr id="30" name="สี่เหลี่ยมผืนผ้า 29"/>
          <p:cNvSpPr/>
          <p:nvPr/>
        </p:nvSpPr>
        <p:spPr>
          <a:xfrm>
            <a:off x="5868847" y="974373"/>
            <a:ext cx="247505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8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โกลเมอรูลัส (</a:t>
            </a:r>
            <a:r>
              <a:rPr lang="en-US" sz="18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glomerulus)</a:t>
            </a:r>
          </a:p>
          <a:p>
            <a:pPr algn="thaiDist"/>
            <a:r>
              <a:rPr lang="th-TH" sz="1600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เป็นกลุ่มเส้นเลือดฝอยที่อยู่แนบชิดกับโบว์แมนส์แคปซูล ทำหน้าที่เป็นเยื่อกรองให้น้ำเลือดผ่านเข้าสู่โบว์แมนส์แคปซูล</a:t>
            </a:r>
            <a:endParaRPr lang="en-US" sz="1600" dirty="0">
              <a:solidFill>
                <a:srgbClr val="FF66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1" name="สี่เหลี่ยมผืนผ้า 30"/>
          <p:cNvSpPr/>
          <p:nvPr/>
        </p:nvSpPr>
        <p:spPr>
          <a:xfrm>
            <a:off x="9801225" y="1021998"/>
            <a:ext cx="280987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โบว์แมนส์แคปซูล (</a:t>
            </a:r>
            <a:r>
              <a:rPr lang="en-US" sz="18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Bowman’s capsule)</a:t>
            </a:r>
          </a:p>
          <a:p>
            <a:r>
              <a:rPr lang="th-TH" sz="1600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มีลักษณะเป็นทรงกลมห่อหุ้มกลุ่มเส้นเลือดฝอยหรือโกลเมอรูลัส</a:t>
            </a:r>
            <a:endParaRPr lang="en-US" sz="1600" dirty="0">
              <a:solidFill>
                <a:srgbClr val="FF66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2" name="สี่เหลี่ยมผืนผ้า 31"/>
          <p:cNvSpPr/>
          <p:nvPr/>
        </p:nvSpPr>
        <p:spPr>
          <a:xfrm>
            <a:off x="6548435" y="5865825"/>
            <a:ext cx="325279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ท่อหน่วยไต (</a:t>
            </a:r>
            <a:r>
              <a:rPr lang="en-US" sz="18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convoluted tubule) </a:t>
            </a:r>
          </a:p>
          <a:p>
            <a:r>
              <a:rPr lang="th-TH" sz="1600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ทำหน้าที่ดูดกลับสารที่มีประโยชน์ เช่น กลูโคส กรดอะมิโน น้ำ และไอออนของเกลือแร่ เข้าสู่กระแสเลือด</a:t>
            </a:r>
            <a:endParaRPr lang="en-US" sz="1600" dirty="0">
              <a:solidFill>
                <a:srgbClr val="FF66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3" name="สี่เหลี่ยมผืนผ้า 32"/>
          <p:cNvSpPr/>
          <p:nvPr/>
        </p:nvSpPr>
        <p:spPr>
          <a:xfrm>
            <a:off x="10123684" y="5847909"/>
            <a:ext cx="286841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ท่อรวม (</a:t>
            </a:r>
            <a:r>
              <a:rPr lang="en-US" sz="18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collecting duct) </a:t>
            </a:r>
          </a:p>
          <a:p>
            <a:r>
              <a:rPr lang="th-TH" sz="1600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เป็นบริเวณที่รวมของเหลวที่ได้จากการทำงานของหน่วยไตก่อนที่จะส่งต่อไปยังกรวยไต ซึ่งของเหลว</a:t>
            </a:r>
            <a:endParaRPr lang="en-US" sz="1600" dirty="0">
              <a:solidFill>
                <a:srgbClr val="FF66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1600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มีลักษณะคล้ายปัสสาวะ</a:t>
            </a:r>
            <a:endParaRPr lang="en-US" sz="1600" dirty="0">
              <a:solidFill>
                <a:srgbClr val="FF66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cxnSp>
        <p:nvCxnSpPr>
          <p:cNvPr id="34" name="ตัวเชื่อมต่อตรง 33"/>
          <p:cNvCxnSpPr/>
          <p:nvPr/>
        </p:nvCxnSpPr>
        <p:spPr>
          <a:xfrm flipV="1">
            <a:off x="8410575" y="1176337"/>
            <a:ext cx="0" cy="1122433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กลุ่ม 34"/>
          <p:cNvGrpSpPr/>
          <p:nvPr/>
        </p:nvGrpSpPr>
        <p:grpSpPr>
          <a:xfrm>
            <a:off x="8572500" y="1152559"/>
            <a:ext cx="4070743" cy="1104866"/>
            <a:chOff x="8572500" y="1152559"/>
            <a:chExt cx="4070743" cy="1104866"/>
          </a:xfrm>
        </p:grpSpPr>
        <p:cxnSp>
          <p:nvCxnSpPr>
            <p:cNvPr id="36" name="ตัวเชื่อมต่อตรง 35"/>
            <p:cNvCxnSpPr/>
            <p:nvPr/>
          </p:nvCxnSpPr>
          <p:spPr>
            <a:xfrm>
              <a:off x="8572500" y="2257425"/>
              <a:ext cx="4070743" cy="0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ตัวเชื่อมต่อตรง 36"/>
            <p:cNvCxnSpPr/>
            <p:nvPr/>
          </p:nvCxnSpPr>
          <p:spPr>
            <a:xfrm flipV="1">
              <a:off x="12643243" y="1152559"/>
              <a:ext cx="0" cy="1104866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กลุ่ม 37"/>
          <p:cNvGrpSpPr/>
          <p:nvPr/>
        </p:nvGrpSpPr>
        <p:grpSpPr>
          <a:xfrm>
            <a:off x="8686850" y="3915616"/>
            <a:ext cx="457150" cy="1932734"/>
            <a:chOff x="8686850" y="3915616"/>
            <a:chExt cx="457150" cy="1932734"/>
          </a:xfrm>
        </p:grpSpPr>
        <p:cxnSp>
          <p:nvCxnSpPr>
            <p:cNvPr id="39" name="ตัวเชื่อมต่อตรง 38"/>
            <p:cNvCxnSpPr/>
            <p:nvPr/>
          </p:nvCxnSpPr>
          <p:spPr>
            <a:xfrm flipH="1">
              <a:off x="8686850" y="3924300"/>
              <a:ext cx="457150" cy="0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ตัวเชื่อมต่อตรง 39"/>
            <p:cNvCxnSpPr/>
            <p:nvPr/>
          </p:nvCxnSpPr>
          <p:spPr>
            <a:xfrm>
              <a:off x="8686850" y="3915616"/>
              <a:ext cx="0" cy="1932734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กลุ่ม 40"/>
          <p:cNvGrpSpPr/>
          <p:nvPr/>
        </p:nvGrpSpPr>
        <p:grpSpPr>
          <a:xfrm>
            <a:off x="9934574" y="5188392"/>
            <a:ext cx="1806969" cy="659517"/>
            <a:chOff x="9934574" y="5188392"/>
            <a:chExt cx="1806969" cy="659517"/>
          </a:xfrm>
        </p:grpSpPr>
        <p:cxnSp>
          <p:nvCxnSpPr>
            <p:cNvPr id="42" name="ตัวเชื่อมต่อตรง 41"/>
            <p:cNvCxnSpPr/>
            <p:nvPr/>
          </p:nvCxnSpPr>
          <p:spPr>
            <a:xfrm>
              <a:off x="9934574" y="5197917"/>
              <a:ext cx="1806969" cy="0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ตัวเชื่อมต่อตรง 42"/>
            <p:cNvCxnSpPr/>
            <p:nvPr/>
          </p:nvCxnSpPr>
          <p:spPr>
            <a:xfrm flipV="1">
              <a:off x="11741543" y="5188392"/>
              <a:ext cx="0" cy="659517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มนมุมสี่เหลี่ยมผืนผ้าด้านเดียวกัน 60"/>
          <p:cNvSpPr/>
          <p:nvPr/>
        </p:nvSpPr>
        <p:spPr>
          <a:xfrm rot="16200000">
            <a:off x="6529576" y="-6019806"/>
            <a:ext cx="627129" cy="129583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สี่เหลี่ยมผืนผ้า 62"/>
          <p:cNvSpPr/>
          <p:nvPr/>
        </p:nvSpPr>
        <p:spPr>
          <a:xfrm>
            <a:off x="654364" y="105410"/>
            <a:ext cx="71370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การรักษาดุลยภาพของน้ำและแร่ธาตุในร่างกาย</a:t>
            </a:r>
          </a:p>
        </p:txBody>
      </p:sp>
      <p:cxnSp>
        <p:nvCxnSpPr>
          <p:cNvPr id="44" name="ตัวเชื่อมต่อตรง 35"/>
          <p:cNvCxnSpPr/>
          <p:nvPr/>
        </p:nvCxnSpPr>
        <p:spPr>
          <a:xfrm>
            <a:off x="7877175" y="1176337"/>
            <a:ext cx="5334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5626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5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1000"/>
                            </p:stCondLst>
                            <p:childTnLst>
                              <p:par>
                                <p:cTn id="6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0" grpId="0"/>
      <p:bldP spid="31" grpId="0"/>
      <p:bldP spid="32" grpId="0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มนมุมสี่เหลี่ยมผืนผ้าด้านเดียวกัน 60"/>
          <p:cNvSpPr/>
          <p:nvPr/>
        </p:nvSpPr>
        <p:spPr>
          <a:xfrm rot="16200000">
            <a:off x="6529576" y="-6019806"/>
            <a:ext cx="627129" cy="129583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สี่เหลี่ยมผืนผ้า 62"/>
          <p:cNvSpPr/>
          <p:nvPr/>
        </p:nvSpPr>
        <p:spPr>
          <a:xfrm>
            <a:off x="654364" y="105410"/>
            <a:ext cx="71370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การรักษาดุลยภาพของน้ำและแร่ธาตุในร่างกาย</a:t>
            </a:r>
          </a:p>
        </p:txBody>
      </p:sp>
      <p:grpSp>
        <p:nvGrpSpPr>
          <p:cNvPr id="44" name="กลุ่ม 43"/>
          <p:cNvGrpSpPr/>
          <p:nvPr/>
        </p:nvGrpSpPr>
        <p:grpSpPr>
          <a:xfrm>
            <a:off x="219076" y="1153883"/>
            <a:ext cx="4648744" cy="6122233"/>
            <a:chOff x="219076" y="1153883"/>
            <a:chExt cx="4648744" cy="6122233"/>
          </a:xfrm>
        </p:grpSpPr>
        <p:pic>
          <p:nvPicPr>
            <p:cNvPr id="45" name="รูปภาพ 44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10669" y="1153883"/>
              <a:ext cx="3757151" cy="6122233"/>
            </a:xfrm>
            <a:prstGeom prst="rect">
              <a:avLst/>
            </a:prstGeom>
          </p:spPr>
        </p:pic>
        <p:sp>
          <p:nvSpPr>
            <p:cNvPr id="46" name="TextBox 45"/>
            <p:cNvSpPr txBox="1"/>
            <p:nvPr/>
          </p:nvSpPr>
          <p:spPr>
            <a:xfrm>
              <a:off x="1481881" y="6209146"/>
              <a:ext cx="8581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0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รีนัลเวน</a:t>
              </a:r>
              <a:endParaRPr lang="en-US" sz="20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19076" y="5832963"/>
              <a:ext cx="13811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000" b="1" dirty="0">
                  <a:solidFill>
                    <a:srgbClr val="FF66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วีนัลอาร์เตอรี่</a:t>
              </a:r>
              <a:endParaRPr lang="en-US" sz="20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cxnSp>
          <p:nvCxnSpPr>
            <p:cNvPr id="48" name="ตัวเชื่อมต่อตรง 25"/>
            <p:cNvCxnSpPr/>
            <p:nvPr/>
          </p:nvCxnSpPr>
          <p:spPr>
            <a:xfrm>
              <a:off x="1910936" y="5553075"/>
              <a:ext cx="0" cy="632617"/>
            </a:xfrm>
            <a:prstGeom prst="line">
              <a:avLst/>
            </a:prstGeom>
            <a:ln w="19050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ตัวเชื่อมต่อตรง 25"/>
            <p:cNvCxnSpPr/>
            <p:nvPr/>
          </p:nvCxnSpPr>
          <p:spPr>
            <a:xfrm>
              <a:off x="1387061" y="5145944"/>
              <a:ext cx="0" cy="632617"/>
            </a:xfrm>
            <a:prstGeom prst="line">
              <a:avLst/>
            </a:prstGeom>
            <a:ln w="19050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สี่เหลี่ยมผืนผ้ามุมมน 49"/>
          <p:cNvSpPr/>
          <p:nvPr/>
        </p:nvSpPr>
        <p:spPr>
          <a:xfrm>
            <a:off x="9049294" y="1049297"/>
            <a:ext cx="2888686" cy="512803"/>
          </a:xfrm>
          <a:prstGeom prst="roundRect">
            <a:avLst>
              <a:gd name="adj" fmla="val 50000"/>
            </a:avLst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การกรองของหน่วยไต</a:t>
            </a:r>
            <a:endParaRPr lang="en-US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1" name="สี่เหลี่ยมผืนผ้า 50"/>
          <p:cNvSpPr/>
          <p:nvPr/>
        </p:nvSpPr>
        <p:spPr>
          <a:xfrm>
            <a:off x="6108699" y="1671637"/>
            <a:ext cx="139699" cy="523398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วงรี 51"/>
          <p:cNvSpPr/>
          <p:nvPr/>
        </p:nvSpPr>
        <p:spPr>
          <a:xfrm>
            <a:off x="5973761" y="2095501"/>
            <a:ext cx="407990" cy="42157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</a:t>
            </a:r>
            <a:endParaRPr lang="en-US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cxnSp>
        <p:nvCxnSpPr>
          <p:cNvPr id="53" name="ตัวเชื่อมต่อตรง 52"/>
          <p:cNvCxnSpPr>
            <a:stCxn id="52" idx="6"/>
          </p:cNvCxnSpPr>
          <p:nvPr/>
        </p:nvCxnSpPr>
        <p:spPr>
          <a:xfrm>
            <a:off x="6381751" y="2306286"/>
            <a:ext cx="657224" cy="0"/>
          </a:xfrm>
          <a:prstGeom prst="line">
            <a:avLst/>
          </a:prstGeom>
          <a:ln w="127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กลุ่ม 53"/>
          <p:cNvGrpSpPr/>
          <p:nvPr/>
        </p:nvGrpSpPr>
        <p:grpSpPr>
          <a:xfrm>
            <a:off x="7038977" y="1910112"/>
            <a:ext cx="6283323" cy="818452"/>
            <a:chOff x="7038977" y="1910112"/>
            <a:chExt cx="6283323" cy="818452"/>
          </a:xfrm>
        </p:grpSpPr>
        <p:sp>
          <p:nvSpPr>
            <p:cNvPr id="55" name="มนมุมสี่เหลี่ยมผืนผ้าด้านเดียวกัน 54"/>
            <p:cNvSpPr/>
            <p:nvPr/>
          </p:nvSpPr>
          <p:spPr>
            <a:xfrm rot="16200000">
              <a:off x="9771413" y="-822324"/>
              <a:ext cx="818452" cy="628332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D1F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สี่เหลี่ยมผืนผ้า 55"/>
            <p:cNvSpPr/>
            <p:nvPr/>
          </p:nvSpPr>
          <p:spPr>
            <a:xfrm>
              <a:off x="7286627" y="1983120"/>
              <a:ext cx="592964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thaiDist"/>
              <a:r>
                <a:rPr lang="th-TH" sz="18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เลือดเข้าสู่ไตทางหลอดเลือดรีนัลอาร์เตอรี ซึ่งจะแตกแขนงเป็นกลุ่มของหลอดเลือดฝอยหรือ</a:t>
              </a:r>
              <a:r>
                <a:rPr lang="en-US" sz="18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 </a:t>
              </a:r>
              <a:r>
                <a:rPr lang="th-TH" sz="18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โกลเมอรูลัส</a:t>
              </a:r>
              <a:endParaRPr lang="en-US" sz="18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</p:grpSp>
      <p:grpSp>
        <p:nvGrpSpPr>
          <p:cNvPr id="57" name="กลุ่ม 56"/>
          <p:cNvGrpSpPr/>
          <p:nvPr/>
        </p:nvGrpSpPr>
        <p:grpSpPr>
          <a:xfrm>
            <a:off x="7038980" y="2924175"/>
            <a:ext cx="6283322" cy="1367025"/>
            <a:chOff x="7038980" y="2905125"/>
            <a:chExt cx="6283322" cy="1367025"/>
          </a:xfrm>
        </p:grpSpPr>
        <p:sp>
          <p:nvSpPr>
            <p:cNvPr id="58" name="มนมุมสี่เหลี่ยมผืนผ้าด้านเดียวกัน 57"/>
            <p:cNvSpPr/>
            <p:nvPr/>
          </p:nvSpPr>
          <p:spPr>
            <a:xfrm rot="16200000">
              <a:off x="9497128" y="446977"/>
              <a:ext cx="1367025" cy="628332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D1F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สี่เหลี่ยมผืนผ้า 61"/>
            <p:cNvSpPr/>
            <p:nvPr/>
          </p:nvSpPr>
          <p:spPr>
            <a:xfrm>
              <a:off x="7277101" y="2994749"/>
              <a:ext cx="593917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thaiDist"/>
              <a:r>
                <a:rPr lang="th-TH" sz="18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เมื่อเลือดมาถึงโกลเมอรูลัส น้ำเลือดและโมเลกุลของสารต่าง ๆ ที่อยู่ในน้ำเลือดจะออกจาก</a:t>
              </a:r>
              <a:r>
                <a:rPr lang="en-US" sz="18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   </a:t>
              </a:r>
              <a:r>
                <a:rPr lang="th-TH" sz="18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โกลเมอรูลัสเข้าสู่โบว์แมนส์แคปซูล ซึ่งจะมีเฉพาะของเหลวและสารโมเลกุลขนาดเล็ก เช่น กลูโคส กรดอะมิโน ที่ผ่านการกรองของโกลเมอรูลัส แต่สารโมเลกุลขนาดใหญ่ เช่น </a:t>
              </a:r>
              <a:r>
                <a:rPr lang="en-US" sz="18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       </a:t>
              </a:r>
              <a:r>
                <a:rPr lang="th-TH" sz="18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เซลล์เม็ดเลือดแดง โปรตีน จะไม่ผ่านการกรอง</a:t>
              </a:r>
              <a:endParaRPr lang="en-US" sz="18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</p:grpSp>
      <p:sp>
        <p:nvSpPr>
          <p:cNvPr id="64" name="วงรี 63"/>
          <p:cNvSpPr/>
          <p:nvPr/>
        </p:nvSpPr>
        <p:spPr>
          <a:xfrm>
            <a:off x="5974553" y="3403179"/>
            <a:ext cx="407990" cy="42157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</a:t>
            </a:r>
            <a:endParaRPr lang="en-US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cxnSp>
        <p:nvCxnSpPr>
          <p:cNvPr id="65" name="ตัวเชื่อมต่อตรง 64"/>
          <p:cNvCxnSpPr>
            <a:stCxn id="64" idx="6"/>
          </p:cNvCxnSpPr>
          <p:nvPr/>
        </p:nvCxnSpPr>
        <p:spPr>
          <a:xfrm>
            <a:off x="6382543" y="3613964"/>
            <a:ext cx="657224" cy="0"/>
          </a:xfrm>
          <a:prstGeom prst="line">
            <a:avLst/>
          </a:prstGeom>
          <a:ln w="127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กลุ่ม 65"/>
          <p:cNvGrpSpPr/>
          <p:nvPr/>
        </p:nvGrpSpPr>
        <p:grpSpPr>
          <a:xfrm>
            <a:off x="7039768" y="4552601"/>
            <a:ext cx="6283323" cy="1000474"/>
            <a:chOff x="7039768" y="4552601"/>
            <a:chExt cx="6283323" cy="1000474"/>
          </a:xfrm>
        </p:grpSpPr>
        <p:sp>
          <p:nvSpPr>
            <p:cNvPr id="67" name="มนมุมสี่เหลี่ยมผืนผ้าด้านเดียวกัน 66"/>
            <p:cNvSpPr/>
            <p:nvPr/>
          </p:nvSpPr>
          <p:spPr>
            <a:xfrm rot="16200000">
              <a:off x="9681193" y="1911176"/>
              <a:ext cx="1000474" cy="628332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D1F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สี่เหลี่ยมผืนผ้า 67"/>
            <p:cNvSpPr/>
            <p:nvPr/>
          </p:nvSpPr>
          <p:spPr>
            <a:xfrm>
              <a:off x="7286627" y="4591172"/>
              <a:ext cx="5929644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thaiDist"/>
              <a:r>
                <a:rPr lang="th-TH" sz="18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ของเหลวที่ผ่านเข้าสู่โบว์แมนส์แคปซูล จะเคลื่อนที่ต่อเข้าสู่ท่อหน่วยไต ซึ่งในระหว่างที่ผ่าน</a:t>
              </a:r>
              <a:r>
                <a:rPr lang="en-US" sz="18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 </a:t>
              </a:r>
              <a:r>
                <a:rPr lang="th-TH" sz="18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ท่อหน่วยไตจะมีการดูดสารที่มีประโยชน์กลับเข้าสู่หลอดเลือดอีกครั้ง เช่น กลูโคส กรดอะมิโน น้ำ และไอออนของเกลือแร่</a:t>
              </a:r>
              <a:endParaRPr lang="en-US" sz="18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</p:grpSp>
      <p:sp>
        <p:nvSpPr>
          <p:cNvPr id="69" name="วงรี 68"/>
          <p:cNvSpPr/>
          <p:nvPr/>
        </p:nvSpPr>
        <p:spPr>
          <a:xfrm>
            <a:off x="5973761" y="4842052"/>
            <a:ext cx="407990" cy="42157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3</a:t>
            </a:r>
            <a:endParaRPr lang="en-US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cxnSp>
        <p:nvCxnSpPr>
          <p:cNvPr id="70" name="ตัวเชื่อมต่อตรง 69"/>
          <p:cNvCxnSpPr>
            <a:stCxn id="69" idx="6"/>
          </p:cNvCxnSpPr>
          <p:nvPr/>
        </p:nvCxnSpPr>
        <p:spPr>
          <a:xfrm>
            <a:off x="6381751" y="5052837"/>
            <a:ext cx="657224" cy="0"/>
          </a:xfrm>
          <a:prstGeom prst="line">
            <a:avLst/>
          </a:prstGeom>
          <a:ln w="127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" name="กลุ่ม 70"/>
          <p:cNvGrpSpPr/>
          <p:nvPr/>
        </p:nvGrpSpPr>
        <p:grpSpPr>
          <a:xfrm>
            <a:off x="7038973" y="5875071"/>
            <a:ext cx="6283323" cy="818452"/>
            <a:chOff x="7038973" y="5875071"/>
            <a:chExt cx="6283323" cy="818452"/>
          </a:xfrm>
        </p:grpSpPr>
        <p:sp>
          <p:nvSpPr>
            <p:cNvPr id="72" name="มนมุมสี่เหลี่ยมผืนผ้าด้านเดียวกัน 71"/>
            <p:cNvSpPr/>
            <p:nvPr/>
          </p:nvSpPr>
          <p:spPr>
            <a:xfrm rot="16200000">
              <a:off x="9771409" y="3142635"/>
              <a:ext cx="818452" cy="628332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D1F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สี่เหลี่ยมผืนผ้า 72"/>
            <p:cNvSpPr/>
            <p:nvPr/>
          </p:nvSpPr>
          <p:spPr>
            <a:xfrm>
              <a:off x="7257659" y="5966618"/>
              <a:ext cx="595861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thaiDist"/>
              <a:r>
                <a:rPr lang="th-TH" sz="18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ของเหลวที่ไหลผ่านท่อไตแล้วจะไปรวมกันในกระเพาะปัสสาวะเป็นน้ำปัสสาวะ </a:t>
              </a:r>
              <a:r>
                <a:rPr lang="en-US" sz="18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 </a:t>
              </a:r>
              <a:r>
                <a:rPr lang="th-TH" sz="18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เพื่อขับออกจากร่างกายต่อไป</a:t>
              </a:r>
              <a:endParaRPr lang="en-US" sz="18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</p:grpSp>
      <p:sp>
        <p:nvSpPr>
          <p:cNvPr id="74" name="วงรี 73"/>
          <p:cNvSpPr/>
          <p:nvPr/>
        </p:nvSpPr>
        <p:spPr>
          <a:xfrm>
            <a:off x="5974553" y="6073512"/>
            <a:ext cx="407990" cy="42157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4</a:t>
            </a:r>
            <a:endParaRPr lang="en-US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cxnSp>
        <p:nvCxnSpPr>
          <p:cNvPr id="75" name="ตัวเชื่อมต่อตรง 74"/>
          <p:cNvCxnSpPr>
            <a:stCxn id="74" idx="6"/>
          </p:cNvCxnSpPr>
          <p:nvPr/>
        </p:nvCxnSpPr>
        <p:spPr>
          <a:xfrm>
            <a:off x="6382543" y="6284297"/>
            <a:ext cx="657224" cy="0"/>
          </a:xfrm>
          <a:prstGeom prst="line">
            <a:avLst/>
          </a:prstGeom>
          <a:ln w="127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วงรี 75"/>
          <p:cNvSpPr/>
          <p:nvPr/>
        </p:nvSpPr>
        <p:spPr>
          <a:xfrm>
            <a:off x="1898443" y="1985963"/>
            <a:ext cx="247650" cy="24765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</a:t>
            </a:r>
            <a:endParaRPr lang="en-US" sz="1800" b="1" dirty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7" name="วงรี 76"/>
          <p:cNvSpPr/>
          <p:nvPr/>
        </p:nvSpPr>
        <p:spPr>
          <a:xfrm>
            <a:off x="2298493" y="1671638"/>
            <a:ext cx="247650" cy="24765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2</a:t>
            </a:r>
            <a:endParaRPr lang="en-US" sz="1800" b="1" dirty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8" name="วงรี 77"/>
          <p:cNvSpPr/>
          <p:nvPr/>
        </p:nvSpPr>
        <p:spPr>
          <a:xfrm>
            <a:off x="4379978" y="4371975"/>
            <a:ext cx="247650" cy="24765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4</a:t>
            </a:r>
            <a:endParaRPr lang="en-US" sz="1800" b="1" dirty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9" name="Rectangle 22"/>
          <p:cNvSpPr/>
          <p:nvPr/>
        </p:nvSpPr>
        <p:spPr>
          <a:xfrm>
            <a:off x="2793793" y="1358670"/>
            <a:ext cx="1257212" cy="48504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วงรี 79"/>
          <p:cNvSpPr/>
          <p:nvPr/>
        </p:nvSpPr>
        <p:spPr>
          <a:xfrm>
            <a:off x="2650342" y="3577099"/>
            <a:ext cx="247650" cy="24765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3</a:t>
            </a:r>
            <a:endParaRPr lang="en-US" sz="1800" b="1" dirty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6055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0"/>
                            </p:stCondLst>
                            <p:childTnLst>
                              <p:par>
                                <p:cTn id="6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00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3000"/>
                            </p:stCondLst>
                            <p:childTnLst>
                              <p:par>
                                <p:cTn id="7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0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6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6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64" grpId="0" animBg="1"/>
      <p:bldP spid="69" grpId="0" animBg="1"/>
      <p:bldP spid="74" grpId="0" animBg="1"/>
      <p:bldP spid="76" grpId="0" animBg="1"/>
      <p:bldP spid="77" grpId="0" animBg="1"/>
      <p:bldP spid="78" grpId="0" animBg="1"/>
      <p:bldP spid="79" grpId="0" animBg="1"/>
      <p:bldP spid="8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มนมุมสี่เหลี่ยมผืนผ้าด้านเดียวกัน 60"/>
          <p:cNvSpPr/>
          <p:nvPr/>
        </p:nvSpPr>
        <p:spPr>
          <a:xfrm rot="16200000">
            <a:off x="6529576" y="-6019806"/>
            <a:ext cx="627129" cy="129583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สี่เหลี่ยมผืนผ้า 62"/>
          <p:cNvSpPr/>
          <p:nvPr/>
        </p:nvSpPr>
        <p:spPr>
          <a:xfrm>
            <a:off x="654364" y="105410"/>
            <a:ext cx="71370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การรักษาดุลยภาพของน้ำและแร่ธาตุในร่างกาย</a:t>
            </a:r>
          </a:p>
        </p:txBody>
      </p:sp>
      <p:grpSp>
        <p:nvGrpSpPr>
          <p:cNvPr id="39" name="กลุ่ม 38"/>
          <p:cNvGrpSpPr/>
          <p:nvPr/>
        </p:nvGrpSpPr>
        <p:grpSpPr>
          <a:xfrm>
            <a:off x="5365360" y="2171700"/>
            <a:ext cx="4468844" cy="4617147"/>
            <a:chOff x="5365360" y="2171700"/>
            <a:chExt cx="4468844" cy="4617147"/>
          </a:xfrm>
        </p:grpSpPr>
        <p:sp>
          <p:nvSpPr>
            <p:cNvPr id="40" name="วงรี 39"/>
            <p:cNvSpPr/>
            <p:nvPr/>
          </p:nvSpPr>
          <p:spPr>
            <a:xfrm>
              <a:off x="5365360" y="2171700"/>
              <a:ext cx="3115893" cy="3059976"/>
            </a:xfrm>
            <a:prstGeom prst="ellipse">
              <a:avLst/>
            </a:prstGeom>
            <a:solidFill>
              <a:srgbClr val="FFFF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1" name="กลุ่ม 40"/>
            <p:cNvGrpSpPr/>
            <p:nvPr/>
          </p:nvGrpSpPr>
          <p:grpSpPr>
            <a:xfrm>
              <a:off x="5953125" y="2252612"/>
              <a:ext cx="3881079" cy="4536235"/>
              <a:chOff x="5953125" y="2252612"/>
              <a:chExt cx="3881079" cy="4536235"/>
            </a:xfrm>
          </p:grpSpPr>
          <p:grpSp>
            <p:nvGrpSpPr>
              <p:cNvPr id="42" name="กลุ่ม 41"/>
              <p:cNvGrpSpPr/>
              <p:nvPr/>
            </p:nvGrpSpPr>
            <p:grpSpPr>
              <a:xfrm>
                <a:off x="5953125" y="2252612"/>
                <a:ext cx="1876425" cy="4536235"/>
                <a:chOff x="5953125" y="2252612"/>
                <a:chExt cx="1876425" cy="4536235"/>
              </a:xfrm>
            </p:grpSpPr>
            <p:pic>
              <p:nvPicPr>
                <p:cNvPr id="86" name="รูปภาพ 85"/>
                <p:cNvPicPr>
                  <a:picLocks noChangeAspect="1"/>
                </p:cNvPicPr>
                <p:nvPr/>
              </p:nvPicPr>
              <p:blipFill rotWithShape="1">
                <a:blip r:embed="rId2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5953125" y="2252612"/>
                  <a:ext cx="1876425" cy="1808499"/>
                </a:xfrm>
                <a:prstGeom prst="rect">
                  <a:avLst/>
                </a:prstGeom>
              </p:spPr>
            </p:pic>
            <p:pic>
              <p:nvPicPr>
                <p:cNvPr id="87" name="รูปภาพ 86"/>
                <p:cNvPicPr>
                  <a:picLocks noChangeAspect="1"/>
                </p:cNvPicPr>
                <p:nvPr/>
              </p:nvPicPr>
              <p:blipFill rotWithShape="1">
                <a:blip r:embed="rId3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6539306" y="5760365"/>
                  <a:ext cx="865990" cy="1028482"/>
                </a:xfrm>
                <a:prstGeom prst="rect">
                  <a:avLst/>
                </a:prstGeom>
              </p:spPr>
            </p:pic>
            <p:pic>
              <p:nvPicPr>
                <p:cNvPr id="88" name="รูปภาพ 87"/>
                <p:cNvPicPr>
                  <a:picLocks noChangeAspect="1"/>
                </p:cNvPicPr>
                <p:nvPr/>
              </p:nvPicPr>
              <p:blipFill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6657976" y="4061111"/>
                  <a:ext cx="933450" cy="860442"/>
                </a:xfrm>
                <a:prstGeom prst="rect">
                  <a:avLst/>
                </a:prstGeom>
              </p:spPr>
            </p:pic>
          </p:grpSp>
          <p:grpSp>
            <p:nvGrpSpPr>
              <p:cNvPr id="43" name="กลุ่ม 42"/>
              <p:cNvGrpSpPr/>
              <p:nvPr/>
            </p:nvGrpSpPr>
            <p:grpSpPr>
              <a:xfrm>
                <a:off x="7124701" y="4061111"/>
                <a:ext cx="1653707" cy="338554"/>
                <a:chOff x="7124701" y="4061111"/>
                <a:chExt cx="1653707" cy="338554"/>
              </a:xfrm>
            </p:grpSpPr>
            <p:sp>
              <p:nvSpPr>
                <p:cNvPr id="84" name="สี่เหลี่ยมผืนผ้า 83"/>
                <p:cNvSpPr/>
                <p:nvPr/>
              </p:nvSpPr>
              <p:spPr>
                <a:xfrm>
                  <a:off x="7837125" y="4061111"/>
                  <a:ext cx="941283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h-TH" sz="1600" b="1" dirty="0" err="1">
                      <a:latin typeface="TH Sarabun New" panose="020B0500040200020003" pitchFamily="34" charset="-34"/>
                      <a:cs typeface="TH Sarabun New" panose="020B0500040200020003" pitchFamily="34" charset="-34"/>
                    </a:rPr>
                    <a:t>ไฮ</a:t>
                  </a:r>
                  <a:r>
                    <a:rPr lang="th-TH" sz="1600" b="1" dirty="0">
                      <a:latin typeface="TH Sarabun New" panose="020B0500040200020003" pitchFamily="34" charset="-34"/>
                      <a:cs typeface="TH Sarabun New" panose="020B0500040200020003" pitchFamily="34" charset="-34"/>
                    </a:rPr>
                    <a:t>โพทาลามัส</a:t>
                  </a:r>
                  <a:endParaRPr lang="en-US" sz="1600" b="1" dirty="0">
                    <a:latin typeface="TH Sarabun New" panose="020B0500040200020003" pitchFamily="34" charset="-34"/>
                    <a:cs typeface="TH Sarabun New" panose="020B0500040200020003" pitchFamily="34" charset="-34"/>
                  </a:endParaRPr>
                </a:p>
              </p:txBody>
            </p:sp>
            <p:cxnSp>
              <p:nvCxnSpPr>
                <p:cNvPr id="85" name="ตัวเชื่อมต่อตรง 84"/>
                <p:cNvCxnSpPr>
                  <a:endCxn id="84" idx="1"/>
                </p:cNvCxnSpPr>
                <p:nvPr/>
              </p:nvCxnSpPr>
              <p:spPr>
                <a:xfrm>
                  <a:off x="7124701" y="4214999"/>
                  <a:ext cx="712424" cy="15389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headEnd type="oval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1" name="กลุ่ม 80"/>
              <p:cNvGrpSpPr/>
              <p:nvPr/>
            </p:nvGrpSpPr>
            <p:grpSpPr>
              <a:xfrm>
                <a:off x="7034213" y="4616103"/>
                <a:ext cx="2799991" cy="338554"/>
                <a:chOff x="7034213" y="4616103"/>
                <a:chExt cx="2799991" cy="338554"/>
              </a:xfrm>
            </p:grpSpPr>
            <p:sp>
              <p:nvSpPr>
                <p:cNvPr id="82" name="สี่เหลี่ยมผืนผ้า 81"/>
                <p:cNvSpPr/>
                <p:nvPr/>
              </p:nvSpPr>
              <p:spPr>
                <a:xfrm>
                  <a:off x="8464918" y="4616103"/>
                  <a:ext cx="1369286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h-TH" sz="1600" b="1" dirty="0">
                      <a:latin typeface="TH Sarabun New" panose="020B0500040200020003" pitchFamily="34" charset="-34"/>
                      <a:cs typeface="TH Sarabun New" panose="020B0500040200020003" pitchFamily="34" charset="-34"/>
                    </a:rPr>
                    <a:t>ต่อมใต้สมองส่วนหลัง</a:t>
                  </a:r>
                  <a:endParaRPr lang="en-US" sz="1600" b="1" dirty="0">
                    <a:latin typeface="TH Sarabun New" panose="020B0500040200020003" pitchFamily="34" charset="-34"/>
                    <a:cs typeface="TH Sarabun New" panose="020B0500040200020003" pitchFamily="34" charset="-34"/>
                  </a:endParaRPr>
                </a:p>
              </p:txBody>
            </p:sp>
            <p:cxnSp>
              <p:nvCxnSpPr>
                <p:cNvPr id="83" name="ตัวเชื่อมต่อตรง 82"/>
                <p:cNvCxnSpPr/>
                <p:nvPr/>
              </p:nvCxnSpPr>
              <p:spPr>
                <a:xfrm>
                  <a:off x="7034213" y="4784021"/>
                  <a:ext cx="1416417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headEnd type="oval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89" name="สี่เหลี่ยมผืนผ้า 88"/>
          <p:cNvSpPr/>
          <p:nvPr/>
        </p:nvSpPr>
        <p:spPr>
          <a:xfrm>
            <a:off x="1018585" y="1299715"/>
            <a:ext cx="115538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 การทำงานของไตในการดูดกลับน้ำจะถูกควบคุมโดย</a:t>
            </a:r>
            <a:r>
              <a:rPr lang="th-TH" sz="2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สมองส่วนไฮโพทาลามัส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hypothalamus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 ซึ่งจะกระตุ้นหรือยับยั้งการหลั่ง</a:t>
            </a:r>
            <a:r>
              <a:rPr lang="th-TH" sz="2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ฮอร์โมนแอนติได</a:t>
            </a:r>
            <a:r>
              <a:rPr lang="th-TH" sz="20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ยูเรติก</a:t>
            </a:r>
            <a:r>
              <a:rPr lang="th-TH" sz="2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ADH) 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จากต่อมใต้สมองส่วนหลัง ดังนี้  </a:t>
            </a:r>
          </a:p>
        </p:txBody>
      </p:sp>
      <p:grpSp>
        <p:nvGrpSpPr>
          <p:cNvPr id="90" name="กลุ่ม 89"/>
          <p:cNvGrpSpPr/>
          <p:nvPr/>
        </p:nvGrpSpPr>
        <p:grpSpPr>
          <a:xfrm>
            <a:off x="4522761" y="5083961"/>
            <a:ext cx="2049489" cy="584775"/>
            <a:chOff x="4522761" y="5083961"/>
            <a:chExt cx="2049489" cy="584775"/>
          </a:xfrm>
        </p:grpSpPr>
        <p:sp>
          <p:nvSpPr>
            <p:cNvPr id="91" name="สี่เหลี่ยมผืนผ้า 90"/>
            <p:cNvSpPr/>
            <p:nvPr/>
          </p:nvSpPr>
          <p:spPr>
            <a:xfrm>
              <a:off x="4522761" y="5083961"/>
              <a:ext cx="188545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th-TH" sz="16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หลั่ง</a:t>
              </a:r>
            </a:p>
            <a:p>
              <a:pPr algn="r"/>
              <a:r>
                <a:rPr lang="th-TH" sz="16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แอนติได</a:t>
              </a:r>
              <a:r>
                <a:rPr lang="th-TH" sz="1600" b="1" dirty="0" err="1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ยูเรติก</a:t>
              </a:r>
              <a:r>
                <a:rPr lang="th-TH" sz="16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ฮอร์โมน (</a:t>
              </a:r>
              <a:r>
                <a:rPr lang="en-US" sz="16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ADH</a:t>
              </a:r>
              <a:r>
                <a:rPr lang="th-TH" sz="16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)</a:t>
              </a:r>
              <a:endParaRPr lang="en-US" sz="1600" b="1" dirty="0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cxnSp>
          <p:nvCxnSpPr>
            <p:cNvPr id="92" name="ลูกศรเชื่อมต่อแบบตรง 91"/>
            <p:cNvCxnSpPr/>
            <p:nvPr/>
          </p:nvCxnSpPr>
          <p:spPr>
            <a:xfrm>
              <a:off x="6572250" y="5091412"/>
              <a:ext cx="0" cy="445601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กลุ่ม 92"/>
          <p:cNvGrpSpPr/>
          <p:nvPr/>
        </p:nvGrpSpPr>
        <p:grpSpPr>
          <a:xfrm>
            <a:off x="7319963" y="5058401"/>
            <a:ext cx="1727311" cy="584775"/>
            <a:chOff x="7319963" y="5058401"/>
            <a:chExt cx="1727311" cy="584775"/>
          </a:xfrm>
        </p:grpSpPr>
        <p:sp>
          <p:nvSpPr>
            <p:cNvPr id="94" name="สี่เหลี่ยมผืนผ้า 93"/>
            <p:cNvSpPr/>
            <p:nvPr/>
          </p:nvSpPr>
          <p:spPr>
            <a:xfrm>
              <a:off x="7591426" y="5058401"/>
              <a:ext cx="145584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16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ไม่หลั่ง</a:t>
              </a:r>
            </a:p>
            <a:p>
              <a:r>
                <a:rPr lang="th-TH" sz="16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แอนติได</a:t>
              </a:r>
              <a:r>
                <a:rPr lang="th-TH" sz="1600" b="1" dirty="0" err="1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ยูเรติก</a:t>
              </a:r>
              <a:r>
                <a:rPr lang="th-TH" sz="16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ฮอร์โมน</a:t>
              </a:r>
              <a:endParaRPr lang="en-US" sz="1600" b="1" dirty="0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cxnSp>
          <p:nvCxnSpPr>
            <p:cNvPr id="95" name="ลูกศรเชื่อมต่อแบบตรง 94"/>
            <p:cNvCxnSpPr/>
            <p:nvPr/>
          </p:nvCxnSpPr>
          <p:spPr>
            <a:xfrm>
              <a:off x="7319963" y="5097211"/>
              <a:ext cx="0" cy="445601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กลุ่ม 95"/>
          <p:cNvGrpSpPr/>
          <p:nvPr/>
        </p:nvGrpSpPr>
        <p:grpSpPr>
          <a:xfrm>
            <a:off x="3600457" y="5781982"/>
            <a:ext cx="2748452" cy="815789"/>
            <a:chOff x="3600457" y="5781982"/>
            <a:chExt cx="2748452" cy="815789"/>
          </a:xfrm>
        </p:grpSpPr>
        <p:sp>
          <p:nvSpPr>
            <p:cNvPr id="97" name="สี่เหลี่ยมผืนผ้า 96"/>
            <p:cNvSpPr/>
            <p:nvPr/>
          </p:nvSpPr>
          <p:spPr>
            <a:xfrm>
              <a:off x="3600457" y="6012996"/>
              <a:ext cx="151195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th-TH" sz="16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หน่วยไตดูดน้ำกลับมาก </a:t>
              </a:r>
            </a:p>
            <a:p>
              <a:pPr algn="r"/>
              <a:r>
                <a:rPr lang="th-TH" sz="16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ปัสสาวะน้อย</a:t>
              </a:r>
              <a:endParaRPr lang="en-US" sz="1600" b="1" dirty="0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pic>
          <p:nvPicPr>
            <p:cNvPr id="98" name="รูปภาพ 97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12409" y="5781982"/>
              <a:ext cx="565150" cy="707886"/>
            </a:xfrm>
            <a:prstGeom prst="rect">
              <a:avLst/>
            </a:prstGeom>
          </p:spPr>
        </p:pic>
        <p:cxnSp>
          <p:nvCxnSpPr>
            <p:cNvPr id="99" name="ลูกศรเชื่อมต่อแบบตรง 98"/>
            <p:cNvCxnSpPr/>
            <p:nvPr/>
          </p:nvCxnSpPr>
          <p:spPr>
            <a:xfrm rot="5400000">
              <a:off x="6126109" y="6013001"/>
              <a:ext cx="0" cy="445601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กลุ่ม 99"/>
          <p:cNvGrpSpPr/>
          <p:nvPr/>
        </p:nvGrpSpPr>
        <p:grpSpPr>
          <a:xfrm>
            <a:off x="7383948" y="5905878"/>
            <a:ext cx="3296504" cy="737455"/>
            <a:chOff x="7383948" y="5905878"/>
            <a:chExt cx="3296504" cy="737455"/>
          </a:xfrm>
        </p:grpSpPr>
        <p:sp>
          <p:nvSpPr>
            <p:cNvPr id="101" name="สี่เหลี่ยมผืนผ้า 100"/>
            <p:cNvSpPr/>
            <p:nvPr/>
          </p:nvSpPr>
          <p:spPr>
            <a:xfrm>
              <a:off x="8733478" y="5974191"/>
              <a:ext cx="194697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h-TH" sz="16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หน่วยไตดูดน้ำกลับน้อย</a:t>
              </a:r>
            </a:p>
            <a:p>
              <a:r>
                <a:rPr lang="th-TH" sz="16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ปัสสาวะมาก</a:t>
              </a:r>
              <a:endParaRPr lang="en-US" sz="1600" b="1" dirty="0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pic>
          <p:nvPicPr>
            <p:cNvPr id="102" name="รูปภาพ 101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41028" y="5905878"/>
              <a:ext cx="545822" cy="737455"/>
            </a:xfrm>
            <a:prstGeom prst="rect">
              <a:avLst/>
            </a:prstGeom>
          </p:spPr>
        </p:pic>
        <p:cxnSp>
          <p:nvCxnSpPr>
            <p:cNvPr id="103" name="ลูกศรเชื่อมต่อแบบตรง 102"/>
            <p:cNvCxnSpPr/>
            <p:nvPr/>
          </p:nvCxnSpPr>
          <p:spPr>
            <a:xfrm rot="16200000">
              <a:off x="7606749" y="6013000"/>
              <a:ext cx="0" cy="445601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" name="กลุ่ม 103"/>
          <p:cNvGrpSpPr/>
          <p:nvPr/>
        </p:nvGrpSpPr>
        <p:grpSpPr>
          <a:xfrm>
            <a:off x="7968337" y="2793813"/>
            <a:ext cx="2994937" cy="485775"/>
            <a:chOff x="7968337" y="2793813"/>
            <a:chExt cx="2994937" cy="485775"/>
          </a:xfrm>
        </p:grpSpPr>
        <p:sp>
          <p:nvSpPr>
            <p:cNvPr id="105" name="สี่เหลี่ยมผืนผ้ามุมมน 104"/>
            <p:cNvSpPr/>
            <p:nvPr/>
          </p:nvSpPr>
          <p:spPr>
            <a:xfrm>
              <a:off x="8765187" y="2793813"/>
              <a:ext cx="2198087" cy="485775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เมื่อร่างกายได้รับน้ำมาก</a:t>
              </a:r>
              <a:endParaRPr lang="en-US" sz="2000" b="1" dirty="0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cxnSp>
          <p:nvCxnSpPr>
            <p:cNvPr id="106" name="ลูกศรเชื่อมต่อแบบตรง 105"/>
            <p:cNvCxnSpPr/>
            <p:nvPr/>
          </p:nvCxnSpPr>
          <p:spPr>
            <a:xfrm rot="5400000">
              <a:off x="8191138" y="2813900"/>
              <a:ext cx="0" cy="445601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กลุ่ม 106"/>
          <p:cNvGrpSpPr/>
          <p:nvPr/>
        </p:nvGrpSpPr>
        <p:grpSpPr>
          <a:xfrm>
            <a:off x="3009201" y="2841438"/>
            <a:ext cx="2637184" cy="485775"/>
            <a:chOff x="3009201" y="2841438"/>
            <a:chExt cx="2637184" cy="485775"/>
          </a:xfrm>
        </p:grpSpPr>
        <p:sp>
          <p:nvSpPr>
            <p:cNvPr id="108" name="สี่เหลี่ยมผืนผ้ามุมมน 107"/>
            <p:cNvSpPr/>
            <p:nvPr/>
          </p:nvSpPr>
          <p:spPr>
            <a:xfrm>
              <a:off x="3009201" y="2841438"/>
              <a:ext cx="1927884" cy="485775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เมื่อร่างกายขาดน้ำ</a:t>
              </a:r>
              <a:endParaRPr lang="en-US" sz="2000" b="1" dirty="0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cxnSp>
          <p:nvCxnSpPr>
            <p:cNvPr id="109" name="ลูกศรเชื่อมต่อแบบตรง 108"/>
            <p:cNvCxnSpPr/>
            <p:nvPr/>
          </p:nvCxnSpPr>
          <p:spPr>
            <a:xfrm rot="16200000">
              <a:off x="5423585" y="2881458"/>
              <a:ext cx="0" cy="445601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กลุ่ม 109"/>
          <p:cNvGrpSpPr/>
          <p:nvPr/>
        </p:nvGrpSpPr>
        <p:grpSpPr>
          <a:xfrm>
            <a:off x="7286626" y="4356493"/>
            <a:ext cx="689355" cy="338554"/>
            <a:chOff x="7286626" y="4356493"/>
            <a:chExt cx="689355" cy="338554"/>
          </a:xfrm>
        </p:grpSpPr>
        <p:sp>
          <p:nvSpPr>
            <p:cNvPr id="111" name="สี่เหลี่ยมผืนผ้า 110"/>
            <p:cNvSpPr/>
            <p:nvPr/>
          </p:nvSpPr>
          <p:spPr>
            <a:xfrm>
              <a:off x="7477126" y="4356493"/>
              <a:ext cx="49885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16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ยับยั้ง</a:t>
              </a:r>
              <a:endParaRPr lang="en-US" sz="1600" b="1" dirty="0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cxnSp>
          <p:nvCxnSpPr>
            <p:cNvPr id="112" name="ลูกศรเชื่อมต่อแบบตรง 111"/>
            <p:cNvCxnSpPr/>
            <p:nvPr/>
          </p:nvCxnSpPr>
          <p:spPr>
            <a:xfrm>
              <a:off x="7286626" y="4359317"/>
              <a:ext cx="0" cy="324003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3" name="กลุ่ม 112"/>
          <p:cNvGrpSpPr/>
          <p:nvPr/>
        </p:nvGrpSpPr>
        <p:grpSpPr>
          <a:xfrm>
            <a:off x="5794127" y="4345228"/>
            <a:ext cx="745179" cy="347663"/>
            <a:chOff x="5794127" y="4345228"/>
            <a:chExt cx="745179" cy="347663"/>
          </a:xfrm>
        </p:grpSpPr>
        <p:sp>
          <p:nvSpPr>
            <p:cNvPr id="114" name="สี่เหลี่ยมผืนผ้า 113"/>
            <p:cNvSpPr/>
            <p:nvPr/>
          </p:nvSpPr>
          <p:spPr>
            <a:xfrm>
              <a:off x="5794127" y="4345228"/>
              <a:ext cx="57419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16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กระตุ้น</a:t>
              </a:r>
              <a:endParaRPr lang="en-US" sz="1600" b="1" dirty="0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cxnSp>
          <p:nvCxnSpPr>
            <p:cNvPr id="115" name="ลูกศรเชื่อมต่อแบบตรง 114"/>
            <p:cNvCxnSpPr/>
            <p:nvPr/>
          </p:nvCxnSpPr>
          <p:spPr>
            <a:xfrm>
              <a:off x="6539306" y="4368888"/>
              <a:ext cx="0" cy="324003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3261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1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มนมุมสี่เหลี่ยมผืนผ้าด้านเดียวกัน 60"/>
          <p:cNvSpPr/>
          <p:nvPr/>
        </p:nvSpPr>
        <p:spPr>
          <a:xfrm rot="16200000">
            <a:off x="6529576" y="-6019806"/>
            <a:ext cx="627129" cy="129583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สี่เหลี่ยมผืนผ้า 62"/>
          <p:cNvSpPr/>
          <p:nvPr/>
        </p:nvSpPr>
        <p:spPr>
          <a:xfrm>
            <a:off x="654365" y="105410"/>
            <a:ext cx="60036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การรักษาดุลยภาพของอุณหภูมิในร่างกาย</a:t>
            </a:r>
          </a:p>
        </p:txBody>
      </p:sp>
      <p:sp>
        <p:nvSpPr>
          <p:cNvPr id="46" name="สี่เหลี่ยมผืนผ้า 45"/>
          <p:cNvSpPr/>
          <p:nvPr/>
        </p:nvSpPr>
        <p:spPr>
          <a:xfrm>
            <a:off x="3" y="933450"/>
            <a:ext cx="13152117" cy="6076950"/>
          </a:xfrm>
          <a:prstGeom prst="rect">
            <a:avLst/>
          </a:prstGeom>
          <a:solidFill>
            <a:srgbClr val="FDE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สี่เหลี่ยมผืนผ้ามุมมน 46"/>
          <p:cNvSpPr/>
          <p:nvPr/>
        </p:nvSpPr>
        <p:spPr>
          <a:xfrm>
            <a:off x="1770064" y="2014725"/>
            <a:ext cx="9782174" cy="3500250"/>
          </a:xfrm>
          <a:prstGeom prst="roundRect">
            <a:avLst>
              <a:gd name="adj" fmla="val 64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สี่เหลี่ยมผืนผ้า 47"/>
          <p:cNvSpPr/>
          <p:nvPr/>
        </p:nvSpPr>
        <p:spPr>
          <a:xfrm>
            <a:off x="2208213" y="2424002"/>
            <a:ext cx="867886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ร่างกายมีกลไกในการรักษาดุลยภาพของอุณหภูมิในร่างกายให้อยู่ในช่วงที่เหมาะสม โดยมีศูนย์กลางควบคุมอยู่ที่</a:t>
            </a:r>
            <a:r>
              <a:rPr lang="th-TH" sz="32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สมองส่วนไฮโพทาลามัส</a:t>
            </a:r>
            <a:r>
              <a:rPr lang="th-TH" sz="3200" b="1" dirty="0">
                <a:solidFill>
                  <a:srgbClr val="FF9933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ซึ่งจะส่งสัญญาณไปกระตุ้นหรือยับยั้งกระบวนการเมแทบอลิซึมต่าง</a:t>
            </a:r>
            <a:r>
              <a:rPr lang="en-US" sz="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ๆ ในร่างกาย เช่น การเผาผลาญอาหาร การหดและขยายตัวของหลอดเลือด การหดและขยายตัวของรูขุมขน การผลิตเหงื่อของต่อมเหงื่อ เป็นต้น</a:t>
            </a:r>
            <a:endParaRPr lang="en-US" sz="32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49" name="รูปภาพ 48"/>
          <p:cNvPicPr>
            <a:picLocks noChangeAspect="1"/>
          </p:cNvPicPr>
          <p:nvPr/>
        </p:nvPicPr>
        <p:blipFill rotWithShape="1">
          <a:blip r:embed="rId2" cstate="screen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0464" y="3764850"/>
            <a:ext cx="1047749" cy="3032376"/>
          </a:xfrm>
          <a:prstGeom prst="rect">
            <a:avLst/>
          </a:prstGeom>
        </p:spPr>
      </p:pic>
      <p:pic>
        <p:nvPicPr>
          <p:cNvPr id="50" name="รูปภาพ 49"/>
          <p:cNvPicPr>
            <a:picLocks noChangeAspect="1"/>
          </p:cNvPicPr>
          <p:nvPr/>
        </p:nvPicPr>
        <p:blipFill rotWithShape="1">
          <a:blip r:embed="rId3" cstate="screen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92922" y="3649003"/>
            <a:ext cx="918631" cy="3264069"/>
          </a:xfrm>
          <a:prstGeom prst="rect">
            <a:avLst/>
          </a:prstGeom>
        </p:spPr>
      </p:pic>
      <p:cxnSp>
        <p:nvCxnSpPr>
          <p:cNvPr id="51" name="ตัวเชื่อมต่อตรง 50"/>
          <p:cNvCxnSpPr/>
          <p:nvPr/>
        </p:nvCxnSpPr>
        <p:spPr>
          <a:xfrm>
            <a:off x="4857388" y="5007761"/>
            <a:ext cx="3380512" cy="0"/>
          </a:xfrm>
          <a:prstGeom prst="line">
            <a:avLst/>
          </a:prstGeom>
          <a:ln w="28575">
            <a:solidFill>
              <a:srgbClr val="FF66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รูปภาพ 5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139701">
            <a:off x="4219739" y="4865394"/>
            <a:ext cx="755650" cy="1299159"/>
          </a:xfrm>
          <a:prstGeom prst="rect">
            <a:avLst/>
          </a:prstGeom>
        </p:spPr>
      </p:pic>
      <p:pic>
        <p:nvPicPr>
          <p:cNvPr id="53" name="รูปภาพ 52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726130">
            <a:off x="8916885" y="1211321"/>
            <a:ext cx="628651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94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50"/>
                            </p:stCondLst>
                            <p:childTnLst>
                              <p:par>
                                <p:cTn id="2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05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855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สี่เหลี่ยมผืนผ้า 14"/>
          <p:cNvSpPr/>
          <p:nvPr/>
        </p:nvSpPr>
        <p:spPr>
          <a:xfrm>
            <a:off x="0" y="0"/>
            <a:ext cx="13140825" cy="7467600"/>
          </a:xfrm>
          <a:prstGeom prst="rect">
            <a:avLst/>
          </a:prstGeom>
          <a:solidFill>
            <a:srgbClr val="FEF2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วงรี 12"/>
          <p:cNvSpPr/>
          <p:nvPr/>
        </p:nvSpPr>
        <p:spPr>
          <a:xfrm>
            <a:off x="4906170" y="454188"/>
            <a:ext cx="6970712" cy="69867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ลูกศรเชื่อมต่อแบบตรง 22"/>
          <p:cNvCxnSpPr/>
          <p:nvPr/>
        </p:nvCxnSpPr>
        <p:spPr>
          <a:xfrm flipV="1">
            <a:off x="6492876" y="5462046"/>
            <a:ext cx="0" cy="421298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chaithath.AKSORN\Desktop\DKUzAiNU8AAj-DZ.jpg"/>
          <p:cNvPicPr>
            <a:picLocks noChangeAspect="1" noChangeArrowheads="1"/>
          </p:cNvPicPr>
          <p:nvPr/>
        </p:nvPicPr>
        <p:blipFill rotWithShape="1"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895349" y="1735649"/>
            <a:ext cx="3138405" cy="545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รูปภาพ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6813" y="5257800"/>
            <a:ext cx="4421187" cy="1714548"/>
          </a:xfrm>
          <a:prstGeom prst="rect">
            <a:avLst/>
          </a:prstGeom>
        </p:spPr>
      </p:pic>
      <p:sp>
        <p:nvSpPr>
          <p:cNvPr id="21" name="สี่เหลี่ยมผืนผ้า 20"/>
          <p:cNvSpPr/>
          <p:nvPr/>
        </p:nvSpPr>
        <p:spPr>
          <a:xfrm>
            <a:off x="6246813" y="5819056"/>
            <a:ext cx="42894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อุณหภูมิปกติของร่างกายอยู่ในช่วง 35.85 - 37.70  ํ</a:t>
            </a:r>
            <a:r>
              <a:rPr lang="en-US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C</a:t>
            </a:r>
          </a:p>
        </p:txBody>
      </p:sp>
      <p:sp>
        <p:nvSpPr>
          <p:cNvPr id="24" name="สี่เหลี่ยมผืนผ้า 23"/>
          <p:cNvSpPr/>
          <p:nvPr/>
        </p:nvSpPr>
        <p:spPr>
          <a:xfrm>
            <a:off x="4940300" y="3397319"/>
            <a:ext cx="27368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เมื่ออุณหภูมิร่างกาย</a:t>
            </a:r>
            <a:r>
              <a:rPr lang="th-TH" sz="1600" b="1" dirty="0">
                <a:solidFill>
                  <a:srgbClr val="FF9933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สูงกว่า </a:t>
            </a:r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37  ํ</a:t>
            </a:r>
            <a:r>
              <a:rPr lang="en-US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C</a:t>
            </a:r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จะไปกระตุ้นศูนย์ควบคุมที่สมองส่วนไฮโพทาลามัส</a:t>
            </a:r>
            <a:endParaRPr lang="en-US" sz="16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5" name="ส่วนโค้ง 24"/>
          <p:cNvSpPr/>
          <p:nvPr/>
        </p:nvSpPr>
        <p:spPr>
          <a:xfrm>
            <a:off x="5789455" y="2215128"/>
            <a:ext cx="3337241" cy="3464884"/>
          </a:xfrm>
          <a:prstGeom prst="arc">
            <a:avLst>
              <a:gd name="adj1" fmla="val 7798184"/>
              <a:gd name="adj2" fmla="val 10453425"/>
            </a:avLst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กลุ่ม 27"/>
          <p:cNvGrpSpPr/>
          <p:nvPr/>
        </p:nvGrpSpPr>
        <p:grpSpPr>
          <a:xfrm>
            <a:off x="5195888" y="1800224"/>
            <a:ext cx="1824037" cy="1597095"/>
            <a:chOff x="5195888" y="1800224"/>
            <a:chExt cx="1824037" cy="1597095"/>
          </a:xfrm>
        </p:grpSpPr>
        <p:pic>
          <p:nvPicPr>
            <p:cNvPr id="29" name="รูปภาพ 28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95888" y="1800224"/>
              <a:ext cx="1824037" cy="1597095"/>
            </a:xfrm>
            <a:prstGeom prst="rect">
              <a:avLst/>
            </a:prstGeom>
          </p:spPr>
        </p:pic>
        <p:sp>
          <p:nvSpPr>
            <p:cNvPr id="30" name="Oval 1"/>
            <p:cNvSpPr/>
            <p:nvPr/>
          </p:nvSpPr>
          <p:spPr>
            <a:xfrm>
              <a:off x="5789456" y="2535762"/>
              <a:ext cx="344644" cy="32173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สี่เหลี่ยมผืนผ้า 30"/>
          <p:cNvSpPr/>
          <p:nvPr/>
        </p:nvSpPr>
        <p:spPr>
          <a:xfrm>
            <a:off x="7154156" y="188565"/>
            <a:ext cx="42427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การตอบสนองของร่างกาย</a:t>
            </a:r>
          </a:p>
          <a:p>
            <a:pPr marL="285750" indent="-285750" algn="thaiDist">
              <a:buFontTx/>
              <a:buChar char="-"/>
            </a:pPr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ลดอัตราเมแทบอลิซึม </a:t>
            </a:r>
          </a:p>
          <a:p>
            <a:pPr marL="285750" indent="-285750" algn="thaiDist">
              <a:buFontTx/>
              <a:buChar char="-"/>
            </a:pPr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เพิ่มการขยายตัวของหลอดเลือด </a:t>
            </a:r>
          </a:p>
          <a:p>
            <a:pPr marL="285750" indent="-285750" algn="thaiDist">
              <a:buFontTx/>
              <a:buChar char="-"/>
            </a:pPr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ต่อมเหงื่อสร้างเหงือเพิ่มมากขึ้น </a:t>
            </a:r>
          </a:p>
          <a:p>
            <a:pPr marL="285750" indent="-285750" algn="thaiDist">
              <a:buFontTx/>
              <a:buChar char="-"/>
            </a:pPr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เพิ่มการระเหยและการพาความร้อนออกจากร่างกาย</a:t>
            </a:r>
            <a:endParaRPr lang="en-US" sz="16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32" name="กลุ่ม 31"/>
          <p:cNvGrpSpPr/>
          <p:nvPr/>
        </p:nvGrpSpPr>
        <p:grpSpPr>
          <a:xfrm>
            <a:off x="5125613" y="2023962"/>
            <a:ext cx="5789615" cy="5162550"/>
            <a:chOff x="5125613" y="2023962"/>
            <a:chExt cx="5789615" cy="5162550"/>
          </a:xfrm>
        </p:grpSpPr>
        <p:sp>
          <p:nvSpPr>
            <p:cNvPr id="38" name="ส่วนโค้ง 37"/>
            <p:cNvSpPr/>
            <p:nvPr/>
          </p:nvSpPr>
          <p:spPr>
            <a:xfrm>
              <a:off x="5506615" y="2023962"/>
              <a:ext cx="5408613" cy="5162550"/>
            </a:xfrm>
            <a:prstGeom prst="arc">
              <a:avLst>
                <a:gd name="adj1" fmla="val 14531581"/>
                <a:gd name="adj2" fmla="val 15577308"/>
              </a:avLst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ส่วนโค้ง 38"/>
            <p:cNvSpPr/>
            <p:nvPr/>
          </p:nvSpPr>
          <p:spPr>
            <a:xfrm>
              <a:off x="5125613" y="2616363"/>
              <a:ext cx="4304507" cy="3949004"/>
            </a:xfrm>
            <a:prstGeom prst="arc">
              <a:avLst>
                <a:gd name="adj1" fmla="val 15740393"/>
                <a:gd name="adj2" fmla="val 17487818"/>
              </a:avLst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0" name="รูปภาพ 39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5263" y="1299620"/>
            <a:ext cx="1460278" cy="2467032"/>
          </a:xfrm>
          <a:prstGeom prst="rect">
            <a:avLst/>
          </a:prstGeom>
        </p:spPr>
      </p:pic>
      <p:sp>
        <p:nvSpPr>
          <p:cNvPr id="41" name="สี่เหลี่ยมผืนผ้า 40"/>
          <p:cNvSpPr/>
          <p:nvPr/>
        </p:nvSpPr>
        <p:spPr>
          <a:xfrm>
            <a:off x="10417177" y="4656136"/>
            <a:ext cx="158729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อุณหภูมิ</a:t>
            </a:r>
            <a:r>
              <a:rPr lang="th-TH" sz="16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ลดลง</a:t>
            </a:r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เหลือ 37 ํ</a:t>
            </a:r>
            <a:r>
              <a:rPr lang="en-US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C</a:t>
            </a:r>
          </a:p>
        </p:txBody>
      </p:sp>
      <p:grpSp>
        <p:nvGrpSpPr>
          <p:cNvPr id="42" name="กลุ่ม 41"/>
          <p:cNvGrpSpPr/>
          <p:nvPr/>
        </p:nvGrpSpPr>
        <p:grpSpPr>
          <a:xfrm>
            <a:off x="4678625" y="1909220"/>
            <a:ext cx="6718301" cy="7071043"/>
            <a:chOff x="4678625" y="1909220"/>
            <a:chExt cx="6718301" cy="7071043"/>
          </a:xfrm>
        </p:grpSpPr>
        <p:sp>
          <p:nvSpPr>
            <p:cNvPr id="43" name="ส่วนโค้ง 42"/>
            <p:cNvSpPr/>
            <p:nvPr/>
          </p:nvSpPr>
          <p:spPr>
            <a:xfrm>
              <a:off x="5639594" y="1909220"/>
              <a:ext cx="5408613" cy="5162550"/>
            </a:xfrm>
            <a:prstGeom prst="arc">
              <a:avLst>
                <a:gd name="adj1" fmla="val 17482350"/>
                <a:gd name="adj2" fmla="val 19546401"/>
              </a:avLst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ส่วนโค้ง 43"/>
            <p:cNvSpPr/>
            <p:nvPr/>
          </p:nvSpPr>
          <p:spPr>
            <a:xfrm>
              <a:off x="4678625" y="2786424"/>
              <a:ext cx="6718301" cy="6193839"/>
            </a:xfrm>
            <a:prstGeom prst="arc">
              <a:avLst>
                <a:gd name="adj1" fmla="val 17677657"/>
                <a:gd name="adj2" fmla="val 19546401"/>
              </a:avLst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กลุ่ม 44"/>
          <p:cNvGrpSpPr/>
          <p:nvPr/>
        </p:nvGrpSpPr>
        <p:grpSpPr>
          <a:xfrm>
            <a:off x="10829925" y="2133600"/>
            <a:ext cx="835026" cy="2551111"/>
            <a:chOff x="10829925" y="2133600"/>
            <a:chExt cx="835026" cy="2551111"/>
          </a:xfrm>
        </p:grpSpPr>
        <p:cxnSp>
          <p:nvCxnSpPr>
            <p:cNvPr id="46" name="ลูกศรเชื่อมต่อแบบตรง 45"/>
            <p:cNvCxnSpPr/>
            <p:nvPr/>
          </p:nvCxnSpPr>
          <p:spPr>
            <a:xfrm>
              <a:off x="11664951" y="3302069"/>
              <a:ext cx="0" cy="645501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7" name="รูปภาพ 46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829925" y="2133600"/>
              <a:ext cx="757238" cy="2551111"/>
            </a:xfrm>
            <a:prstGeom prst="rect">
              <a:avLst/>
            </a:prstGeom>
          </p:spPr>
        </p:pic>
      </p:grpSp>
      <p:sp>
        <p:nvSpPr>
          <p:cNvPr id="48" name="ส่วนโค้ง 47"/>
          <p:cNvSpPr/>
          <p:nvPr/>
        </p:nvSpPr>
        <p:spPr>
          <a:xfrm>
            <a:off x="7815263" y="720794"/>
            <a:ext cx="3771900" cy="5162550"/>
          </a:xfrm>
          <a:prstGeom prst="arc">
            <a:avLst>
              <a:gd name="adj1" fmla="val 2899345"/>
              <a:gd name="adj2" fmla="val 4822817"/>
            </a:avLst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กลุ่ม 4"/>
          <p:cNvGrpSpPr/>
          <p:nvPr/>
        </p:nvGrpSpPr>
        <p:grpSpPr>
          <a:xfrm>
            <a:off x="0" y="411230"/>
            <a:ext cx="5038727" cy="619126"/>
            <a:chOff x="0" y="411230"/>
            <a:chExt cx="5038727" cy="619126"/>
          </a:xfrm>
        </p:grpSpPr>
        <p:sp>
          <p:nvSpPr>
            <p:cNvPr id="2" name="มนมุมสี่เหลี่ยมผืนผ้าด้านเดียวกัน 1"/>
            <p:cNvSpPr/>
            <p:nvPr/>
          </p:nvSpPr>
          <p:spPr>
            <a:xfrm rot="5400000" flipH="1">
              <a:off x="2209801" y="-1798571"/>
              <a:ext cx="619126" cy="503872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สี่เหลี่ยมผืนผ้า 2"/>
            <p:cNvSpPr/>
            <p:nvPr/>
          </p:nvSpPr>
          <p:spPr>
            <a:xfrm>
              <a:off x="181475" y="459183"/>
              <a:ext cx="4675777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h-TH" sz="2800" b="1" dirty="0">
                  <a:solidFill>
                    <a:schemeClr val="bg1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กลไกการรักษาดุลยภาพของอุณหภูมิในร่างกาย</a:t>
              </a:r>
              <a:endParaRPr lang="en-US" sz="2800" b="1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822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7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9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4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9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3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8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83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98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25" grpId="0" animBg="1"/>
      <p:bldP spid="31" grpId="0"/>
      <p:bldP spid="41" grpId="0"/>
      <p:bldP spid="4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/>
          <p:cNvSpPr/>
          <p:nvPr/>
        </p:nvSpPr>
        <p:spPr>
          <a:xfrm>
            <a:off x="0" y="0"/>
            <a:ext cx="13121640" cy="7467600"/>
          </a:xfrm>
          <a:prstGeom prst="rect">
            <a:avLst/>
          </a:prstGeom>
          <a:solidFill>
            <a:srgbClr val="FEF2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วงรี 5"/>
          <p:cNvSpPr/>
          <p:nvPr/>
        </p:nvSpPr>
        <p:spPr>
          <a:xfrm>
            <a:off x="1053923" y="293349"/>
            <a:ext cx="6970712" cy="69867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ลูกศรเชื่อมต่อแบบตรง 15"/>
          <p:cNvCxnSpPr/>
          <p:nvPr/>
        </p:nvCxnSpPr>
        <p:spPr>
          <a:xfrm>
            <a:off x="6631605" y="1159405"/>
            <a:ext cx="0" cy="479399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" descr="C:\Users\chaithath.AKSORN\Desktop\DKUzAiNU8AAj-DZ.jpg"/>
          <p:cNvPicPr>
            <a:picLocks noChangeAspect="1" noChangeArrowheads="1"/>
          </p:cNvPicPr>
          <p:nvPr/>
        </p:nvPicPr>
        <p:blipFill rotWithShape="1"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922"/>
          <a:stretch/>
        </p:blipFill>
        <p:spPr bwMode="auto">
          <a:xfrm flipH="1">
            <a:off x="8900051" y="1596980"/>
            <a:ext cx="3158805" cy="545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รูปภาพ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59654" y="78828"/>
            <a:ext cx="4276725" cy="1719853"/>
          </a:xfrm>
          <a:prstGeom prst="rect">
            <a:avLst/>
          </a:prstGeom>
        </p:spPr>
      </p:pic>
      <p:sp>
        <p:nvSpPr>
          <p:cNvPr id="8" name="สี่เหลี่ยมผืนผ้า 7"/>
          <p:cNvSpPr/>
          <p:nvPr/>
        </p:nvSpPr>
        <p:spPr>
          <a:xfrm>
            <a:off x="2394566" y="630977"/>
            <a:ext cx="42894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อุณหภูมิปกติของร่างกายอยู่ในช่วง 35.85 -37.70  ํ</a:t>
            </a:r>
            <a:r>
              <a:rPr lang="en-US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C</a:t>
            </a:r>
          </a:p>
        </p:txBody>
      </p:sp>
      <p:sp>
        <p:nvSpPr>
          <p:cNvPr id="30" name="สี่เหลี่ยมผืนผ้า 29"/>
          <p:cNvSpPr/>
          <p:nvPr/>
        </p:nvSpPr>
        <p:spPr>
          <a:xfrm>
            <a:off x="6023604" y="3775280"/>
            <a:ext cx="26383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อุณหภูมิร่างกาย</a:t>
            </a:r>
            <a:r>
              <a:rPr lang="th-TH" sz="16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ต่ำกว่า </a:t>
            </a:r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37  ํ</a:t>
            </a:r>
            <a:r>
              <a:rPr lang="en-US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C </a:t>
            </a:r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จะไปกระตุ้นศูนย์ควบคุมที่สมองส่วนไฮโพทาลามัส</a:t>
            </a:r>
            <a:endParaRPr lang="en-US" sz="16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31" name="กลุ่ม 30"/>
          <p:cNvGrpSpPr/>
          <p:nvPr/>
        </p:nvGrpSpPr>
        <p:grpSpPr>
          <a:xfrm>
            <a:off x="5875161" y="2159878"/>
            <a:ext cx="1722436" cy="1607051"/>
            <a:chOff x="5875161" y="2159878"/>
            <a:chExt cx="1722436" cy="1607051"/>
          </a:xfrm>
        </p:grpSpPr>
        <p:pic>
          <p:nvPicPr>
            <p:cNvPr id="33" name="รูปภาพ 32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75161" y="2159878"/>
              <a:ext cx="1722436" cy="1607051"/>
            </a:xfrm>
            <a:prstGeom prst="rect">
              <a:avLst/>
            </a:prstGeom>
          </p:spPr>
        </p:pic>
        <p:sp>
          <p:nvSpPr>
            <p:cNvPr id="34" name="Oval 28"/>
            <p:cNvSpPr/>
            <p:nvPr/>
          </p:nvSpPr>
          <p:spPr>
            <a:xfrm>
              <a:off x="6339348" y="2893226"/>
              <a:ext cx="344644" cy="32173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กลุ่ม 35"/>
          <p:cNvGrpSpPr/>
          <p:nvPr/>
        </p:nvGrpSpPr>
        <p:grpSpPr>
          <a:xfrm>
            <a:off x="1435737" y="-694782"/>
            <a:ext cx="5769571" cy="6095216"/>
            <a:chOff x="1435737" y="-694782"/>
            <a:chExt cx="5769571" cy="6095216"/>
          </a:xfrm>
        </p:grpSpPr>
        <p:sp>
          <p:nvSpPr>
            <p:cNvPr id="37" name="ส่วนโค้ง 36"/>
            <p:cNvSpPr/>
            <p:nvPr/>
          </p:nvSpPr>
          <p:spPr>
            <a:xfrm rot="10800000">
              <a:off x="1995131" y="228359"/>
              <a:ext cx="5210177" cy="5172075"/>
            </a:xfrm>
            <a:prstGeom prst="arc">
              <a:avLst>
                <a:gd name="adj1" fmla="val 13302508"/>
                <a:gd name="adj2" fmla="val 15101900"/>
              </a:avLst>
            </a:prstGeom>
            <a:ln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ส่วนโค้ง 37"/>
            <p:cNvSpPr/>
            <p:nvPr/>
          </p:nvSpPr>
          <p:spPr>
            <a:xfrm rot="10800000">
              <a:off x="1435737" y="-694782"/>
              <a:ext cx="5464178" cy="5172075"/>
            </a:xfrm>
            <a:prstGeom prst="arc">
              <a:avLst>
                <a:gd name="adj1" fmla="val 13507582"/>
                <a:gd name="adj2" fmla="val 15301628"/>
              </a:avLst>
            </a:prstGeom>
            <a:ln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สี่เหลี่ยมผืนผ้า 38"/>
          <p:cNvSpPr/>
          <p:nvPr/>
        </p:nvSpPr>
        <p:spPr>
          <a:xfrm>
            <a:off x="2711718" y="5634183"/>
            <a:ext cx="43878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การตอบสนองของร่างกาย</a:t>
            </a:r>
          </a:p>
          <a:p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 - เพิ่มอัตราเมแทบอลิซึม </a:t>
            </a:r>
          </a:p>
          <a:p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 - ลดการขยายตัวของหลอดเลือด </a:t>
            </a:r>
          </a:p>
          <a:p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 - ต่อมเหงื่อสร้างเหงื่อน้อยลงหรือไม่สร้างเหงื่อ </a:t>
            </a:r>
          </a:p>
          <a:p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 - ขนลุกเกิดอาการหนาวสั่น </a:t>
            </a:r>
          </a:p>
          <a:p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 - ลดการระเหยและการพาความร้อนออกจากร่างกาย</a:t>
            </a:r>
            <a:endParaRPr lang="en-US" sz="16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40" name="รูปภาพ 39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88287" y="1891256"/>
            <a:ext cx="2759076" cy="3981450"/>
          </a:xfrm>
          <a:prstGeom prst="rect">
            <a:avLst/>
          </a:prstGeom>
        </p:spPr>
      </p:pic>
      <p:grpSp>
        <p:nvGrpSpPr>
          <p:cNvPr id="42" name="กลุ่ม 41"/>
          <p:cNvGrpSpPr/>
          <p:nvPr/>
        </p:nvGrpSpPr>
        <p:grpSpPr>
          <a:xfrm>
            <a:off x="589993" y="-1017325"/>
            <a:ext cx="5182890" cy="6397967"/>
            <a:chOff x="589993" y="-1017325"/>
            <a:chExt cx="5182890" cy="6397967"/>
          </a:xfrm>
        </p:grpSpPr>
        <p:sp>
          <p:nvSpPr>
            <p:cNvPr id="43" name="ส่วนโค้ง 42"/>
            <p:cNvSpPr/>
            <p:nvPr/>
          </p:nvSpPr>
          <p:spPr>
            <a:xfrm rot="10800000">
              <a:off x="673039" y="-1017325"/>
              <a:ext cx="5099844" cy="5339737"/>
            </a:xfrm>
            <a:prstGeom prst="arc">
              <a:avLst>
                <a:gd name="adj1" fmla="val 16321980"/>
                <a:gd name="adj2" fmla="val 18334091"/>
              </a:avLst>
            </a:prstGeom>
            <a:ln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ส่วนโค้ง 43"/>
            <p:cNvSpPr/>
            <p:nvPr/>
          </p:nvSpPr>
          <p:spPr>
            <a:xfrm rot="10800000">
              <a:off x="589993" y="-424769"/>
              <a:ext cx="4539149" cy="5805411"/>
            </a:xfrm>
            <a:prstGeom prst="arc">
              <a:avLst>
                <a:gd name="adj1" fmla="val 16760603"/>
                <a:gd name="adj2" fmla="val 19186909"/>
              </a:avLst>
            </a:prstGeom>
            <a:ln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สี่เหลี่ยมผืนผ้า 44"/>
          <p:cNvSpPr/>
          <p:nvPr/>
        </p:nvSpPr>
        <p:spPr>
          <a:xfrm>
            <a:off x="952387" y="3448453"/>
            <a:ext cx="164500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อุณหภูมิ</a:t>
            </a:r>
            <a:r>
              <a:rPr lang="th-TH" sz="16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เพิ่มขึ้น</a:t>
            </a:r>
            <a:r>
              <a:rPr lang="th-TH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 37  ํ</a:t>
            </a:r>
            <a:r>
              <a:rPr lang="en-US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C</a:t>
            </a:r>
          </a:p>
        </p:txBody>
      </p:sp>
      <p:grpSp>
        <p:nvGrpSpPr>
          <p:cNvPr id="46" name="กลุ่ม 45"/>
          <p:cNvGrpSpPr/>
          <p:nvPr/>
        </p:nvGrpSpPr>
        <p:grpSpPr>
          <a:xfrm>
            <a:off x="1348401" y="894265"/>
            <a:ext cx="835026" cy="2584689"/>
            <a:chOff x="1348401" y="894265"/>
            <a:chExt cx="835026" cy="2584689"/>
          </a:xfrm>
        </p:grpSpPr>
        <p:cxnSp>
          <p:nvCxnSpPr>
            <p:cNvPr id="47" name="ลูกศรเชื่อมต่อแบบตรง 46"/>
            <p:cNvCxnSpPr/>
            <p:nvPr/>
          </p:nvCxnSpPr>
          <p:spPr>
            <a:xfrm flipV="1">
              <a:off x="1348401" y="2814396"/>
              <a:ext cx="0" cy="479399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8" name="รูปภาพ 47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67450" y="894265"/>
              <a:ext cx="815977" cy="2584689"/>
            </a:xfrm>
            <a:prstGeom prst="rect">
              <a:avLst/>
            </a:prstGeom>
          </p:spPr>
        </p:pic>
      </p:grpSp>
      <p:sp>
        <p:nvSpPr>
          <p:cNvPr id="49" name="ส่วนโค้ง 48"/>
          <p:cNvSpPr/>
          <p:nvPr/>
        </p:nvSpPr>
        <p:spPr>
          <a:xfrm rot="10800000">
            <a:off x="1109085" y="1016303"/>
            <a:ext cx="5210177" cy="5172075"/>
          </a:xfrm>
          <a:prstGeom prst="arc">
            <a:avLst>
              <a:gd name="adj1" fmla="val 3300426"/>
              <a:gd name="adj2" fmla="val 4612324"/>
            </a:avLst>
          </a:prstGeom>
          <a:ln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42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1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6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1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84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9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94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11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0" grpId="0"/>
      <p:bldP spid="39" grpId="0"/>
      <p:bldP spid="45" grpId="0"/>
      <p:bldP spid="4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สี่เหลี่ยมผืนผ้า 24"/>
          <p:cNvSpPr/>
          <p:nvPr/>
        </p:nvSpPr>
        <p:spPr>
          <a:xfrm>
            <a:off x="73600" y="1504950"/>
            <a:ext cx="13128048" cy="5725860"/>
          </a:xfrm>
          <a:prstGeom prst="rect">
            <a:avLst/>
          </a:prstGeom>
          <a:noFill/>
          <a:ln w="12700">
            <a:solidFill>
              <a:srgbClr val="FF66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มนมุมสี่เหลี่ยมผืนผ้าด้านเดียวกัน 60"/>
          <p:cNvSpPr/>
          <p:nvPr/>
        </p:nvSpPr>
        <p:spPr>
          <a:xfrm rot="16200000">
            <a:off x="6529576" y="-6019806"/>
            <a:ext cx="627129" cy="129583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สี่เหลี่ยมผืนผ้า 62"/>
          <p:cNvSpPr/>
          <p:nvPr/>
        </p:nvSpPr>
        <p:spPr>
          <a:xfrm>
            <a:off x="654365" y="105410"/>
            <a:ext cx="60036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ระบบภูมิคุ้มกันแบบไม่จำเพาะ</a:t>
            </a: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925516" y="961014"/>
            <a:ext cx="42850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การป้องกันทางกายวิภาค (</a:t>
            </a:r>
            <a:r>
              <a:rPr lang="en-US" sz="20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anatomical barrier)</a:t>
            </a:r>
            <a:endParaRPr lang="en-US" sz="2000" b="1" dirty="0">
              <a:solidFill>
                <a:srgbClr val="FF6600"/>
              </a:solidFill>
            </a:endParaRPr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554040" y="961014"/>
            <a:ext cx="371476" cy="371476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</a:t>
            </a:r>
            <a:endPara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858248" y="1694240"/>
            <a:ext cx="460192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18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เยื่อบุผิว </a:t>
            </a:r>
          </a:p>
          <a:p>
            <a:pPr lvl="0" algn="thaiDist"/>
            <a:r>
              <a:rPr lang="th-TH" sz="16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- ซิเลีย (</a:t>
            </a:r>
            <a:r>
              <a:rPr lang="en-US" sz="16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cilia) </a:t>
            </a:r>
            <a:r>
              <a:rPr lang="th-TH" sz="16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เป็นขนขนาดเล็กที่ช่วยในการพัดโบก และกวาดสิ่งแปลกปลอมให้เคลื่อนที่ไปตามหลอดลม และขับออกด้วยการไอ จาม</a:t>
            </a:r>
          </a:p>
          <a:p>
            <a:pPr lvl="0" algn="thaiDist"/>
            <a:r>
              <a:rPr lang="th-TH" sz="16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- เยื่อเมือก (</a:t>
            </a:r>
            <a:r>
              <a:rPr lang="en-US" sz="16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mucous) </a:t>
            </a:r>
            <a:r>
              <a:rPr lang="th-TH" sz="1600" dirty="0">
                <a:solidFill>
                  <a:prstClr val="black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ช่วยดักจับเชื้อจุลินทรีย์ด้วยการหุ้มเคลือบเชื้อจุลินทรีย์ ทำให้ไม่สามารถก่ออันตรายต่อร่างกายได้</a:t>
            </a:r>
            <a:endParaRPr lang="en-US" sz="1600" dirty="0">
              <a:solidFill>
                <a:prstClr val="black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549324" y="3751125"/>
            <a:ext cx="446206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ผิวหนัง </a:t>
            </a:r>
          </a:p>
          <a:p>
            <a:pPr algn="thaiDist"/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- มีบทบาทในการป้องกันเชื้อจุลินทรีย์ ฝุ่นละออง และสิ่งแปลกปลอมต่าง</a:t>
            </a:r>
            <a:r>
              <a:rPr lang="th-TH" sz="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 </a:t>
            </a:r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ๆ ไม่ให้เข้าสู่ร่างกาย </a:t>
            </a:r>
          </a:p>
          <a:p>
            <a:pPr algn="thaiDist"/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- มีความชุ่มชื้นต่ำทำให้จุลินทรีย์ต่าง ๆ ที่มาเกาะขาดความชุ่มชื่นและตาย </a:t>
            </a:r>
            <a:endParaRPr lang="en-US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- </a:t>
            </a:r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มีสารกลุ่มเคราติน (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keratin) </a:t>
            </a:r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ช่วยป้องกันการติดเชื้อ และขจัดเชื้อจุลินทรีย์ออกโดยการหลุดลอกของผิวหนังชั้นนอก</a:t>
            </a:r>
            <a:endParaRPr lang="en-US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4" name="รูปภาพ 1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0958" y="1830363"/>
            <a:ext cx="4283220" cy="5400446"/>
          </a:xfrm>
          <a:prstGeom prst="rect">
            <a:avLst/>
          </a:prstGeom>
        </p:spPr>
      </p:pic>
      <p:grpSp>
        <p:nvGrpSpPr>
          <p:cNvPr id="2" name="กลุ่ม 1"/>
          <p:cNvGrpSpPr/>
          <p:nvPr/>
        </p:nvGrpSpPr>
        <p:grpSpPr>
          <a:xfrm>
            <a:off x="6600222" y="1673276"/>
            <a:ext cx="2873697" cy="1442638"/>
            <a:chOff x="6600222" y="1673276"/>
            <a:chExt cx="2873697" cy="1442638"/>
          </a:xfrm>
        </p:grpSpPr>
        <p:sp>
          <p:nvSpPr>
            <p:cNvPr id="30" name="สามเหลี่ยมหน้าจั่ว 29"/>
            <p:cNvSpPr/>
            <p:nvPr/>
          </p:nvSpPr>
          <p:spPr>
            <a:xfrm rot="5982848" flipH="1">
              <a:off x="7668187" y="1310183"/>
              <a:ext cx="1229615" cy="2381848"/>
            </a:xfrm>
            <a:prstGeom prst="triangle">
              <a:avLst/>
            </a:prstGeom>
            <a:solidFill>
              <a:srgbClr val="CDF2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รูปภาพ 14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00222" y="1673276"/>
              <a:ext cx="1180628" cy="1229198"/>
            </a:xfrm>
            <a:prstGeom prst="ellipse">
              <a:avLst/>
            </a:prstGeom>
            <a:ln w="3175">
              <a:solidFill>
                <a:schemeClr val="accent5">
                  <a:lumMod val="20000"/>
                  <a:lumOff val="80000"/>
                </a:schemeClr>
              </a:solidFill>
            </a:ln>
          </p:spPr>
        </p:pic>
      </p:grpSp>
      <p:grpSp>
        <p:nvGrpSpPr>
          <p:cNvPr id="6" name="กลุ่ม 5"/>
          <p:cNvGrpSpPr/>
          <p:nvPr/>
        </p:nvGrpSpPr>
        <p:grpSpPr>
          <a:xfrm>
            <a:off x="5105522" y="3764454"/>
            <a:ext cx="2969674" cy="1294701"/>
            <a:chOff x="5105522" y="3764454"/>
            <a:chExt cx="2969674" cy="1294701"/>
          </a:xfrm>
        </p:grpSpPr>
        <p:sp>
          <p:nvSpPr>
            <p:cNvPr id="29" name="สามเหลี่ยมหน้าจั่ว 28"/>
            <p:cNvSpPr/>
            <p:nvPr/>
          </p:nvSpPr>
          <p:spPr>
            <a:xfrm rot="5160986" flipH="1">
              <a:off x="6352640" y="3207060"/>
              <a:ext cx="1165161" cy="2279950"/>
            </a:xfrm>
            <a:prstGeom prst="triangle">
              <a:avLst/>
            </a:prstGeom>
            <a:solidFill>
              <a:srgbClr val="CDF2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รูปภาพ 15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05522" y="3829958"/>
              <a:ext cx="1180628" cy="1229197"/>
            </a:xfrm>
            <a:prstGeom prst="ellipse">
              <a:avLst/>
            </a:prstGeom>
            <a:ln w="3175">
              <a:solidFill>
                <a:schemeClr val="accent5">
                  <a:lumMod val="20000"/>
                  <a:lumOff val="80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267591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7" grpId="0"/>
      <p:bldP spid="8" grpId="0" animBg="1"/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มนมุมสี่เหลี่ยมผืนผ้าด้านเดียวกัน 60"/>
          <p:cNvSpPr/>
          <p:nvPr/>
        </p:nvSpPr>
        <p:spPr>
          <a:xfrm rot="16200000">
            <a:off x="6529576" y="-6019806"/>
            <a:ext cx="627129" cy="1295831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สี่เหลี่ยมผืนผ้า 62"/>
          <p:cNvSpPr/>
          <p:nvPr/>
        </p:nvSpPr>
        <p:spPr>
          <a:xfrm>
            <a:off x="654365" y="105410"/>
            <a:ext cx="60036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ระบบภูมิคุ้มกันแบบไม่จำเพาะ</a:t>
            </a: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7557639" y="1728005"/>
            <a:ext cx="381952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8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ต่อมน้ำตา (</a:t>
            </a:r>
            <a:r>
              <a:rPr lang="en-US" sz="18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lacrimal gland)</a:t>
            </a:r>
          </a:p>
          <a:p>
            <a:pPr algn="thaiDist"/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หลั่งน้ำตาที่ประกอบด้วยเอนไซม์ไลโซไซม์ (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lysozyme) </a:t>
            </a:r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ที่สามารถทำลายผนังเซลล์ของแบคทีเรีย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ป้องกันการติดเชื้อจุลินทรีย์ในตา</a:t>
            </a:r>
            <a:endParaRPr lang="en-US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7557639" y="3009315"/>
            <a:ext cx="381952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8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ต่อมน้ำลาย (</a:t>
            </a:r>
            <a:r>
              <a:rPr lang="en-US" sz="18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salivary gland)</a:t>
            </a:r>
          </a:p>
          <a:p>
            <a:pPr algn="thaiDist"/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หลั่งน้ำลายที่มีฤทธิ์เป็นด่าง และมีเอนไซม์ไลโซ</a:t>
            </a:r>
            <a:r>
              <a:rPr lang="th-TH" sz="16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ไซม์</a:t>
            </a:r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ช่วยยับยั้งการเจริญเติบโต และทำลายของเชื้อจุลินทรีย์บางชนิด</a:t>
            </a:r>
            <a:endParaRPr lang="en-US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7557638" y="4479051"/>
            <a:ext cx="381952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8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กระเพาะอาหาร (</a:t>
            </a:r>
            <a:r>
              <a:rPr lang="en-US" sz="18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stomach)</a:t>
            </a:r>
            <a:r>
              <a:rPr lang="th-TH" sz="18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</a:p>
          <a:p>
            <a:pPr algn="thaiDist"/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สร้างกรดเกลือ (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hydrochloric acid: </a:t>
            </a:r>
            <a:r>
              <a:rPr lang="en-US" sz="16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HCl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</a:t>
            </a:r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สามารถทำลายแบคทีเรียต่าง ๆ และไวรัสที่ไม่มีผนังหุ้ม</a:t>
            </a:r>
            <a:endParaRPr lang="en-US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7557639" y="6036575"/>
            <a:ext cx="381952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ต่อมเหงื่อ (</a:t>
            </a:r>
            <a:r>
              <a:rPr lang="en-US" sz="18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sweat gland)</a:t>
            </a:r>
          </a:p>
          <a:p>
            <a:pPr algn="thaiDist"/>
            <a:r>
              <a:rPr lang="th-TH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ขับเหงื่อที่มีฤทธิ์เป็นกรด ซึ่งช่วยต้านเชื้อแบคทีเรียและเชื้อราบางชนิด  เมื่อขับออกมาจากต่อมเหงื่อจะทำให้เชื้อแบคทีเรียและเชื้อราบางชนิดถูกทำลาย</a:t>
            </a:r>
            <a:endParaRPr lang="en-US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4" name="รูปภาพ 1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9970" y="1830363"/>
            <a:ext cx="4398539" cy="5400446"/>
          </a:xfrm>
          <a:prstGeom prst="rect">
            <a:avLst/>
          </a:prstGeom>
        </p:spPr>
      </p:pic>
      <p:grpSp>
        <p:nvGrpSpPr>
          <p:cNvPr id="2" name="กลุ่ม 1"/>
          <p:cNvGrpSpPr/>
          <p:nvPr/>
        </p:nvGrpSpPr>
        <p:grpSpPr>
          <a:xfrm>
            <a:off x="4266598" y="1514560"/>
            <a:ext cx="2812939" cy="1343320"/>
            <a:chOff x="4266598" y="1514560"/>
            <a:chExt cx="2812939" cy="1343320"/>
          </a:xfrm>
        </p:grpSpPr>
        <p:sp>
          <p:nvSpPr>
            <p:cNvPr id="20" name="สามเหลี่ยมหน้าจั่ว 19"/>
            <p:cNvSpPr/>
            <p:nvPr/>
          </p:nvSpPr>
          <p:spPr>
            <a:xfrm rot="15671973">
              <a:off x="4741458" y="1267252"/>
              <a:ext cx="1115768" cy="2065487"/>
            </a:xfrm>
            <a:prstGeom prst="triangle">
              <a:avLst/>
            </a:prstGeom>
            <a:solidFill>
              <a:srgbClr val="CDF2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รูปภาพ 16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5930475" y="1514560"/>
              <a:ext cx="1149062" cy="1196332"/>
            </a:xfrm>
            <a:prstGeom prst="ellipse">
              <a:avLst/>
            </a:prstGeom>
            <a:ln w="3175">
              <a:solidFill>
                <a:schemeClr val="accent5">
                  <a:lumMod val="20000"/>
                  <a:lumOff val="80000"/>
                </a:schemeClr>
              </a:solidFill>
            </a:ln>
          </p:spPr>
        </p:pic>
      </p:grpSp>
      <p:grpSp>
        <p:nvGrpSpPr>
          <p:cNvPr id="3" name="กลุ่ม 2"/>
          <p:cNvGrpSpPr/>
          <p:nvPr/>
        </p:nvGrpSpPr>
        <p:grpSpPr>
          <a:xfrm>
            <a:off x="4063754" y="2578038"/>
            <a:ext cx="3053484" cy="1444558"/>
            <a:chOff x="4063754" y="2578038"/>
            <a:chExt cx="3053484" cy="1444558"/>
          </a:xfrm>
        </p:grpSpPr>
        <p:sp>
          <p:nvSpPr>
            <p:cNvPr id="28" name="สามเหลี่ยมหน้าจั่ว 27"/>
            <p:cNvSpPr/>
            <p:nvPr/>
          </p:nvSpPr>
          <p:spPr>
            <a:xfrm rot="17020213">
              <a:off x="4749404" y="1892388"/>
              <a:ext cx="1115368" cy="2486668"/>
            </a:xfrm>
            <a:prstGeom prst="triangle">
              <a:avLst/>
            </a:prstGeom>
            <a:solidFill>
              <a:srgbClr val="CDF2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รูปภาพ 17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38220" y="2826264"/>
              <a:ext cx="1179018" cy="1196332"/>
            </a:xfrm>
            <a:prstGeom prst="ellipse">
              <a:avLst/>
            </a:prstGeom>
            <a:ln w="3175">
              <a:solidFill>
                <a:schemeClr val="accent5">
                  <a:lumMod val="20000"/>
                  <a:lumOff val="80000"/>
                </a:schemeClr>
              </a:solidFill>
            </a:ln>
          </p:spPr>
        </p:pic>
      </p:grpSp>
      <p:grpSp>
        <p:nvGrpSpPr>
          <p:cNvPr id="5" name="กลุ่ม 4"/>
          <p:cNvGrpSpPr/>
          <p:nvPr/>
        </p:nvGrpSpPr>
        <p:grpSpPr>
          <a:xfrm>
            <a:off x="5360219" y="5806543"/>
            <a:ext cx="1844878" cy="1212919"/>
            <a:chOff x="5360219" y="5806543"/>
            <a:chExt cx="1844878" cy="1212919"/>
          </a:xfrm>
        </p:grpSpPr>
        <p:sp>
          <p:nvSpPr>
            <p:cNvPr id="31" name="สามเหลี่ยมหน้าจั่ว 30"/>
            <p:cNvSpPr/>
            <p:nvPr/>
          </p:nvSpPr>
          <p:spPr>
            <a:xfrm rot="16511719">
              <a:off x="5389012" y="5777750"/>
              <a:ext cx="1047735" cy="1105322"/>
            </a:xfrm>
            <a:prstGeom prst="triangle">
              <a:avLst>
                <a:gd name="adj" fmla="val 49071"/>
              </a:avLst>
            </a:prstGeom>
            <a:solidFill>
              <a:srgbClr val="CDF2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รูปภาพ 18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56035" y="5823130"/>
              <a:ext cx="1149062" cy="1196332"/>
            </a:xfrm>
            <a:prstGeom prst="ellipse">
              <a:avLst/>
            </a:prstGeom>
            <a:ln w="3175">
              <a:solidFill>
                <a:schemeClr val="accent5">
                  <a:lumMod val="20000"/>
                  <a:lumOff val="80000"/>
                </a:schemeClr>
              </a:solidFill>
            </a:ln>
          </p:spPr>
        </p:pic>
      </p:grpSp>
      <p:grpSp>
        <p:nvGrpSpPr>
          <p:cNvPr id="4" name="กลุ่ม 3"/>
          <p:cNvGrpSpPr/>
          <p:nvPr/>
        </p:nvGrpSpPr>
        <p:grpSpPr>
          <a:xfrm>
            <a:off x="4056007" y="4304405"/>
            <a:ext cx="3104311" cy="1300732"/>
            <a:chOff x="4056007" y="4304405"/>
            <a:chExt cx="3104311" cy="1300732"/>
          </a:xfrm>
        </p:grpSpPr>
        <p:sp>
          <p:nvSpPr>
            <p:cNvPr id="27" name="สามเหลี่ยมหน้าจั่ว 26"/>
            <p:cNvSpPr/>
            <p:nvPr/>
          </p:nvSpPr>
          <p:spPr>
            <a:xfrm rot="15894888">
              <a:off x="4741657" y="3804119"/>
              <a:ext cx="1115368" cy="2486668"/>
            </a:xfrm>
            <a:prstGeom prst="triangle">
              <a:avLst/>
            </a:prstGeom>
            <a:solidFill>
              <a:srgbClr val="CDF2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" name="กลุ่ม 22"/>
            <p:cNvGrpSpPr/>
            <p:nvPr/>
          </p:nvGrpSpPr>
          <p:grpSpPr>
            <a:xfrm>
              <a:off x="5981300" y="4304405"/>
              <a:ext cx="1179018" cy="1196332"/>
              <a:chOff x="7754231" y="4732355"/>
              <a:chExt cx="1055519" cy="1071019"/>
            </a:xfrm>
          </p:grpSpPr>
          <p:sp>
            <p:nvSpPr>
              <p:cNvPr id="21" name="วงรี 20"/>
              <p:cNvSpPr/>
              <p:nvPr/>
            </p:nvSpPr>
            <p:spPr>
              <a:xfrm>
                <a:off x="7754231" y="4732355"/>
                <a:ext cx="1055519" cy="1071019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2" name="รูปภาพ 21"/>
              <p:cNvPicPr>
                <a:picLocks noChangeAspect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817140" y="4801605"/>
                <a:ext cx="929701" cy="813711"/>
              </a:xfrm>
              <a:prstGeom prst="rect">
                <a:avLst/>
              </a:prstGeom>
            </p:spPr>
          </p:pic>
        </p:grpSp>
      </p:grpSp>
      <p:sp>
        <p:nvSpPr>
          <p:cNvPr id="33" name="สี่เหลี่ยมผืนผ้า 32"/>
          <p:cNvSpPr/>
          <p:nvPr/>
        </p:nvSpPr>
        <p:spPr>
          <a:xfrm>
            <a:off x="925516" y="941964"/>
            <a:ext cx="42850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การป้องกันโดยสารเคมีในร่างกาย (</a:t>
            </a:r>
            <a:r>
              <a:rPr lang="en-US" sz="2000" b="1" dirty="0">
                <a:solidFill>
                  <a:srgbClr val="FF66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chemical factor)</a:t>
            </a:r>
            <a:endParaRPr lang="en-US" sz="2000" b="1" dirty="0">
              <a:solidFill>
                <a:srgbClr val="FF6600"/>
              </a:solidFill>
            </a:endParaRPr>
          </a:p>
        </p:txBody>
      </p:sp>
      <p:sp>
        <p:nvSpPr>
          <p:cNvPr id="34" name="สี่เหลี่ยมผืนผ้ามุมมน 33"/>
          <p:cNvSpPr/>
          <p:nvPr/>
        </p:nvSpPr>
        <p:spPr>
          <a:xfrm>
            <a:off x="553652" y="956281"/>
            <a:ext cx="371476" cy="371476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</a:t>
            </a:r>
          </a:p>
        </p:txBody>
      </p:sp>
      <p:sp>
        <p:nvSpPr>
          <p:cNvPr id="44" name="สี่เหลี่ยมผืนผ้า 43"/>
          <p:cNvSpPr/>
          <p:nvPr/>
        </p:nvSpPr>
        <p:spPr>
          <a:xfrm>
            <a:off x="73600" y="1418274"/>
            <a:ext cx="13128048" cy="5812536"/>
          </a:xfrm>
          <a:prstGeom prst="rect">
            <a:avLst/>
          </a:prstGeom>
          <a:noFill/>
          <a:ln w="12700">
            <a:solidFill>
              <a:srgbClr val="FF66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44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33" grpId="0"/>
      <p:bldP spid="34" grpId="0" animBg="1"/>
      <p:bldP spid="44" grpId="0" animBg="1"/>
    </p:bldLst>
  </p:timing>
</p:sld>
</file>

<file path=ppt/theme/theme1.xml><?xml version="1.0" encoding="utf-8"?>
<a:theme xmlns:a="http://schemas.openxmlformats.org/drawingml/2006/main" name="เหลี่ยมเพชร">
  <a:themeElements>
    <a:clrScheme name="ม่วง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เหลี่ยมเพชร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เหลี่ยมเพชร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5352</TotalTime>
  <Words>1954</Words>
  <Application>Microsoft Office PowerPoint</Application>
  <PresentationFormat>กำหนดเอง</PresentationFormat>
  <Paragraphs>166</Paragraphs>
  <Slides>14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14</vt:i4>
      </vt:variant>
    </vt:vector>
  </HeadingPairs>
  <TitlesOfParts>
    <vt:vector size="20" baseType="lpstr">
      <vt:lpstr>TH Sarabun New</vt:lpstr>
      <vt:lpstr>Arial</vt:lpstr>
      <vt:lpstr>Trebuchet MS</vt:lpstr>
      <vt:lpstr>Wingdings 3</vt:lpstr>
      <vt:lpstr>Calibri</vt:lpstr>
      <vt:lpstr>เหลี่ยมเพชร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Paradon Ponsai</dc:creator>
  <cp:lastModifiedBy>WINDOWS</cp:lastModifiedBy>
  <cp:revision>368</cp:revision>
  <dcterms:created xsi:type="dcterms:W3CDTF">2017-09-19T00:56:44Z</dcterms:created>
  <dcterms:modified xsi:type="dcterms:W3CDTF">2022-04-04T07:41:59Z</dcterms:modified>
</cp:coreProperties>
</file>