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9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7EF620C-B35E-B590-6D76-663184DF4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6923" y="606556"/>
            <a:ext cx="7766936" cy="1646302"/>
          </a:xfrm>
        </p:spPr>
        <p:txBody>
          <a:bodyPr/>
          <a:lstStyle/>
          <a:p>
            <a:pPr algn="l"/>
            <a:r>
              <a:rPr lang="th-TH" sz="9600" b="1" dirty="0">
                <a:solidFill>
                  <a:srgbClr val="0070C0"/>
                </a:solidFill>
              </a:rPr>
              <a:t>แรงในธรรมชาติ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618B5C90-0BFC-43E8-9281-079220F830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0057" y="6013197"/>
            <a:ext cx="7766936" cy="1096899"/>
          </a:xfrm>
        </p:spPr>
        <p:txBody>
          <a:bodyPr/>
          <a:lstStyle/>
          <a:p>
            <a:endParaRPr lang="th-TH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4373B5B-2113-59D0-5ED2-B4387653F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09" y="1888385"/>
            <a:ext cx="3158542" cy="28209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99A5206-9080-9BCB-255E-A321D1581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696" y="1888386"/>
            <a:ext cx="3158542" cy="31585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4F1BB585-26F1-20AE-32A5-056CDF259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384" y="1429707"/>
            <a:ext cx="3312988" cy="49694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978BEC42-F9A0-5328-D882-AE46232CD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057" y="3935003"/>
            <a:ext cx="2453890" cy="2693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614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37777-4282-9767-B18E-F000E67A8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069897A-1FEA-8A4A-03BE-40789A5CD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35BA72BF-B364-EF33-7C4D-4543C3D8F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925596" cy="3880773"/>
          </a:xfrm>
        </p:spPr>
        <p:txBody>
          <a:bodyPr>
            <a:normAutofit/>
          </a:bodyPr>
          <a:lstStyle/>
          <a:p>
            <a:r>
              <a:rPr lang="th-TH" sz="4800" b="1" dirty="0">
                <a:cs typeface="+mj-cs"/>
              </a:rPr>
              <a:t>แรงที่กระทำต่อแต่ละวัตถุ จะมี</a:t>
            </a:r>
            <a:r>
              <a:rPr lang="th-TH" sz="4800" b="1" dirty="0">
                <a:solidFill>
                  <a:srgbClr val="0070C0"/>
                </a:solidFill>
                <a:cs typeface="+mj-cs"/>
              </a:rPr>
              <a:t>ขนาดเท่ากัน </a:t>
            </a:r>
          </a:p>
          <a:p>
            <a:pPr marL="0" indent="0">
              <a:buNone/>
            </a:pPr>
            <a:r>
              <a:rPr lang="th-TH" sz="4800" b="1" dirty="0">
                <a:cs typeface="+mj-cs"/>
              </a:rPr>
              <a:t>   แต่มี</a:t>
            </a:r>
            <a:r>
              <a:rPr lang="th-TH" sz="4800" b="1" dirty="0">
                <a:solidFill>
                  <a:srgbClr val="0070C0"/>
                </a:solidFill>
                <a:cs typeface="+mj-cs"/>
              </a:rPr>
              <a:t>ทิศตรงข้ามกันเสมอ </a:t>
            </a:r>
            <a:r>
              <a:rPr lang="th-TH" sz="4800" b="1" dirty="0">
                <a:cs typeface="+mj-cs"/>
              </a:rPr>
              <a:t>โดยไม่ขึ้นกับมวล</a:t>
            </a:r>
          </a:p>
          <a:p>
            <a:pPr marL="0" indent="0">
              <a:buNone/>
            </a:pPr>
            <a:r>
              <a:rPr lang="th-TH" sz="4800" b="1" dirty="0">
                <a:cs typeface="+mj-cs"/>
              </a:rPr>
              <a:t>   ของแต่ละวัตถุ</a:t>
            </a:r>
          </a:p>
        </p:txBody>
      </p:sp>
    </p:spTree>
    <p:extLst>
      <p:ext uri="{BB962C8B-B14F-4D97-AF65-F5344CB8AC3E}">
        <p14:creationId xmlns:p14="http://schemas.microsoft.com/office/powerpoint/2010/main" val="1708019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904F5-C0C6-82A5-3B2F-9C5ECAFB6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D96FAC5-EA76-2103-0E2D-822296DBF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14F00ADF-DB7D-B198-92DA-B065A3E5C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10244095" cy="3880773"/>
          </a:xfrm>
        </p:spPr>
        <p:txBody>
          <a:bodyPr>
            <a:normAutofit fontScale="92500" lnSpcReduction="10000"/>
          </a:bodyPr>
          <a:lstStyle/>
          <a:p>
            <a:r>
              <a:rPr lang="th-TH" sz="6600" b="1" dirty="0">
                <a:solidFill>
                  <a:srgbClr val="7030A0"/>
                </a:solidFill>
                <a:cs typeface="+mj-cs"/>
              </a:rPr>
              <a:t>   สนามโน้มถ่วงของโลก </a:t>
            </a:r>
          </a:p>
          <a:p>
            <a:pPr marL="0" indent="0">
              <a:buNone/>
            </a:pPr>
            <a:r>
              <a:rPr lang="th-TH" sz="6600" b="1" dirty="0">
                <a:solidFill>
                  <a:srgbClr val="7030A0"/>
                </a:solidFill>
                <a:cs typeface="+mj-cs"/>
              </a:rPr>
              <a:t>   มีขนาด </a:t>
            </a:r>
            <a:r>
              <a:rPr lang="th-TH" sz="6600" b="1" dirty="0">
                <a:solidFill>
                  <a:srgbClr val="FF0000"/>
                </a:solidFill>
                <a:cs typeface="+mj-cs"/>
              </a:rPr>
              <a:t>9.8 นิวตัน/กิโลกรัม </a:t>
            </a:r>
          </a:p>
          <a:p>
            <a:pPr marL="0" indent="0">
              <a:buNone/>
            </a:pPr>
            <a:r>
              <a:rPr lang="th-TH" sz="6600" b="1" dirty="0">
                <a:solidFill>
                  <a:srgbClr val="FF0000"/>
                </a:solidFill>
                <a:cs typeface="+mj-cs"/>
              </a:rPr>
              <a:t>   หรือ     9.8 เมตร/วินาที</a:t>
            </a:r>
            <a:r>
              <a:rPr lang="th-TH" sz="6600" b="1" baseline="30000" dirty="0">
                <a:solidFill>
                  <a:srgbClr val="FF0000"/>
                </a:solidFill>
                <a:cs typeface="+mj-cs"/>
              </a:rPr>
              <a:t>2</a:t>
            </a:r>
            <a:r>
              <a:rPr lang="th-TH" sz="6600" b="1" dirty="0">
                <a:solidFill>
                  <a:srgbClr val="FF0000"/>
                </a:solidFill>
                <a:cs typeface="+mj-cs"/>
              </a:rPr>
              <a:t> </a:t>
            </a:r>
          </a:p>
          <a:p>
            <a:pPr marL="0" indent="0">
              <a:buNone/>
            </a:pPr>
            <a:r>
              <a:rPr lang="th-TH" sz="6600" b="1" dirty="0">
                <a:solidFill>
                  <a:srgbClr val="7030A0"/>
                </a:solidFill>
                <a:cs typeface="+mj-cs"/>
              </a:rPr>
              <a:t>   ในทิศเข้าสู่......ศูนย์กลางโลก</a:t>
            </a:r>
          </a:p>
        </p:txBody>
      </p:sp>
    </p:spTree>
    <p:extLst>
      <p:ext uri="{BB962C8B-B14F-4D97-AF65-F5344CB8AC3E}">
        <p14:creationId xmlns:p14="http://schemas.microsoft.com/office/powerpoint/2010/main" val="1356229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10BDF-FC3B-781A-94FF-C3804498B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DEC789E-7715-5F5F-0C41-28BB09DDE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D1FC564C-450A-6D9C-B425-248A6CF12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10151628" cy="3880773"/>
          </a:xfrm>
        </p:spPr>
        <p:txBody>
          <a:bodyPr>
            <a:normAutofit/>
          </a:bodyPr>
          <a:lstStyle/>
          <a:p>
            <a:r>
              <a:rPr lang="th-TH" sz="4400" b="1" dirty="0">
                <a:cs typeface="+mj-cs"/>
              </a:rPr>
              <a:t>สนามแรงโน้มถ่วงมีค่า</a:t>
            </a:r>
            <a:r>
              <a:rPr lang="th-TH" sz="4400" b="1" dirty="0">
                <a:solidFill>
                  <a:srgbClr val="0070C0"/>
                </a:solidFill>
                <a:cs typeface="+mj-cs"/>
              </a:rPr>
              <a:t>ลดลง</a:t>
            </a:r>
          </a:p>
          <a:p>
            <a:pPr marL="0" indent="0">
              <a:buNone/>
            </a:pPr>
            <a:r>
              <a:rPr lang="th-TH" sz="4400" dirty="0">
                <a:cs typeface="+mj-cs"/>
              </a:rPr>
              <a:t>         </a:t>
            </a:r>
            <a:r>
              <a:rPr lang="th-TH" sz="4400" b="1" dirty="0">
                <a:solidFill>
                  <a:srgbClr val="0070C0"/>
                </a:solidFill>
                <a:cs typeface="+mj-cs"/>
              </a:rPr>
              <a:t>ตามระดับความสูงที่วัดขึ้นไปจากพื้นโลก </a:t>
            </a:r>
          </a:p>
          <a:p>
            <a:pPr marL="0" indent="0">
              <a:buNone/>
            </a:pPr>
            <a:r>
              <a:rPr lang="th-TH" sz="4400" b="1" dirty="0">
                <a:solidFill>
                  <a:srgbClr val="0070C0"/>
                </a:solidFill>
                <a:cs typeface="+mj-cs"/>
              </a:rPr>
              <a:t>   </a:t>
            </a:r>
            <a:r>
              <a:rPr lang="th-TH" sz="4400" dirty="0">
                <a:cs typeface="+mj-cs"/>
              </a:rPr>
              <a:t>เนื่องจากอยู่ห่างจาก</a:t>
            </a:r>
            <a:r>
              <a:rPr lang="th-TH" sz="4400" b="1" dirty="0">
                <a:solidFill>
                  <a:srgbClr val="FF0000"/>
                </a:solidFill>
                <a:cs typeface="+mj-cs"/>
              </a:rPr>
              <a:t>จุดศูนย์กลางของโลก</a:t>
            </a:r>
            <a:r>
              <a:rPr lang="th-TH" sz="4400" dirty="0">
                <a:cs typeface="+mj-cs"/>
              </a:rPr>
              <a:t>มากขึ้น และ</a:t>
            </a:r>
          </a:p>
          <a:p>
            <a:pPr marL="0" indent="0">
              <a:buNone/>
            </a:pPr>
            <a:r>
              <a:rPr lang="th-TH" sz="4400" dirty="0">
                <a:cs typeface="+mj-cs"/>
              </a:rPr>
              <a:t>    มีค่าเปลี่ยนแปลงตาม</a:t>
            </a:r>
            <a:r>
              <a:rPr lang="th-TH" sz="4400" b="1" dirty="0">
                <a:solidFill>
                  <a:srgbClr val="FF0000"/>
                </a:solidFill>
                <a:cs typeface="+mj-cs"/>
              </a:rPr>
              <a:t>ตำแหน่งต่างๆ บนพื้นผิวโลก</a:t>
            </a:r>
          </a:p>
        </p:txBody>
      </p:sp>
    </p:spTree>
    <p:extLst>
      <p:ext uri="{BB962C8B-B14F-4D97-AF65-F5344CB8AC3E}">
        <p14:creationId xmlns:p14="http://schemas.microsoft.com/office/powerpoint/2010/main" val="2660612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43933-FE75-38A4-F6F6-F8764F365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CA2EB27-B48E-84CF-BF7F-2F1D1F780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8000" b="1" dirty="0"/>
              <a:t>น้ำหนัก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FC352A62-583A-2F0D-ED57-F61EB527C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23317"/>
            <a:ext cx="10593418" cy="4418045"/>
          </a:xfrm>
        </p:spPr>
        <p:txBody>
          <a:bodyPr>
            <a:normAutofit fontScale="85000" lnSpcReduction="10000"/>
          </a:bodyPr>
          <a:lstStyle/>
          <a:p>
            <a:r>
              <a:rPr lang="th-TH" sz="5400" dirty="0"/>
              <a:t>แรงโน้มถ่วงของโลกที่กระทำต่อวัตถุ คือ</a:t>
            </a:r>
          </a:p>
          <a:p>
            <a:pPr marL="0" indent="0">
              <a:buNone/>
            </a:pPr>
            <a:r>
              <a:rPr lang="th-TH" sz="5400" dirty="0"/>
              <a:t>  น้ำหนักของวัตถุบนโลก หาได้จาก</a:t>
            </a:r>
          </a:p>
          <a:p>
            <a:pPr marL="0" indent="0" algn="ctr">
              <a:buNone/>
            </a:pPr>
            <a:r>
              <a:rPr lang="en-US" sz="5400" b="1" dirty="0">
                <a:solidFill>
                  <a:srgbClr val="FF0000"/>
                </a:solidFill>
              </a:rPr>
              <a:t>W= mg </a:t>
            </a:r>
          </a:p>
          <a:p>
            <a:pPr marL="0" indent="0">
              <a:buNone/>
            </a:pP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>
                <a:solidFill>
                  <a:srgbClr val="FF0000"/>
                </a:solidFill>
              </a:rPr>
              <a:t>W </a:t>
            </a:r>
            <a:r>
              <a:rPr lang="th-TH" sz="4400" b="1" dirty="0">
                <a:solidFill>
                  <a:srgbClr val="FF0000"/>
                </a:solidFill>
              </a:rPr>
              <a:t> </a:t>
            </a:r>
            <a:r>
              <a:rPr lang="th-TH" sz="4400" b="1" dirty="0">
                <a:solidFill>
                  <a:srgbClr val="0070C0"/>
                </a:solidFill>
              </a:rPr>
              <a:t>คือ   นำหนักของวัตถุ      หน่วย คือ  </a:t>
            </a:r>
            <a:r>
              <a:rPr lang="th-TH" sz="4400" b="1" dirty="0">
                <a:solidFill>
                  <a:srgbClr val="00B050"/>
                </a:solidFill>
              </a:rPr>
              <a:t>นิวตัน </a:t>
            </a:r>
            <a:r>
              <a:rPr lang="en-US" sz="4400" b="1" dirty="0">
                <a:solidFill>
                  <a:srgbClr val="00B050"/>
                </a:solidFill>
              </a:rPr>
              <a:t>  N</a:t>
            </a:r>
          </a:p>
          <a:p>
            <a:pPr marL="0" indent="0">
              <a:buNone/>
            </a:pP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>
                <a:solidFill>
                  <a:srgbClr val="FF0000"/>
                </a:solidFill>
              </a:rPr>
              <a:t>m</a:t>
            </a:r>
            <a:r>
              <a:rPr lang="th-TH" sz="4400" b="1" dirty="0">
                <a:solidFill>
                  <a:srgbClr val="FF0000"/>
                </a:solidFill>
              </a:rPr>
              <a:t>  </a:t>
            </a:r>
            <a:r>
              <a:rPr lang="th-TH" sz="4400" b="1" dirty="0">
                <a:solidFill>
                  <a:srgbClr val="0070C0"/>
                </a:solidFill>
              </a:rPr>
              <a:t>คือ    มวลของวัตถุ          หน่วย คือ  </a:t>
            </a:r>
            <a:r>
              <a:rPr lang="th-TH" sz="4400" b="1" dirty="0">
                <a:solidFill>
                  <a:srgbClr val="00B050"/>
                </a:solidFill>
              </a:rPr>
              <a:t>กิโลกรัม</a:t>
            </a:r>
            <a:r>
              <a:rPr lang="en-US" sz="4400" b="1" dirty="0">
                <a:solidFill>
                  <a:srgbClr val="00B050"/>
                </a:solidFill>
              </a:rPr>
              <a:t> kg</a:t>
            </a:r>
          </a:p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</a:rPr>
              <a:t> g   </a:t>
            </a:r>
            <a:r>
              <a:rPr lang="th-TH" sz="4400" b="1" dirty="0">
                <a:solidFill>
                  <a:srgbClr val="0070C0"/>
                </a:solidFill>
              </a:rPr>
              <a:t>คือ  ความเร่งโน้มถ่วง ณ ตำแหน่งที่วัตถุวางอยู่  หน่วยคือ </a:t>
            </a:r>
            <a:r>
              <a:rPr lang="th-TH" sz="4400" b="1" dirty="0">
                <a:solidFill>
                  <a:srgbClr val="00B050"/>
                </a:solidFill>
                <a:cs typeface="+mj-cs"/>
              </a:rPr>
              <a:t>เมตร/วินาที</a:t>
            </a:r>
            <a:r>
              <a:rPr lang="th-TH" sz="4400" b="1" baseline="30000" dirty="0">
                <a:solidFill>
                  <a:srgbClr val="00B050"/>
                </a:solidFill>
                <a:cs typeface="+mj-cs"/>
              </a:rPr>
              <a:t>2</a:t>
            </a:r>
            <a:r>
              <a:rPr lang="th-TH" sz="4400" b="1" dirty="0">
                <a:solidFill>
                  <a:srgbClr val="00B050"/>
                </a:solidFill>
                <a:cs typeface="+mj-cs"/>
              </a:rPr>
              <a:t> </a:t>
            </a:r>
            <a:endParaRPr lang="en-US" sz="4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754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B78055E-D06D-FC95-1696-28B5C0EFF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5EFA7D6-6764-3424-0BD1-A66BA9D2931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94" y="1394088"/>
            <a:ext cx="5959646" cy="5562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8040235-BC39-DFC4-C09A-1B11CF54E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925" y="2409174"/>
            <a:ext cx="4605070" cy="3257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531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88C3033-93EA-8EF5-1046-72AFEDCC4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2A2B73E-BF0C-F70A-4EF6-1F765AA42E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412" y="1308996"/>
            <a:ext cx="9015294" cy="47330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948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D9C797C-6BC8-C8B5-8773-BDF545524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5751F6A-2547-F40B-3A16-38FFC153FA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811" y="888822"/>
            <a:ext cx="5640513" cy="54042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09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6973028-6AD2-239B-101C-6C45ABF1E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91D4BB6-9105-D27E-7E0B-05842B9409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013" y="1079486"/>
            <a:ext cx="8194421" cy="53007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158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580BD81-67A4-95DF-4932-D8E41FC84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1F85A491-C893-B586-D7CC-1F186B9C37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04" y="821933"/>
            <a:ext cx="10159370" cy="56937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812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7D97D-9E5B-C88C-C657-C32D37B5F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ED9E1E9-97BE-83E5-4517-75D342189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8E39897-E6F6-2F4C-5E80-6070D40BA5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853" y="955498"/>
            <a:ext cx="9042716" cy="508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954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4306D-E050-0451-7952-2D60BBB83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62EAE52-ECFB-59D6-CF6E-04F073FAD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000" b="1" dirty="0"/>
              <a:t>แรงจากสนามโน้มถ่วง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C3766FB9-60BF-53C4-18D2-87D1A69A8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8717" y="1930400"/>
            <a:ext cx="9329695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4400" b="1" dirty="0">
                <a:solidFill>
                  <a:srgbClr val="00B0F0"/>
                </a:solidFill>
                <a:cs typeface="+mj-cs"/>
              </a:rPr>
              <a:t>แรงโน้มถ่วง</a:t>
            </a:r>
          </a:p>
          <a:p>
            <a:pPr marL="0" indent="0">
              <a:buNone/>
            </a:pPr>
            <a:r>
              <a:rPr lang="th-TH" sz="4400" b="1" dirty="0">
                <a:cs typeface="+mj-cs"/>
              </a:rPr>
              <a:t>	แรงที่เกิดจากโลกดึงดูดวัตถุ</a:t>
            </a:r>
          </a:p>
          <a:p>
            <a:pPr marL="0" indent="0">
              <a:buNone/>
            </a:pPr>
            <a:r>
              <a:rPr lang="th-TH" sz="4400" b="1" dirty="0">
                <a:solidFill>
                  <a:srgbClr val="7030A0"/>
                </a:solidFill>
                <a:cs typeface="+mj-cs"/>
              </a:rPr>
              <a:t>สนามโน้มถ่วง</a:t>
            </a:r>
          </a:p>
          <a:p>
            <a:pPr marL="0" indent="0">
              <a:buNone/>
            </a:pPr>
            <a:r>
              <a:rPr lang="th-TH" sz="4400" b="1" dirty="0">
                <a:cs typeface="+mj-cs"/>
              </a:rPr>
              <a:t>	แรงโน้มถ่วงที่โลกกระทำต่อมวลของวัตถุทั้งหลาย</a:t>
            </a:r>
          </a:p>
        </p:txBody>
      </p:sp>
    </p:spTree>
    <p:extLst>
      <p:ext uri="{BB962C8B-B14F-4D97-AF65-F5344CB8AC3E}">
        <p14:creationId xmlns:p14="http://schemas.microsoft.com/office/powerpoint/2010/main" val="1678963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909CB-EC29-0152-C8DB-D528CFADB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B34EE82-EC1C-4529-93DC-9F05F10D4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A272FF96-4C27-34BF-2856-1C7063EFF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4800" dirty="0">
                <a:cs typeface="+mj-cs"/>
              </a:rPr>
              <a:t>แรงโน้มถ่วงระหว่างวัตถุคู่หนึ่งจะ</a:t>
            </a:r>
            <a:r>
              <a:rPr lang="th-TH" sz="4800" dirty="0">
                <a:solidFill>
                  <a:srgbClr val="0070C0"/>
                </a:solidFill>
                <a:cs typeface="+mj-cs"/>
              </a:rPr>
              <a:t>แปรผันตรง</a:t>
            </a:r>
            <a:r>
              <a:rPr lang="th-TH" sz="4800" dirty="0">
                <a:cs typeface="+mj-cs"/>
              </a:rPr>
              <a:t>กับ</a:t>
            </a:r>
            <a:r>
              <a:rPr lang="th-TH" sz="4800" b="1" dirty="0">
                <a:solidFill>
                  <a:srgbClr val="0070C0"/>
                </a:solidFill>
                <a:cs typeface="+mj-cs"/>
              </a:rPr>
              <a:t>ผลคูณของมวล</a:t>
            </a:r>
            <a:r>
              <a:rPr lang="th-TH" sz="4800" dirty="0">
                <a:cs typeface="+mj-cs"/>
              </a:rPr>
              <a:t>ของวัตถุทั้งสอง </a:t>
            </a:r>
          </a:p>
          <a:p>
            <a:pPr marL="0" indent="0">
              <a:buNone/>
            </a:pPr>
            <a:r>
              <a:rPr lang="th-TH" sz="4800" dirty="0">
                <a:cs typeface="+mj-cs"/>
              </a:rPr>
              <a:t>   แต่ </a:t>
            </a:r>
            <a:r>
              <a:rPr lang="th-TH" sz="4800" b="1" dirty="0">
                <a:solidFill>
                  <a:srgbClr val="FF0000"/>
                </a:solidFill>
                <a:cs typeface="+mj-cs"/>
              </a:rPr>
              <a:t>แปรผันผกผัน</a:t>
            </a:r>
            <a:r>
              <a:rPr lang="th-TH" sz="4800" dirty="0">
                <a:cs typeface="+mj-cs"/>
              </a:rPr>
              <a:t>กับ</a:t>
            </a:r>
            <a:r>
              <a:rPr lang="th-TH" sz="4800" b="1" dirty="0">
                <a:solidFill>
                  <a:srgbClr val="FF0000"/>
                </a:solidFill>
                <a:cs typeface="+mj-cs"/>
              </a:rPr>
              <a:t>กำลังสองของระยะห่าง   </a:t>
            </a:r>
            <a:br>
              <a:rPr lang="th-TH" sz="4800" b="1" dirty="0">
                <a:solidFill>
                  <a:srgbClr val="FF0000"/>
                </a:solidFill>
                <a:cs typeface="+mj-cs"/>
              </a:rPr>
            </a:br>
            <a:r>
              <a:rPr lang="th-TH" sz="4800" b="1" dirty="0">
                <a:solidFill>
                  <a:srgbClr val="FF0000"/>
                </a:solidFill>
                <a:cs typeface="+mj-cs"/>
              </a:rPr>
              <a:t>   ระหว่างศูนย์กลางมวล</a:t>
            </a:r>
            <a:r>
              <a:rPr lang="th-TH" sz="4800" dirty="0">
                <a:solidFill>
                  <a:schemeClr val="tx1"/>
                </a:solidFill>
                <a:cs typeface="+mj-cs"/>
              </a:rPr>
              <a:t>ของวัตถุทั้งสอง 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045602655"/>
      </p:ext>
    </p:extLst>
  </p:cSld>
  <p:clrMapOvr>
    <a:masterClrMapping/>
  </p:clrMapOvr>
</p:sld>
</file>

<file path=ppt/theme/theme1.xml><?xml version="1.0" encoding="utf-8"?>
<a:theme xmlns:a="http://schemas.openxmlformats.org/drawingml/2006/main" name="เหลี่ยมเพชร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</TotalTime>
  <Words>233</Words>
  <Application>Microsoft Office PowerPoint</Application>
  <PresentationFormat>แบบจอกว้าง</PresentationFormat>
  <Paragraphs>26</Paragraphs>
  <Slides>13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เหลี่ยมเพชร</vt:lpstr>
      <vt:lpstr>แรงในธรรมชาติ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แรงจากสนามโน้มถ่วง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น้ำหนัก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1</cp:revision>
  <dcterms:created xsi:type="dcterms:W3CDTF">2024-11-21T22:28:30Z</dcterms:created>
  <dcterms:modified xsi:type="dcterms:W3CDTF">2024-11-21T23:18:09Z</dcterms:modified>
</cp:coreProperties>
</file>